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5170" r:id="rId2"/>
  </p:sldMasterIdLst>
  <p:notesMasterIdLst>
    <p:notesMasterId r:id="rId58"/>
  </p:notesMasterIdLst>
  <p:handoutMasterIdLst>
    <p:handoutMasterId r:id="rId59"/>
  </p:handoutMasterIdLst>
  <p:sldIdLst>
    <p:sldId id="798" r:id="rId3"/>
    <p:sldId id="770" r:id="rId4"/>
    <p:sldId id="799" r:id="rId5"/>
    <p:sldId id="688" r:id="rId6"/>
    <p:sldId id="800" r:id="rId7"/>
    <p:sldId id="700" r:id="rId8"/>
    <p:sldId id="776" r:id="rId9"/>
    <p:sldId id="777" r:id="rId10"/>
    <p:sldId id="786" r:id="rId11"/>
    <p:sldId id="778" r:id="rId12"/>
    <p:sldId id="779" r:id="rId13"/>
    <p:sldId id="775" r:id="rId14"/>
    <p:sldId id="784" r:id="rId15"/>
    <p:sldId id="687" r:id="rId16"/>
    <p:sldId id="801" r:id="rId17"/>
    <p:sldId id="846" r:id="rId18"/>
    <p:sldId id="835" r:id="rId19"/>
    <p:sldId id="771" r:id="rId20"/>
    <p:sldId id="772" r:id="rId21"/>
    <p:sldId id="774" r:id="rId22"/>
    <p:sldId id="847" r:id="rId23"/>
    <p:sldId id="696" r:id="rId24"/>
    <p:sldId id="802" r:id="rId25"/>
    <p:sldId id="712" r:id="rId26"/>
    <p:sldId id="714" r:id="rId27"/>
    <p:sldId id="848" r:id="rId28"/>
    <p:sldId id="807" r:id="rId29"/>
    <p:sldId id="697" r:id="rId30"/>
    <p:sldId id="803" r:id="rId31"/>
    <p:sldId id="762" r:id="rId32"/>
    <p:sldId id="763" r:id="rId33"/>
    <p:sldId id="808" r:id="rId34"/>
    <p:sldId id="809" r:id="rId35"/>
    <p:sldId id="698" r:id="rId36"/>
    <p:sldId id="804" r:id="rId37"/>
    <p:sldId id="780" r:id="rId38"/>
    <p:sldId id="810" r:id="rId39"/>
    <p:sldId id="811" r:id="rId40"/>
    <p:sldId id="699" r:id="rId41"/>
    <p:sldId id="805" r:id="rId42"/>
    <p:sldId id="812" r:id="rId43"/>
    <p:sldId id="813" r:id="rId44"/>
    <p:sldId id="849" r:id="rId45"/>
    <p:sldId id="850" r:id="rId46"/>
    <p:sldId id="851" r:id="rId47"/>
    <p:sldId id="815" r:id="rId48"/>
    <p:sldId id="690" r:id="rId49"/>
    <p:sldId id="691" r:id="rId50"/>
    <p:sldId id="791" r:id="rId51"/>
    <p:sldId id="787" r:id="rId52"/>
    <p:sldId id="795" r:id="rId53"/>
    <p:sldId id="793" r:id="rId54"/>
    <p:sldId id="788" r:id="rId55"/>
    <p:sldId id="852" r:id="rId56"/>
    <p:sldId id="792" r:id="rId57"/>
  </p:sldIdLst>
  <p:sldSz cx="9144000" cy="6858000" type="screen4x3"/>
  <p:notesSz cx="6797675" cy="9926638"/>
  <p:defaultTextStyle>
    <a:defPPr>
      <a:defRPr lang="sv-S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las Wallertz" initials="NW" lastIdx="19" clrIdx="0"/>
  <p:cmAuthor id="2" name="Josefine Rosén" initials="JR"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B"/>
    <a:srgbClr val="FFFFFF"/>
    <a:srgbClr val="00956F"/>
    <a:srgbClr val="90FFDA"/>
    <a:srgbClr val="89CCFF"/>
    <a:srgbClr val="686868"/>
    <a:srgbClr val="2071BA"/>
    <a:srgbClr val="7749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5" autoAdjust="0"/>
    <p:restoredTop sz="95692" autoAdjust="0"/>
  </p:normalViewPr>
  <p:slideViewPr>
    <p:cSldViewPr snapToGrid="0">
      <p:cViewPr>
        <p:scale>
          <a:sx n="90" d="100"/>
          <a:sy n="90" d="100"/>
        </p:scale>
        <p:origin x="544" y="-944"/>
      </p:cViewPr>
      <p:guideLst>
        <p:guide orient="horz" pos="2160"/>
        <p:guide pos="2880"/>
      </p:guideLst>
    </p:cSldViewPr>
  </p:slideViewPr>
  <p:outlineViewPr>
    <p:cViewPr>
      <p:scale>
        <a:sx n="33" d="100"/>
        <a:sy n="33" d="100"/>
      </p:scale>
      <p:origin x="0" y="34884"/>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3AD0907-3973-446E-9A95-CDBC742CDBC9}"/>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sv-SE"/>
          </a:p>
        </p:txBody>
      </p:sp>
      <p:sp>
        <p:nvSpPr>
          <p:cNvPr id="48131" name="Rectangle 3">
            <a:extLst>
              <a:ext uri="{FF2B5EF4-FFF2-40B4-BE49-F238E27FC236}">
                <a16:creationId xmlns:a16="http://schemas.microsoft.com/office/drawing/2014/main" id="{C2FEC4C9-D1D1-4AA1-9364-308D26FD4F17}"/>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sv-SE"/>
          </a:p>
        </p:txBody>
      </p:sp>
      <p:sp>
        <p:nvSpPr>
          <p:cNvPr id="48132" name="Rectangle 4">
            <a:extLst>
              <a:ext uri="{FF2B5EF4-FFF2-40B4-BE49-F238E27FC236}">
                <a16:creationId xmlns:a16="http://schemas.microsoft.com/office/drawing/2014/main" id="{25379C3A-5C97-4557-A770-433F22353012}"/>
              </a:ext>
            </a:extLst>
          </p:cNvPr>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sv-SE"/>
          </a:p>
        </p:txBody>
      </p:sp>
      <p:sp>
        <p:nvSpPr>
          <p:cNvPr id="48133" name="Rectangle 5">
            <a:extLst>
              <a:ext uri="{FF2B5EF4-FFF2-40B4-BE49-F238E27FC236}">
                <a16:creationId xmlns:a16="http://schemas.microsoft.com/office/drawing/2014/main" id="{E7123F88-A2D4-4659-B91C-38E88CA6F8AA}"/>
              </a:ext>
            </a:extLst>
          </p:cNvPr>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A49A2D6-69F6-4E9A-8F26-4C6D2734C930}" type="slidenum">
              <a:rPr lang="sv-SE"/>
              <a:pPr>
                <a:defRPr/>
              </a:pPr>
              <a:t>‹#›</a:t>
            </a:fld>
            <a:endParaRPr 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6D1C2D8-ABF4-4F19-A23A-F633C1C15F99}"/>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sv-SE"/>
          </a:p>
        </p:txBody>
      </p:sp>
      <p:sp>
        <p:nvSpPr>
          <p:cNvPr id="4099" name="Rectangle 3">
            <a:extLst>
              <a:ext uri="{FF2B5EF4-FFF2-40B4-BE49-F238E27FC236}">
                <a16:creationId xmlns:a16="http://schemas.microsoft.com/office/drawing/2014/main" id="{E80D45CC-33C9-4CDD-992B-78B497646FDB}"/>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sv-SE"/>
          </a:p>
        </p:txBody>
      </p:sp>
      <p:sp>
        <p:nvSpPr>
          <p:cNvPr id="18436" name="Rectangle 4">
            <a:extLst>
              <a:ext uri="{FF2B5EF4-FFF2-40B4-BE49-F238E27FC236}">
                <a16:creationId xmlns:a16="http://schemas.microsoft.com/office/drawing/2014/main" id="{E5FD3081-37CC-481C-8712-9A9971D052D7}"/>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4E4F56D-17DB-4C7E-A602-C3FD874748A5}"/>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102" name="Rectangle 6">
            <a:extLst>
              <a:ext uri="{FF2B5EF4-FFF2-40B4-BE49-F238E27FC236}">
                <a16:creationId xmlns:a16="http://schemas.microsoft.com/office/drawing/2014/main" id="{BD996ABA-76F3-4034-9263-2F242C3FC5C9}"/>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sv-SE"/>
          </a:p>
        </p:txBody>
      </p:sp>
      <p:sp>
        <p:nvSpPr>
          <p:cNvPr id="4103" name="Rectangle 7">
            <a:extLst>
              <a:ext uri="{FF2B5EF4-FFF2-40B4-BE49-F238E27FC236}">
                <a16:creationId xmlns:a16="http://schemas.microsoft.com/office/drawing/2014/main" id="{101BAFC5-2BF6-49EF-AC4B-22F1CA305888}"/>
              </a:ext>
            </a:extLst>
          </p:cNvPr>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3923B2E-8A2A-48FD-9BC4-DEFD3557C903}"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tshållare för bildobjekt 1">
            <a:extLst>
              <a:ext uri="{FF2B5EF4-FFF2-40B4-BE49-F238E27FC236}">
                <a16:creationId xmlns:a16="http://schemas.microsoft.com/office/drawing/2014/main" id="{74D46A37-E9CC-4EBA-8ADC-8C8187E36A63}"/>
              </a:ext>
            </a:extLst>
          </p:cNvPr>
          <p:cNvSpPr>
            <a:spLocks noGrp="1" noRot="1" noChangeAspect="1" noChangeArrowheads="1" noTextEdit="1"/>
          </p:cNvSpPr>
          <p:nvPr>
            <p:ph type="sldImg"/>
          </p:nvPr>
        </p:nvSpPr>
        <p:spPr>
          <a:ln/>
        </p:spPr>
      </p:sp>
      <p:sp>
        <p:nvSpPr>
          <p:cNvPr id="22531" name="Platshållare för anteckningar 2">
            <a:extLst>
              <a:ext uri="{FF2B5EF4-FFF2-40B4-BE49-F238E27FC236}">
                <a16:creationId xmlns:a16="http://schemas.microsoft.com/office/drawing/2014/main" id="{74BA2F45-53C1-4E35-9D6C-70166963E2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22532" name="Platshållare för bildnummer 3">
            <a:extLst>
              <a:ext uri="{FF2B5EF4-FFF2-40B4-BE49-F238E27FC236}">
                <a16:creationId xmlns:a16="http://schemas.microsoft.com/office/drawing/2014/main" id="{1154C781-98F0-4225-8AB5-9B1305BD89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0DCB2FC3-1131-411D-85CA-A66AFF2F3B40}" type="slidenum">
              <a:rPr lang="sv-SE" altLang="sv-SE" sz="1200" smtClean="0"/>
              <a:pPr/>
              <a:t>2</a:t>
            </a:fld>
            <a:endParaRPr lang="sv-SE" altLang="sv-SE"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a:extLst>
              <a:ext uri="{FF2B5EF4-FFF2-40B4-BE49-F238E27FC236}">
                <a16:creationId xmlns:a16="http://schemas.microsoft.com/office/drawing/2014/main" id="{0B191A70-CB87-41C9-B5C3-86609A23735A}"/>
              </a:ext>
            </a:extLst>
          </p:cNvPr>
          <p:cNvSpPr>
            <a:spLocks noGrp="1" noRot="1" noChangeAspect="1" noChangeArrowheads="1" noTextEdit="1"/>
          </p:cNvSpPr>
          <p:nvPr>
            <p:ph type="sldImg"/>
          </p:nvPr>
        </p:nvSpPr>
        <p:spPr>
          <a:ln/>
        </p:spPr>
      </p:sp>
      <p:sp>
        <p:nvSpPr>
          <p:cNvPr id="41987" name="Platshållare för anteckningar 2">
            <a:extLst>
              <a:ext uri="{FF2B5EF4-FFF2-40B4-BE49-F238E27FC236}">
                <a16:creationId xmlns:a16="http://schemas.microsoft.com/office/drawing/2014/main" id="{B9C8D9D5-B95F-46A8-852F-B260FA9465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
        <p:nvSpPr>
          <p:cNvPr id="41988" name="Platshållare för bildnummer 3">
            <a:extLst>
              <a:ext uri="{FF2B5EF4-FFF2-40B4-BE49-F238E27FC236}">
                <a16:creationId xmlns:a16="http://schemas.microsoft.com/office/drawing/2014/main" id="{FC80D996-CE36-474A-BA1E-0DA2A8A37F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3AE70E-676F-4C31-B643-9C8EEC9745EF}" type="slidenum">
              <a:rPr kumimoji="0" lang="sv-SE" altLang="sv-S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tshållare för bildobjekt 1">
            <a:extLst>
              <a:ext uri="{FF2B5EF4-FFF2-40B4-BE49-F238E27FC236}">
                <a16:creationId xmlns:a16="http://schemas.microsoft.com/office/drawing/2014/main" id="{1B88AFCE-2C8C-40C9-8E2B-FF2D49940DBE}"/>
              </a:ext>
            </a:extLst>
          </p:cNvPr>
          <p:cNvSpPr>
            <a:spLocks noGrp="1" noRot="1" noChangeAspect="1" noChangeArrowheads="1" noTextEdit="1"/>
          </p:cNvSpPr>
          <p:nvPr>
            <p:ph type="sldImg"/>
          </p:nvPr>
        </p:nvSpPr>
        <p:spPr>
          <a:ln/>
        </p:spPr>
      </p:sp>
      <p:sp>
        <p:nvSpPr>
          <p:cNvPr id="44035" name="Platshållare för anteckningar 2">
            <a:extLst>
              <a:ext uri="{FF2B5EF4-FFF2-40B4-BE49-F238E27FC236}">
                <a16:creationId xmlns:a16="http://schemas.microsoft.com/office/drawing/2014/main" id="{B1C41406-3C6A-4177-8443-932C3D42DF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
        <p:nvSpPr>
          <p:cNvPr id="44036" name="Platshållare för bildnummer 3">
            <a:extLst>
              <a:ext uri="{FF2B5EF4-FFF2-40B4-BE49-F238E27FC236}">
                <a16:creationId xmlns:a16="http://schemas.microsoft.com/office/drawing/2014/main" id="{6021F638-157A-41C4-8DE6-CDFF62E6EA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ADE82AF5-6F60-4591-B941-16B585675A65}" type="slidenum">
              <a:rPr lang="sv-SE" altLang="sv-SE" sz="1200" smtClean="0"/>
              <a:pPr/>
              <a:t>13</a:t>
            </a:fld>
            <a:endParaRPr lang="sv-SE" altLang="sv-SE"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tshållare för bildobjekt 1">
            <a:extLst>
              <a:ext uri="{FF2B5EF4-FFF2-40B4-BE49-F238E27FC236}">
                <a16:creationId xmlns:a16="http://schemas.microsoft.com/office/drawing/2014/main" id="{25889913-146A-4E9A-9FD8-1AC2CDB02784}"/>
              </a:ext>
            </a:extLst>
          </p:cNvPr>
          <p:cNvSpPr>
            <a:spLocks noGrp="1" noRot="1" noChangeAspect="1" noChangeArrowheads="1" noTextEdit="1"/>
          </p:cNvSpPr>
          <p:nvPr>
            <p:ph type="sldImg"/>
          </p:nvPr>
        </p:nvSpPr>
        <p:spPr>
          <a:ln/>
        </p:spPr>
      </p:sp>
      <p:sp>
        <p:nvSpPr>
          <p:cNvPr id="46083" name="Platshållare för anteckningar 2">
            <a:extLst>
              <a:ext uri="{FF2B5EF4-FFF2-40B4-BE49-F238E27FC236}">
                <a16:creationId xmlns:a16="http://schemas.microsoft.com/office/drawing/2014/main" id="{4B5AE84A-01D1-4C03-87CD-98F5AF1311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46084" name="Platshållare för bildnummer 3">
            <a:extLst>
              <a:ext uri="{FF2B5EF4-FFF2-40B4-BE49-F238E27FC236}">
                <a16:creationId xmlns:a16="http://schemas.microsoft.com/office/drawing/2014/main" id="{16B9BF9A-BD7F-4014-B1B0-C508DDC80C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14B0F217-1A7E-4AB4-8060-91E0A60A6F21}" type="slidenum">
              <a:rPr lang="sv-SE" altLang="sv-SE" sz="1200" smtClean="0"/>
              <a:pPr/>
              <a:t>14</a:t>
            </a:fld>
            <a:endParaRPr lang="sv-SE" altLang="sv-SE"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a:extLst>
              <a:ext uri="{FF2B5EF4-FFF2-40B4-BE49-F238E27FC236}">
                <a16:creationId xmlns:a16="http://schemas.microsoft.com/office/drawing/2014/main" id="{FA2E9D57-7008-45C1-8278-7D438A5E8E3B}"/>
              </a:ext>
            </a:extLst>
          </p:cNvPr>
          <p:cNvSpPr>
            <a:spLocks noGrp="1" noRot="1" noChangeAspect="1" noChangeArrowheads="1" noTextEdit="1"/>
          </p:cNvSpPr>
          <p:nvPr>
            <p:ph type="sldImg"/>
          </p:nvPr>
        </p:nvSpPr>
        <p:spPr>
          <a:ln/>
        </p:spPr>
      </p:sp>
      <p:sp>
        <p:nvSpPr>
          <p:cNvPr id="49155" name="Platshållare för anteckningar 2">
            <a:extLst>
              <a:ext uri="{FF2B5EF4-FFF2-40B4-BE49-F238E27FC236}">
                <a16:creationId xmlns:a16="http://schemas.microsoft.com/office/drawing/2014/main" id="{47073136-B9A0-47B9-A1C1-369080EC29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
        <p:nvSpPr>
          <p:cNvPr id="49156" name="Platshållare för bildnummer 3">
            <a:extLst>
              <a:ext uri="{FF2B5EF4-FFF2-40B4-BE49-F238E27FC236}">
                <a16:creationId xmlns:a16="http://schemas.microsoft.com/office/drawing/2014/main" id="{5D505D3A-BE72-4427-ACAC-CCD58833A8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2A8744-9491-4BFF-AE29-F0A393C65BD4}" type="slidenum">
              <a:rPr kumimoji="0" lang="sv-SE" altLang="sv-S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tshållare för bildobjekt 1">
            <a:extLst>
              <a:ext uri="{FF2B5EF4-FFF2-40B4-BE49-F238E27FC236}">
                <a16:creationId xmlns:a16="http://schemas.microsoft.com/office/drawing/2014/main" id="{1B44A898-FD01-4340-BE09-7F629512BED6}"/>
              </a:ext>
            </a:extLst>
          </p:cNvPr>
          <p:cNvSpPr>
            <a:spLocks noGrp="1" noRot="1" noChangeAspect="1" noChangeArrowheads="1" noTextEdit="1"/>
          </p:cNvSpPr>
          <p:nvPr>
            <p:ph type="sldImg"/>
          </p:nvPr>
        </p:nvSpPr>
        <p:spPr>
          <a:ln/>
        </p:spPr>
      </p:sp>
      <p:sp>
        <p:nvSpPr>
          <p:cNvPr id="51203" name="Platshållare för anteckningar 2">
            <a:extLst>
              <a:ext uri="{FF2B5EF4-FFF2-40B4-BE49-F238E27FC236}">
                <a16:creationId xmlns:a16="http://schemas.microsoft.com/office/drawing/2014/main" id="{15F0D93A-8879-4B88-AA6B-5BB8AE4D66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51204" name="Platshållare för bildnummer 3">
            <a:extLst>
              <a:ext uri="{FF2B5EF4-FFF2-40B4-BE49-F238E27FC236}">
                <a16:creationId xmlns:a16="http://schemas.microsoft.com/office/drawing/2014/main" id="{16359B03-4D8B-42AF-9270-794FFA79E1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6E3285-AF15-4674-AAA2-6AA8C89FCB3D}" type="slidenum">
              <a:rPr kumimoji="0" lang="sv-SE" altLang="sv-S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tshållare för bildobjekt 1">
            <a:extLst>
              <a:ext uri="{FF2B5EF4-FFF2-40B4-BE49-F238E27FC236}">
                <a16:creationId xmlns:a16="http://schemas.microsoft.com/office/drawing/2014/main" id="{DB3C2584-63A2-42BF-A54E-968CD0EF4CFB}"/>
              </a:ext>
            </a:extLst>
          </p:cNvPr>
          <p:cNvSpPr>
            <a:spLocks noGrp="1" noRot="1" noChangeAspect="1" noChangeArrowheads="1" noTextEdit="1"/>
          </p:cNvSpPr>
          <p:nvPr>
            <p:ph type="sldImg"/>
          </p:nvPr>
        </p:nvSpPr>
        <p:spPr>
          <a:ln/>
        </p:spPr>
      </p:sp>
      <p:sp>
        <p:nvSpPr>
          <p:cNvPr id="53251" name="Platshållare för anteckningar 2">
            <a:extLst>
              <a:ext uri="{FF2B5EF4-FFF2-40B4-BE49-F238E27FC236}">
                <a16:creationId xmlns:a16="http://schemas.microsoft.com/office/drawing/2014/main" id="{7A41E5BB-060E-4592-89F1-2DBA04138F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
        <p:nvSpPr>
          <p:cNvPr id="53252" name="Platshållare för bildnummer 3">
            <a:extLst>
              <a:ext uri="{FF2B5EF4-FFF2-40B4-BE49-F238E27FC236}">
                <a16:creationId xmlns:a16="http://schemas.microsoft.com/office/drawing/2014/main" id="{7BBAA150-B036-40E0-9C47-E43D630CD9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93A631B4-45B2-4696-ACA0-9E554D748A6F}" type="slidenum">
              <a:rPr lang="sv-SE" altLang="sv-SE" sz="1200" smtClean="0"/>
              <a:pPr/>
              <a:t>18</a:t>
            </a:fld>
            <a:endParaRPr lang="sv-SE" altLang="sv-SE"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tshållare för bildobjekt 1">
            <a:extLst>
              <a:ext uri="{FF2B5EF4-FFF2-40B4-BE49-F238E27FC236}">
                <a16:creationId xmlns:a16="http://schemas.microsoft.com/office/drawing/2014/main" id="{8A7179D3-1102-4B37-87E8-766B6C8D60BD}"/>
              </a:ext>
            </a:extLst>
          </p:cNvPr>
          <p:cNvSpPr>
            <a:spLocks noGrp="1" noRot="1" noChangeAspect="1" noChangeArrowheads="1" noTextEdit="1"/>
          </p:cNvSpPr>
          <p:nvPr>
            <p:ph type="sldImg"/>
          </p:nvPr>
        </p:nvSpPr>
        <p:spPr>
          <a:ln/>
        </p:spPr>
      </p:sp>
      <p:sp>
        <p:nvSpPr>
          <p:cNvPr id="55299" name="Platshållare för anteckningar 2">
            <a:extLst>
              <a:ext uri="{FF2B5EF4-FFF2-40B4-BE49-F238E27FC236}">
                <a16:creationId xmlns:a16="http://schemas.microsoft.com/office/drawing/2014/main" id="{407E9AA8-FFBB-4797-A28E-158D9D6279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
        <p:nvSpPr>
          <p:cNvPr id="55300" name="Platshållare för bildnummer 3">
            <a:extLst>
              <a:ext uri="{FF2B5EF4-FFF2-40B4-BE49-F238E27FC236}">
                <a16:creationId xmlns:a16="http://schemas.microsoft.com/office/drawing/2014/main" id="{752B45B4-6CA0-482E-9805-95070EB7C6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7000CA84-7C4F-4C33-9E8F-1938D3D63E72}" type="slidenum">
              <a:rPr lang="sv-SE" altLang="sv-SE" sz="1200" smtClean="0"/>
              <a:pPr/>
              <a:t>19</a:t>
            </a:fld>
            <a:endParaRPr lang="sv-SE" altLang="sv-SE"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tshållare för bildobjekt 1">
            <a:extLst>
              <a:ext uri="{FF2B5EF4-FFF2-40B4-BE49-F238E27FC236}">
                <a16:creationId xmlns:a16="http://schemas.microsoft.com/office/drawing/2014/main" id="{DBF62E62-B872-47A9-8B46-DB5AC6F064EB}"/>
              </a:ext>
            </a:extLst>
          </p:cNvPr>
          <p:cNvSpPr>
            <a:spLocks noGrp="1" noRot="1" noChangeAspect="1" noChangeArrowheads="1" noTextEdit="1"/>
          </p:cNvSpPr>
          <p:nvPr>
            <p:ph type="sldImg"/>
          </p:nvPr>
        </p:nvSpPr>
        <p:spPr>
          <a:ln/>
        </p:spPr>
      </p:sp>
      <p:sp>
        <p:nvSpPr>
          <p:cNvPr id="57347" name="Platshållare för anteckningar 2">
            <a:extLst>
              <a:ext uri="{FF2B5EF4-FFF2-40B4-BE49-F238E27FC236}">
                <a16:creationId xmlns:a16="http://schemas.microsoft.com/office/drawing/2014/main" id="{CDC0CADA-E877-45E5-AE91-E78D171B45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57348" name="Platshållare för bildnummer 3">
            <a:extLst>
              <a:ext uri="{FF2B5EF4-FFF2-40B4-BE49-F238E27FC236}">
                <a16:creationId xmlns:a16="http://schemas.microsoft.com/office/drawing/2014/main" id="{8E1B0324-0E04-41C0-8DB2-7094F757B0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DFE2EA50-B745-43ED-AEB3-080FF4558815}" type="slidenum">
              <a:rPr lang="sv-SE" altLang="sv-SE" sz="1200" smtClean="0"/>
              <a:pPr/>
              <a:t>20</a:t>
            </a:fld>
            <a:endParaRPr lang="sv-SE" altLang="sv-SE"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tshållare för bildobjekt 1">
            <a:extLst>
              <a:ext uri="{FF2B5EF4-FFF2-40B4-BE49-F238E27FC236}">
                <a16:creationId xmlns:a16="http://schemas.microsoft.com/office/drawing/2014/main" id="{3D6B540F-BCCE-42AE-A1C8-420191F1275F}"/>
              </a:ext>
            </a:extLst>
          </p:cNvPr>
          <p:cNvSpPr>
            <a:spLocks noGrp="1" noRot="1" noChangeAspect="1" noChangeArrowheads="1" noTextEdit="1"/>
          </p:cNvSpPr>
          <p:nvPr>
            <p:ph type="sldImg"/>
          </p:nvPr>
        </p:nvSpPr>
        <p:spPr>
          <a:ln/>
        </p:spPr>
      </p:sp>
      <p:sp>
        <p:nvSpPr>
          <p:cNvPr id="62467" name="Platshållare för anteckningar 2">
            <a:extLst>
              <a:ext uri="{FF2B5EF4-FFF2-40B4-BE49-F238E27FC236}">
                <a16:creationId xmlns:a16="http://schemas.microsoft.com/office/drawing/2014/main" id="{29AD3D40-22B3-4E2F-A5D2-308CEFA213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sv-SE" altLang="sv-SE"/>
          </a:p>
        </p:txBody>
      </p:sp>
      <p:sp>
        <p:nvSpPr>
          <p:cNvPr id="62468" name="Platshållare för bildnummer 3">
            <a:extLst>
              <a:ext uri="{FF2B5EF4-FFF2-40B4-BE49-F238E27FC236}">
                <a16:creationId xmlns:a16="http://schemas.microsoft.com/office/drawing/2014/main" id="{5FB68923-636D-48AC-B35D-7556B17472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44F922-B171-46B1-9EB9-5EDA0A3CC97F}" type="slidenum">
              <a:rPr kumimoji="0" lang="sv-SE" altLang="sv-S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tshållare för bildobjekt 1">
            <a:extLst>
              <a:ext uri="{FF2B5EF4-FFF2-40B4-BE49-F238E27FC236}">
                <a16:creationId xmlns:a16="http://schemas.microsoft.com/office/drawing/2014/main" id="{E4F29E0C-A705-4E18-A4BB-BA60B25FAF38}"/>
              </a:ext>
            </a:extLst>
          </p:cNvPr>
          <p:cNvSpPr>
            <a:spLocks noGrp="1" noRot="1" noChangeAspect="1" noChangeArrowheads="1" noTextEdit="1"/>
          </p:cNvSpPr>
          <p:nvPr>
            <p:ph type="sldImg"/>
          </p:nvPr>
        </p:nvSpPr>
        <p:spPr>
          <a:ln/>
        </p:spPr>
      </p:sp>
      <p:sp>
        <p:nvSpPr>
          <p:cNvPr id="59395" name="Platshållare för anteckningar 2">
            <a:extLst>
              <a:ext uri="{FF2B5EF4-FFF2-40B4-BE49-F238E27FC236}">
                <a16:creationId xmlns:a16="http://schemas.microsoft.com/office/drawing/2014/main" id="{73D93985-14A5-487B-B8EF-316DAFFBF0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59396" name="Platshållare för bildnummer 3">
            <a:extLst>
              <a:ext uri="{FF2B5EF4-FFF2-40B4-BE49-F238E27FC236}">
                <a16:creationId xmlns:a16="http://schemas.microsoft.com/office/drawing/2014/main" id="{C697B302-4778-468B-8AEB-D2A8DA4430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278E7CC2-A8FC-46B6-82E5-2D8D313545DA}" type="slidenum">
              <a:rPr lang="sv-SE" altLang="sv-SE" sz="1200" smtClean="0"/>
              <a:pPr/>
              <a:t>22</a:t>
            </a:fld>
            <a:endParaRPr lang="sv-SE" altLang="sv-SE"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bildobjekt 1">
            <a:extLst>
              <a:ext uri="{FF2B5EF4-FFF2-40B4-BE49-F238E27FC236}">
                <a16:creationId xmlns:a16="http://schemas.microsoft.com/office/drawing/2014/main" id="{0DDD7A6F-1BA5-4812-9F5A-7AA8BC6246F8}"/>
              </a:ext>
            </a:extLst>
          </p:cNvPr>
          <p:cNvSpPr>
            <a:spLocks noGrp="1" noRot="1" noChangeAspect="1" noChangeArrowheads="1" noTextEdit="1"/>
          </p:cNvSpPr>
          <p:nvPr>
            <p:ph type="sldImg"/>
          </p:nvPr>
        </p:nvSpPr>
        <p:spPr>
          <a:ln/>
        </p:spPr>
      </p:sp>
      <p:sp>
        <p:nvSpPr>
          <p:cNvPr id="24579" name="Platshållare för anteckningar 2">
            <a:extLst>
              <a:ext uri="{FF2B5EF4-FFF2-40B4-BE49-F238E27FC236}">
                <a16:creationId xmlns:a16="http://schemas.microsoft.com/office/drawing/2014/main" id="{118ECC85-31AA-47E4-BDEE-FB4BAE70F3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24580" name="Platshållare för bildnummer 3">
            <a:extLst>
              <a:ext uri="{FF2B5EF4-FFF2-40B4-BE49-F238E27FC236}">
                <a16:creationId xmlns:a16="http://schemas.microsoft.com/office/drawing/2014/main" id="{49AB2E8A-AC94-48FE-B138-4B2989FE55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B7E86E0C-68A0-4B45-95D9-6D4A85C540DE}" type="slidenum">
              <a:rPr lang="sv-SE" altLang="sv-SE" sz="1200" smtClean="0"/>
              <a:pPr/>
              <a:t>3</a:t>
            </a:fld>
            <a:endParaRPr lang="sv-SE" altLang="sv-SE"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tshållare för bildobjekt 1">
            <a:extLst>
              <a:ext uri="{FF2B5EF4-FFF2-40B4-BE49-F238E27FC236}">
                <a16:creationId xmlns:a16="http://schemas.microsoft.com/office/drawing/2014/main" id="{9BCD189B-6389-41C7-ABF8-0C3248D78BB0}"/>
              </a:ext>
            </a:extLst>
          </p:cNvPr>
          <p:cNvSpPr>
            <a:spLocks noGrp="1" noRot="1" noChangeAspect="1" noChangeArrowheads="1" noTextEdit="1"/>
          </p:cNvSpPr>
          <p:nvPr>
            <p:ph type="sldImg"/>
          </p:nvPr>
        </p:nvSpPr>
        <p:spPr>
          <a:ln/>
        </p:spPr>
      </p:sp>
      <p:sp>
        <p:nvSpPr>
          <p:cNvPr id="69635" name="Platshållare för anteckningar 2">
            <a:extLst>
              <a:ext uri="{FF2B5EF4-FFF2-40B4-BE49-F238E27FC236}">
                <a16:creationId xmlns:a16="http://schemas.microsoft.com/office/drawing/2014/main" id="{48E2AC5B-6ED4-42E7-BC0E-A16840FECE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69636" name="Platshållare för bildnummer 3">
            <a:extLst>
              <a:ext uri="{FF2B5EF4-FFF2-40B4-BE49-F238E27FC236}">
                <a16:creationId xmlns:a16="http://schemas.microsoft.com/office/drawing/2014/main" id="{613BB6EB-559E-488B-9AC0-8D48AE5509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F968D968-FE3F-49A9-9325-1F0F97A5F121}" type="slidenum">
              <a:rPr lang="sv-SE" altLang="sv-SE" sz="1200" smtClean="0"/>
              <a:pPr/>
              <a:t>27</a:t>
            </a:fld>
            <a:endParaRPr lang="sv-SE" altLang="sv-SE"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latshållare för bildobjekt 1">
            <a:extLst>
              <a:ext uri="{FF2B5EF4-FFF2-40B4-BE49-F238E27FC236}">
                <a16:creationId xmlns:a16="http://schemas.microsoft.com/office/drawing/2014/main" id="{3C927B1A-02AF-43C3-9DDE-2250ACE8D25F}"/>
              </a:ext>
            </a:extLst>
          </p:cNvPr>
          <p:cNvSpPr>
            <a:spLocks noGrp="1" noRot="1" noChangeAspect="1" noChangeArrowheads="1" noTextEdit="1"/>
          </p:cNvSpPr>
          <p:nvPr>
            <p:ph type="sldImg"/>
          </p:nvPr>
        </p:nvSpPr>
        <p:spPr>
          <a:ln/>
        </p:spPr>
      </p:sp>
      <p:sp>
        <p:nvSpPr>
          <p:cNvPr id="71683" name="Platshållare för anteckningar 2">
            <a:extLst>
              <a:ext uri="{FF2B5EF4-FFF2-40B4-BE49-F238E27FC236}">
                <a16:creationId xmlns:a16="http://schemas.microsoft.com/office/drawing/2014/main" id="{DD5EDDDE-DEE7-4589-8EFE-3AAECBDEDC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a:p>
            <a:endParaRPr lang="sv-SE" altLang="sv-SE" b="1" i="1"/>
          </a:p>
          <a:p>
            <a:endParaRPr lang="sv-SE" altLang="sv-SE" b="1" i="1"/>
          </a:p>
          <a:p>
            <a:endParaRPr lang="sv-SE" altLang="sv-SE" sz="1400"/>
          </a:p>
        </p:txBody>
      </p:sp>
      <p:sp>
        <p:nvSpPr>
          <p:cNvPr id="71684" name="Platshållare för bildnummer 3">
            <a:extLst>
              <a:ext uri="{FF2B5EF4-FFF2-40B4-BE49-F238E27FC236}">
                <a16:creationId xmlns:a16="http://schemas.microsoft.com/office/drawing/2014/main" id="{28835AA2-9C46-40EF-A851-51A502B4A3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B112ECC2-52C1-47CA-9B90-F7A62E125D28}" type="slidenum">
              <a:rPr lang="sv-SE" altLang="sv-SE" sz="1200" smtClean="0"/>
              <a:pPr/>
              <a:t>28</a:t>
            </a:fld>
            <a:endParaRPr lang="sv-SE" altLang="sv-SE"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Platshållare för bildobjekt 1">
            <a:extLst>
              <a:ext uri="{FF2B5EF4-FFF2-40B4-BE49-F238E27FC236}">
                <a16:creationId xmlns:a16="http://schemas.microsoft.com/office/drawing/2014/main" id="{B4EC3678-27A3-4F9A-AE64-927576606B92}"/>
              </a:ext>
            </a:extLst>
          </p:cNvPr>
          <p:cNvSpPr>
            <a:spLocks noGrp="1" noRot="1" noChangeAspect="1" noChangeArrowheads="1" noTextEdit="1"/>
          </p:cNvSpPr>
          <p:nvPr>
            <p:ph type="sldImg"/>
          </p:nvPr>
        </p:nvSpPr>
        <p:spPr>
          <a:ln/>
        </p:spPr>
      </p:sp>
      <p:sp>
        <p:nvSpPr>
          <p:cNvPr id="74755" name="Platshållare för anteckningar 2">
            <a:extLst>
              <a:ext uri="{FF2B5EF4-FFF2-40B4-BE49-F238E27FC236}">
                <a16:creationId xmlns:a16="http://schemas.microsoft.com/office/drawing/2014/main" id="{20490890-50DB-417A-BFCE-A54CE0A45C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
        <p:nvSpPr>
          <p:cNvPr id="74756" name="Platshållare för bildnummer 3">
            <a:extLst>
              <a:ext uri="{FF2B5EF4-FFF2-40B4-BE49-F238E27FC236}">
                <a16:creationId xmlns:a16="http://schemas.microsoft.com/office/drawing/2014/main" id="{58EF821A-242D-4D5D-8433-83641172B2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255CC742-89CE-40C0-8120-53B2FF81B2D8}" type="slidenum">
              <a:rPr lang="sv-SE" altLang="sv-SE" sz="1200" smtClean="0"/>
              <a:pPr/>
              <a:t>30</a:t>
            </a:fld>
            <a:endParaRPr lang="sv-SE" altLang="sv-SE"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tshållare för bildobjekt 1">
            <a:extLst>
              <a:ext uri="{FF2B5EF4-FFF2-40B4-BE49-F238E27FC236}">
                <a16:creationId xmlns:a16="http://schemas.microsoft.com/office/drawing/2014/main" id="{50CEE695-D51D-416E-BE2F-B4C8823A09E7}"/>
              </a:ext>
            </a:extLst>
          </p:cNvPr>
          <p:cNvSpPr>
            <a:spLocks noGrp="1" noRot="1" noChangeAspect="1" noChangeArrowheads="1" noTextEdit="1"/>
          </p:cNvSpPr>
          <p:nvPr>
            <p:ph type="sldImg"/>
          </p:nvPr>
        </p:nvSpPr>
        <p:spPr>
          <a:ln/>
        </p:spPr>
      </p:sp>
      <p:sp>
        <p:nvSpPr>
          <p:cNvPr id="76803" name="Platshållare för anteckningar 2">
            <a:extLst>
              <a:ext uri="{FF2B5EF4-FFF2-40B4-BE49-F238E27FC236}">
                <a16:creationId xmlns:a16="http://schemas.microsoft.com/office/drawing/2014/main" id="{9017904A-1186-4F85-B1AA-791228E7CC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
        <p:nvSpPr>
          <p:cNvPr id="76804" name="Platshållare för bildnummer 3">
            <a:extLst>
              <a:ext uri="{FF2B5EF4-FFF2-40B4-BE49-F238E27FC236}">
                <a16:creationId xmlns:a16="http://schemas.microsoft.com/office/drawing/2014/main" id="{E40C7638-511C-4106-A365-0B1B9D096C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8F38D5B6-75B2-44EC-A4A6-00E6D85EE176}" type="slidenum">
              <a:rPr lang="sv-SE" altLang="sv-SE" sz="1200" smtClean="0"/>
              <a:pPr/>
              <a:t>31</a:t>
            </a:fld>
            <a:endParaRPr lang="sv-SE" altLang="sv-SE"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tshållare för bildobjekt 1">
            <a:extLst>
              <a:ext uri="{FF2B5EF4-FFF2-40B4-BE49-F238E27FC236}">
                <a16:creationId xmlns:a16="http://schemas.microsoft.com/office/drawing/2014/main" id="{7FDA4752-37F8-4654-B93A-430562524BAB}"/>
              </a:ext>
            </a:extLst>
          </p:cNvPr>
          <p:cNvSpPr>
            <a:spLocks noGrp="1" noRot="1" noChangeAspect="1" noChangeArrowheads="1" noTextEdit="1"/>
          </p:cNvSpPr>
          <p:nvPr>
            <p:ph type="sldImg"/>
          </p:nvPr>
        </p:nvSpPr>
        <p:spPr>
          <a:ln/>
        </p:spPr>
      </p:sp>
      <p:sp>
        <p:nvSpPr>
          <p:cNvPr id="78851" name="Platshållare för anteckningar 2">
            <a:extLst>
              <a:ext uri="{FF2B5EF4-FFF2-40B4-BE49-F238E27FC236}">
                <a16:creationId xmlns:a16="http://schemas.microsoft.com/office/drawing/2014/main" id="{59C692E4-7F72-45E8-951A-F58C4A6FB9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a:p>
            <a:pPr eaLnBrk="1" hangingPunct="1"/>
            <a:endParaRPr lang="sv-SE" altLang="sv-SE"/>
          </a:p>
        </p:txBody>
      </p:sp>
      <p:sp>
        <p:nvSpPr>
          <p:cNvPr id="78852" name="Platshållare för bildnummer 3">
            <a:extLst>
              <a:ext uri="{FF2B5EF4-FFF2-40B4-BE49-F238E27FC236}">
                <a16:creationId xmlns:a16="http://schemas.microsoft.com/office/drawing/2014/main" id="{656D5744-5DB3-411C-A002-0A88309D1B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2D21BF5F-EA34-4B0A-ABD5-DAFD989CDF4D}" type="slidenum">
              <a:rPr lang="sv-SE" altLang="sv-SE" sz="1200" smtClean="0"/>
              <a:pPr/>
              <a:t>32</a:t>
            </a:fld>
            <a:endParaRPr lang="sv-SE" altLang="sv-SE"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tshållare för bildobjekt 1">
            <a:extLst>
              <a:ext uri="{FF2B5EF4-FFF2-40B4-BE49-F238E27FC236}">
                <a16:creationId xmlns:a16="http://schemas.microsoft.com/office/drawing/2014/main" id="{7DB33F6D-F1D7-4E0A-B584-768FE05AACEC}"/>
              </a:ext>
            </a:extLst>
          </p:cNvPr>
          <p:cNvSpPr>
            <a:spLocks noGrp="1" noRot="1" noChangeAspect="1" noChangeArrowheads="1" noTextEdit="1"/>
          </p:cNvSpPr>
          <p:nvPr>
            <p:ph type="sldImg"/>
          </p:nvPr>
        </p:nvSpPr>
        <p:spPr>
          <a:ln/>
        </p:spPr>
      </p:sp>
      <p:sp>
        <p:nvSpPr>
          <p:cNvPr id="80899" name="Platshållare för anteckningar 2">
            <a:extLst>
              <a:ext uri="{FF2B5EF4-FFF2-40B4-BE49-F238E27FC236}">
                <a16:creationId xmlns:a16="http://schemas.microsoft.com/office/drawing/2014/main" id="{93271219-FBCE-445A-BB4A-EC54AB9CD3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a:p>
            <a:pPr eaLnBrk="1" hangingPunct="1"/>
            <a:endParaRPr lang="sv-SE" altLang="sv-SE"/>
          </a:p>
        </p:txBody>
      </p:sp>
      <p:sp>
        <p:nvSpPr>
          <p:cNvPr id="80900" name="Platshållare för bildnummer 3">
            <a:extLst>
              <a:ext uri="{FF2B5EF4-FFF2-40B4-BE49-F238E27FC236}">
                <a16:creationId xmlns:a16="http://schemas.microsoft.com/office/drawing/2014/main" id="{F9AE5007-51A1-43D1-A701-930BD095FF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6EE683AB-F251-490E-9985-933CADF8F1CE}" type="slidenum">
              <a:rPr lang="sv-SE" altLang="sv-SE" sz="1200" smtClean="0"/>
              <a:pPr/>
              <a:t>33</a:t>
            </a:fld>
            <a:endParaRPr lang="sv-SE" altLang="sv-SE"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tshållare för bildobjekt 1">
            <a:extLst>
              <a:ext uri="{FF2B5EF4-FFF2-40B4-BE49-F238E27FC236}">
                <a16:creationId xmlns:a16="http://schemas.microsoft.com/office/drawing/2014/main" id="{6597BD82-EA34-4311-8B22-E1D3DB97E755}"/>
              </a:ext>
            </a:extLst>
          </p:cNvPr>
          <p:cNvSpPr>
            <a:spLocks noGrp="1" noRot="1" noChangeAspect="1" noChangeArrowheads="1" noTextEdit="1"/>
          </p:cNvSpPr>
          <p:nvPr>
            <p:ph type="sldImg"/>
          </p:nvPr>
        </p:nvSpPr>
        <p:spPr>
          <a:ln/>
        </p:spPr>
      </p:sp>
      <p:sp>
        <p:nvSpPr>
          <p:cNvPr id="82947" name="Platshållare för anteckningar 2">
            <a:extLst>
              <a:ext uri="{FF2B5EF4-FFF2-40B4-BE49-F238E27FC236}">
                <a16:creationId xmlns:a16="http://schemas.microsoft.com/office/drawing/2014/main" id="{601FFF43-8524-4B44-9441-FD3583ADFE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a:p>
            <a:endParaRPr lang="sv-SE" altLang="sv-SE" b="1"/>
          </a:p>
        </p:txBody>
      </p:sp>
      <p:sp>
        <p:nvSpPr>
          <p:cNvPr id="82948" name="Platshållare för bildnummer 3">
            <a:extLst>
              <a:ext uri="{FF2B5EF4-FFF2-40B4-BE49-F238E27FC236}">
                <a16:creationId xmlns:a16="http://schemas.microsoft.com/office/drawing/2014/main" id="{D5FD3AD4-FCB8-491F-AE0E-AD5547ED2A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B316585B-A1A3-4704-80FA-4794B905759D}" type="slidenum">
              <a:rPr lang="sv-SE" altLang="sv-SE" sz="1200" smtClean="0"/>
              <a:pPr/>
              <a:t>34</a:t>
            </a:fld>
            <a:endParaRPr lang="sv-SE" altLang="sv-SE"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tshållare för bildobjekt 1">
            <a:extLst>
              <a:ext uri="{FF2B5EF4-FFF2-40B4-BE49-F238E27FC236}">
                <a16:creationId xmlns:a16="http://schemas.microsoft.com/office/drawing/2014/main" id="{7CD81502-EAA5-4B0C-8EC5-6620A29C23E9}"/>
              </a:ext>
            </a:extLst>
          </p:cNvPr>
          <p:cNvSpPr>
            <a:spLocks noGrp="1" noRot="1" noChangeAspect="1" noChangeArrowheads="1" noTextEdit="1"/>
          </p:cNvSpPr>
          <p:nvPr>
            <p:ph type="sldImg"/>
          </p:nvPr>
        </p:nvSpPr>
        <p:spPr>
          <a:ln/>
        </p:spPr>
      </p:sp>
      <p:sp>
        <p:nvSpPr>
          <p:cNvPr id="86019" name="Platshållare för anteckningar 2">
            <a:extLst>
              <a:ext uri="{FF2B5EF4-FFF2-40B4-BE49-F238E27FC236}">
                <a16:creationId xmlns:a16="http://schemas.microsoft.com/office/drawing/2014/main" id="{331D02A3-7F92-43C8-BD5E-F69BA34EDE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
        <p:nvSpPr>
          <p:cNvPr id="86020" name="Platshållare för bildnummer 3">
            <a:extLst>
              <a:ext uri="{FF2B5EF4-FFF2-40B4-BE49-F238E27FC236}">
                <a16:creationId xmlns:a16="http://schemas.microsoft.com/office/drawing/2014/main" id="{559C257A-FC30-46D4-A8BC-C575B90DFB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D553CD48-F271-4179-BF46-A2B31C6A3CBE}" type="slidenum">
              <a:rPr lang="sv-SE" altLang="sv-SE" sz="1200" smtClean="0"/>
              <a:pPr/>
              <a:t>36</a:t>
            </a:fld>
            <a:endParaRPr lang="sv-SE" altLang="sv-SE"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tshållare för bildobjekt 1">
            <a:extLst>
              <a:ext uri="{FF2B5EF4-FFF2-40B4-BE49-F238E27FC236}">
                <a16:creationId xmlns:a16="http://schemas.microsoft.com/office/drawing/2014/main" id="{538BED8A-8E67-432F-91B3-3BC39CF1CBF1}"/>
              </a:ext>
            </a:extLst>
          </p:cNvPr>
          <p:cNvSpPr>
            <a:spLocks noGrp="1" noRot="1" noChangeAspect="1" noChangeArrowheads="1" noTextEdit="1"/>
          </p:cNvSpPr>
          <p:nvPr>
            <p:ph type="sldImg"/>
          </p:nvPr>
        </p:nvSpPr>
        <p:spPr>
          <a:ln/>
        </p:spPr>
      </p:sp>
      <p:sp>
        <p:nvSpPr>
          <p:cNvPr id="88067" name="Platshållare för anteckningar 2">
            <a:extLst>
              <a:ext uri="{FF2B5EF4-FFF2-40B4-BE49-F238E27FC236}">
                <a16:creationId xmlns:a16="http://schemas.microsoft.com/office/drawing/2014/main" id="{DBA95D55-9401-4260-A1E3-D8413D4335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
        <p:nvSpPr>
          <p:cNvPr id="88068" name="Platshållare för bildnummer 3">
            <a:extLst>
              <a:ext uri="{FF2B5EF4-FFF2-40B4-BE49-F238E27FC236}">
                <a16:creationId xmlns:a16="http://schemas.microsoft.com/office/drawing/2014/main" id="{E249EAAD-93C6-4189-965A-9AAE3AFC82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FBD6A669-F496-49F0-92F8-1177315E1A44}" type="slidenum">
              <a:rPr lang="sv-SE" altLang="sv-SE" sz="1200" smtClean="0"/>
              <a:pPr/>
              <a:t>37</a:t>
            </a:fld>
            <a:endParaRPr lang="sv-SE" altLang="sv-SE"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tshållare för bildobjekt 1">
            <a:extLst>
              <a:ext uri="{FF2B5EF4-FFF2-40B4-BE49-F238E27FC236}">
                <a16:creationId xmlns:a16="http://schemas.microsoft.com/office/drawing/2014/main" id="{316DD934-5CA6-4FEC-8013-50C3824240F1}"/>
              </a:ext>
            </a:extLst>
          </p:cNvPr>
          <p:cNvSpPr>
            <a:spLocks noGrp="1" noRot="1" noChangeAspect="1" noChangeArrowheads="1" noTextEdit="1"/>
          </p:cNvSpPr>
          <p:nvPr>
            <p:ph type="sldImg"/>
          </p:nvPr>
        </p:nvSpPr>
        <p:spPr>
          <a:ln/>
        </p:spPr>
      </p:sp>
      <p:sp>
        <p:nvSpPr>
          <p:cNvPr id="90115" name="Platshållare för anteckningar 2">
            <a:extLst>
              <a:ext uri="{FF2B5EF4-FFF2-40B4-BE49-F238E27FC236}">
                <a16:creationId xmlns:a16="http://schemas.microsoft.com/office/drawing/2014/main" id="{CAC6B120-B2A8-4BB9-8DA4-CB5927343A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
        <p:nvSpPr>
          <p:cNvPr id="90116" name="Platshållare för bildnummer 3">
            <a:extLst>
              <a:ext uri="{FF2B5EF4-FFF2-40B4-BE49-F238E27FC236}">
                <a16:creationId xmlns:a16="http://schemas.microsoft.com/office/drawing/2014/main" id="{D8D60295-C4CF-495A-AA55-D84A34BE0B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4B13AAB0-01CF-4274-AC12-8E9EDF68695D}" type="slidenum">
              <a:rPr lang="sv-SE" altLang="sv-SE" sz="1200" smtClean="0"/>
              <a:pPr/>
              <a:t>38</a:t>
            </a:fld>
            <a:endParaRPr lang="sv-SE" altLang="sv-S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tshållare för bildobjekt 1">
            <a:extLst>
              <a:ext uri="{FF2B5EF4-FFF2-40B4-BE49-F238E27FC236}">
                <a16:creationId xmlns:a16="http://schemas.microsoft.com/office/drawing/2014/main" id="{1B525D36-F6F6-4C34-95B2-25BD74FBB06B}"/>
              </a:ext>
            </a:extLst>
          </p:cNvPr>
          <p:cNvSpPr>
            <a:spLocks noGrp="1" noRot="1" noChangeAspect="1" noChangeArrowheads="1" noTextEdit="1"/>
          </p:cNvSpPr>
          <p:nvPr>
            <p:ph type="sldImg"/>
          </p:nvPr>
        </p:nvSpPr>
        <p:spPr>
          <a:ln/>
        </p:spPr>
      </p:sp>
      <p:sp>
        <p:nvSpPr>
          <p:cNvPr id="26627" name="Platshållare för anteckningar 2">
            <a:extLst>
              <a:ext uri="{FF2B5EF4-FFF2-40B4-BE49-F238E27FC236}">
                <a16:creationId xmlns:a16="http://schemas.microsoft.com/office/drawing/2014/main" id="{BB6CAB5A-5F07-4659-9652-21D16548F6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26628" name="Platshållare för bildnummer 3">
            <a:extLst>
              <a:ext uri="{FF2B5EF4-FFF2-40B4-BE49-F238E27FC236}">
                <a16:creationId xmlns:a16="http://schemas.microsoft.com/office/drawing/2014/main" id="{0909033C-BEC2-4400-B363-14D4EFEF4B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C4BA4519-AE51-4AAA-B1A5-07AAA6AE311E}" type="slidenum">
              <a:rPr lang="sv-SE" altLang="sv-SE" sz="1200" smtClean="0"/>
              <a:pPr/>
              <a:t>4</a:t>
            </a:fld>
            <a:endParaRPr lang="sv-SE" altLang="sv-SE"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latshållare för bildobjekt 1">
            <a:extLst>
              <a:ext uri="{FF2B5EF4-FFF2-40B4-BE49-F238E27FC236}">
                <a16:creationId xmlns:a16="http://schemas.microsoft.com/office/drawing/2014/main" id="{CD419E65-9656-4476-B2F9-4D45322E3229}"/>
              </a:ext>
            </a:extLst>
          </p:cNvPr>
          <p:cNvSpPr>
            <a:spLocks noGrp="1" noRot="1" noChangeAspect="1" noChangeArrowheads="1" noTextEdit="1"/>
          </p:cNvSpPr>
          <p:nvPr>
            <p:ph type="sldImg"/>
          </p:nvPr>
        </p:nvSpPr>
        <p:spPr>
          <a:ln/>
        </p:spPr>
      </p:sp>
      <p:sp>
        <p:nvSpPr>
          <p:cNvPr id="92163" name="Platshållare för anteckningar 2">
            <a:extLst>
              <a:ext uri="{FF2B5EF4-FFF2-40B4-BE49-F238E27FC236}">
                <a16:creationId xmlns:a16="http://schemas.microsoft.com/office/drawing/2014/main" id="{CFC7D980-EBDC-4B51-BB3C-E279FC4306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92164" name="Platshållare för bildnummer 3">
            <a:extLst>
              <a:ext uri="{FF2B5EF4-FFF2-40B4-BE49-F238E27FC236}">
                <a16:creationId xmlns:a16="http://schemas.microsoft.com/office/drawing/2014/main" id="{64444CB2-E7E9-4FAE-8450-F5808D3F12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CB865390-F70B-407F-AA41-D31723CD0843}" type="slidenum">
              <a:rPr lang="sv-SE" altLang="sv-SE" sz="1200" smtClean="0"/>
              <a:pPr/>
              <a:t>39</a:t>
            </a:fld>
            <a:endParaRPr lang="sv-SE" altLang="sv-SE"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tshållare för bildobjekt 1">
            <a:extLst>
              <a:ext uri="{FF2B5EF4-FFF2-40B4-BE49-F238E27FC236}">
                <a16:creationId xmlns:a16="http://schemas.microsoft.com/office/drawing/2014/main" id="{854C7ACD-D9FD-407F-B5F1-2BB400261557}"/>
              </a:ext>
            </a:extLst>
          </p:cNvPr>
          <p:cNvSpPr>
            <a:spLocks noGrp="1" noRot="1" noChangeAspect="1" noChangeArrowheads="1" noTextEdit="1"/>
          </p:cNvSpPr>
          <p:nvPr>
            <p:ph type="sldImg"/>
          </p:nvPr>
        </p:nvSpPr>
        <p:spPr>
          <a:ln/>
        </p:spPr>
      </p:sp>
      <p:sp>
        <p:nvSpPr>
          <p:cNvPr id="95235" name="Platshållare för anteckningar 2">
            <a:extLst>
              <a:ext uri="{FF2B5EF4-FFF2-40B4-BE49-F238E27FC236}">
                <a16:creationId xmlns:a16="http://schemas.microsoft.com/office/drawing/2014/main" id="{810738A1-6730-48EA-AC99-3A7D007DD2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95236" name="Platshållare för bildnummer 3">
            <a:extLst>
              <a:ext uri="{FF2B5EF4-FFF2-40B4-BE49-F238E27FC236}">
                <a16:creationId xmlns:a16="http://schemas.microsoft.com/office/drawing/2014/main" id="{C0A882A3-68E0-4023-8DDE-6885CD4832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3D7D1680-9DF4-4961-8039-B3F59CC21916}" type="slidenum">
              <a:rPr lang="sv-SE" altLang="sv-SE" sz="1200" smtClean="0"/>
              <a:pPr/>
              <a:t>41</a:t>
            </a:fld>
            <a:endParaRPr lang="sv-SE" altLang="sv-SE"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tshållare för bildobjekt 1">
            <a:extLst>
              <a:ext uri="{FF2B5EF4-FFF2-40B4-BE49-F238E27FC236}">
                <a16:creationId xmlns:a16="http://schemas.microsoft.com/office/drawing/2014/main" id="{1C063B46-E72B-489A-A235-7B04FE27785C}"/>
              </a:ext>
            </a:extLst>
          </p:cNvPr>
          <p:cNvSpPr>
            <a:spLocks noGrp="1" noRot="1" noChangeAspect="1" noChangeArrowheads="1" noTextEdit="1"/>
          </p:cNvSpPr>
          <p:nvPr>
            <p:ph type="sldImg"/>
          </p:nvPr>
        </p:nvSpPr>
        <p:spPr>
          <a:ln/>
        </p:spPr>
      </p:sp>
      <p:sp>
        <p:nvSpPr>
          <p:cNvPr id="97283" name="Platshållare för anteckningar 2">
            <a:extLst>
              <a:ext uri="{FF2B5EF4-FFF2-40B4-BE49-F238E27FC236}">
                <a16:creationId xmlns:a16="http://schemas.microsoft.com/office/drawing/2014/main" id="{56E7087F-DE8D-4ED1-A6E9-1FA2BE88B6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a:p>
        </p:txBody>
      </p:sp>
      <p:sp>
        <p:nvSpPr>
          <p:cNvPr id="97284" name="Platshållare för bildnummer 3">
            <a:extLst>
              <a:ext uri="{FF2B5EF4-FFF2-40B4-BE49-F238E27FC236}">
                <a16:creationId xmlns:a16="http://schemas.microsoft.com/office/drawing/2014/main" id="{BDF73B08-F15D-43AB-87FC-25699D72E3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8466AFDD-ED7B-4150-B680-62B1A72C5EC0}" type="slidenum">
              <a:rPr lang="sv-SE" altLang="sv-SE" sz="1200" smtClean="0"/>
              <a:pPr/>
              <a:t>42</a:t>
            </a:fld>
            <a:endParaRPr lang="sv-SE" altLang="sv-SE"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Platshållare för bildobjekt 1">
            <a:extLst>
              <a:ext uri="{FF2B5EF4-FFF2-40B4-BE49-F238E27FC236}">
                <a16:creationId xmlns:a16="http://schemas.microsoft.com/office/drawing/2014/main" id="{D21B915E-489D-4ED5-9D6B-68086F4FC619}"/>
              </a:ext>
            </a:extLst>
          </p:cNvPr>
          <p:cNvSpPr>
            <a:spLocks noGrp="1" noRot="1" noChangeAspect="1" noChangeArrowheads="1" noTextEdit="1"/>
          </p:cNvSpPr>
          <p:nvPr>
            <p:ph type="sldImg"/>
          </p:nvPr>
        </p:nvSpPr>
        <p:spPr>
          <a:ln/>
        </p:spPr>
      </p:sp>
      <p:sp>
        <p:nvSpPr>
          <p:cNvPr id="99331" name="Platshållare för anteckningar 2">
            <a:extLst>
              <a:ext uri="{FF2B5EF4-FFF2-40B4-BE49-F238E27FC236}">
                <a16:creationId xmlns:a16="http://schemas.microsoft.com/office/drawing/2014/main" id="{9CB91D12-081D-4938-93BE-F72687C301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sv-SE" altLang="sv-SE"/>
          </a:p>
        </p:txBody>
      </p:sp>
      <p:sp>
        <p:nvSpPr>
          <p:cNvPr id="99332" name="Platshållare för bildnummer 3">
            <a:extLst>
              <a:ext uri="{FF2B5EF4-FFF2-40B4-BE49-F238E27FC236}">
                <a16:creationId xmlns:a16="http://schemas.microsoft.com/office/drawing/2014/main" id="{7EEC998C-B3B6-446B-8D83-0975DE865C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AFA3F5-CF26-476D-90D7-A4F594A82399}" type="slidenum">
              <a:rPr kumimoji="0" lang="sv-SE" altLang="sv-S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Platshållare för bildobjekt 1">
            <a:extLst>
              <a:ext uri="{FF2B5EF4-FFF2-40B4-BE49-F238E27FC236}">
                <a16:creationId xmlns:a16="http://schemas.microsoft.com/office/drawing/2014/main" id="{8E5BB938-A541-4536-9D5C-E11414C32A76}"/>
              </a:ext>
            </a:extLst>
          </p:cNvPr>
          <p:cNvSpPr>
            <a:spLocks noGrp="1" noRot="1" noChangeAspect="1" noChangeArrowheads="1" noTextEdit="1"/>
          </p:cNvSpPr>
          <p:nvPr>
            <p:ph type="sldImg"/>
          </p:nvPr>
        </p:nvSpPr>
        <p:spPr>
          <a:ln/>
        </p:spPr>
      </p:sp>
      <p:sp>
        <p:nvSpPr>
          <p:cNvPr id="103427" name="Platshållare för anteckningar 2">
            <a:extLst>
              <a:ext uri="{FF2B5EF4-FFF2-40B4-BE49-F238E27FC236}">
                <a16:creationId xmlns:a16="http://schemas.microsoft.com/office/drawing/2014/main" id="{B82351E4-AA46-4FF1-BBD2-25842EBCF7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sv-SE" altLang="sv-SE"/>
          </a:p>
        </p:txBody>
      </p:sp>
      <p:sp>
        <p:nvSpPr>
          <p:cNvPr id="103428" name="Platshållare för bildnummer 3">
            <a:extLst>
              <a:ext uri="{FF2B5EF4-FFF2-40B4-BE49-F238E27FC236}">
                <a16:creationId xmlns:a16="http://schemas.microsoft.com/office/drawing/2014/main" id="{A8B57727-FCE3-416D-B03C-708A4E5AE7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370D53-4AC2-4E89-A870-ED19E0599DC0}" type="slidenum">
              <a:rPr kumimoji="0" lang="sv-SE" altLang="sv-S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latshållare för bildobjekt 1">
            <a:extLst>
              <a:ext uri="{FF2B5EF4-FFF2-40B4-BE49-F238E27FC236}">
                <a16:creationId xmlns:a16="http://schemas.microsoft.com/office/drawing/2014/main" id="{FC401CD3-A757-403F-8475-6BBE93E9C199}"/>
              </a:ext>
            </a:extLst>
          </p:cNvPr>
          <p:cNvSpPr>
            <a:spLocks noGrp="1" noRot="1" noChangeAspect="1" noChangeArrowheads="1" noTextEdit="1"/>
          </p:cNvSpPr>
          <p:nvPr>
            <p:ph type="sldImg"/>
          </p:nvPr>
        </p:nvSpPr>
        <p:spPr>
          <a:ln/>
        </p:spPr>
      </p:sp>
      <p:sp>
        <p:nvSpPr>
          <p:cNvPr id="107523" name="Platshållare för anteckningar 2">
            <a:extLst>
              <a:ext uri="{FF2B5EF4-FFF2-40B4-BE49-F238E27FC236}">
                <a16:creationId xmlns:a16="http://schemas.microsoft.com/office/drawing/2014/main" id="{522A1A3A-E5CB-488B-B3EF-212516B292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sv-SE" altLang="sv-SE"/>
          </a:p>
        </p:txBody>
      </p:sp>
      <p:sp>
        <p:nvSpPr>
          <p:cNvPr id="107524" name="Platshållare för bildnummer 3">
            <a:extLst>
              <a:ext uri="{FF2B5EF4-FFF2-40B4-BE49-F238E27FC236}">
                <a16:creationId xmlns:a16="http://schemas.microsoft.com/office/drawing/2014/main" id="{D49FB748-5AB0-400E-8B69-163408A48F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5E5378-96A7-42E7-ABDA-C21B7D072C0A}" type="slidenum">
              <a:rPr kumimoji="0" lang="sv-SE" altLang="sv-S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latshållare för bildobjekt 1">
            <a:extLst>
              <a:ext uri="{FF2B5EF4-FFF2-40B4-BE49-F238E27FC236}">
                <a16:creationId xmlns:a16="http://schemas.microsoft.com/office/drawing/2014/main" id="{1F027052-D723-4AAE-A12F-999D044CD936}"/>
              </a:ext>
            </a:extLst>
          </p:cNvPr>
          <p:cNvSpPr>
            <a:spLocks noGrp="1" noRot="1" noChangeAspect="1" noChangeArrowheads="1" noTextEdit="1"/>
          </p:cNvSpPr>
          <p:nvPr>
            <p:ph type="sldImg"/>
          </p:nvPr>
        </p:nvSpPr>
        <p:spPr>
          <a:ln/>
        </p:spPr>
      </p:sp>
      <p:sp>
        <p:nvSpPr>
          <p:cNvPr id="113667" name="Platshållare för anteckningar 2">
            <a:extLst>
              <a:ext uri="{FF2B5EF4-FFF2-40B4-BE49-F238E27FC236}">
                <a16:creationId xmlns:a16="http://schemas.microsoft.com/office/drawing/2014/main" id="{E268FB7C-80A3-4A58-AFB2-7873E6C9E9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sv-SE" altLang="sv-SE"/>
          </a:p>
          <a:p>
            <a:pPr eaLnBrk="1" hangingPunct="1">
              <a:lnSpc>
                <a:spcPct val="90000"/>
              </a:lnSpc>
            </a:pPr>
            <a:endParaRPr lang="sv-SE" altLang="sv-SE"/>
          </a:p>
          <a:p>
            <a:pPr eaLnBrk="1" hangingPunct="1">
              <a:lnSpc>
                <a:spcPct val="90000"/>
              </a:lnSpc>
            </a:pPr>
            <a:endParaRPr lang="sv-SE" altLang="sv-SE"/>
          </a:p>
          <a:p>
            <a:pPr eaLnBrk="1" hangingPunct="1">
              <a:lnSpc>
                <a:spcPct val="90000"/>
              </a:lnSpc>
            </a:pPr>
            <a:endParaRPr lang="sv-SE" altLang="sv-SE"/>
          </a:p>
        </p:txBody>
      </p:sp>
      <p:sp>
        <p:nvSpPr>
          <p:cNvPr id="113668" name="Platshållare för bildnummer 3">
            <a:extLst>
              <a:ext uri="{FF2B5EF4-FFF2-40B4-BE49-F238E27FC236}">
                <a16:creationId xmlns:a16="http://schemas.microsoft.com/office/drawing/2014/main" id="{292F5472-6473-4568-9A6B-D35E9B4FC0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7D9DCF5E-9B12-4D26-B1AA-E3084EB0E247}" type="slidenum">
              <a:rPr lang="sv-SE" altLang="sv-SE" sz="1200" smtClean="0"/>
              <a:pPr/>
              <a:t>46</a:t>
            </a:fld>
            <a:endParaRPr lang="sv-SE" altLang="sv-SE"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Platshållare för bildobjekt 1">
            <a:extLst>
              <a:ext uri="{FF2B5EF4-FFF2-40B4-BE49-F238E27FC236}">
                <a16:creationId xmlns:a16="http://schemas.microsoft.com/office/drawing/2014/main" id="{5E799550-699E-45F6-A41E-2ED8DA1DF6C9}"/>
              </a:ext>
            </a:extLst>
          </p:cNvPr>
          <p:cNvSpPr>
            <a:spLocks noGrp="1" noRot="1" noChangeAspect="1" noChangeArrowheads="1" noTextEdit="1"/>
          </p:cNvSpPr>
          <p:nvPr>
            <p:ph type="sldImg"/>
          </p:nvPr>
        </p:nvSpPr>
        <p:spPr>
          <a:ln/>
        </p:spPr>
      </p:sp>
      <p:sp>
        <p:nvSpPr>
          <p:cNvPr id="115715" name="Platshållare för anteckningar 2">
            <a:extLst>
              <a:ext uri="{FF2B5EF4-FFF2-40B4-BE49-F238E27FC236}">
                <a16:creationId xmlns:a16="http://schemas.microsoft.com/office/drawing/2014/main" id="{27BF4217-DC57-4D70-85E9-BE7FFD1536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115716" name="Platshållare för bildnummer 3">
            <a:extLst>
              <a:ext uri="{FF2B5EF4-FFF2-40B4-BE49-F238E27FC236}">
                <a16:creationId xmlns:a16="http://schemas.microsoft.com/office/drawing/2014/main" id="{8A188D7A-719C-4EFC-8C9B-CD77B5F550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FE9D89AE-66E9-4C8A-B125-84762F9CC590}" type="slidenum">
              <a:rPr lang="sv-SE" altLang="sv-SE" sz="1200" smtClean="0"/>
              <a:pPr/>
              <a:t>47</a:t>
            </a:fld>
            <a:endParaRPr lang="sv-SE" altLang="sv-SE"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Platshållare för bildobjekt 1">
            <a:extLst>
              <a:ext uri="{FF2B5EF4-FFF2-40B4-BE49-F238E27FC236}">
                <a16:creationId xmlns:a16="http://schemas.microsoft.com/office/drawing/2014/main" id="{50CEE695-D51D-416E-BE2F-B4C8823A09E7}"/>
              </a:ext>
            </a:extLst>
          </p:cNvPr>
          <p:cNvSpPr>
            <a:spLocks noGrp="1" noRot="1" noChangeAspect="1" noChangeArrowheads="1" noTextEdit="1"/>
          </p:cNvSpPr>
          <p:nvPr>
            <p:ph type="sldImg"/>
          </p:nvPr>
        </p:nvSpPr>
        <p:spPr>
          <a:ln/>
        </p:spPr>
      </p:sp>
      <p:sp>
        <p:nvSpPr>
          <p:cNvPr id="76803" name="Platshållare för anteckningar 2">
            <a:extLst>
              <a:ext uri="{FF2B5EF4-FFF2-40B4-BE49-F238E27FC236}">
                <a16:creationId xmlns:a16="http://schemas.microsoft.com/office/drawing/2014/main" id="{9017904A-1186-4F85-B1AA-791228E7CC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a:p>
        </p:txBody>
      </p:sp>
      <p:sp>
        <p:nvSpPr>
          <p:cNvPr id="76804" name="Platshållare för bildnummer 3">
            <a:extLst>
              <a:ext uri="{FF2B5EF4-FFF2-40B4-BE49-F238E27FC236}">
                <a16:creationId xmlns:a16="http://schemas.microsoft.com/office/drawing/2014/main" id="{E40C7638-511C-4106-A365-0B1B9D096C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38D5B6-75B2-44EC-A4A6-00E6D85EE176}" type="slidenum">
              <a:rPr kumimoji="0" lang="sv-SE" altLang="sv-S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60545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Platshållare för bildobjekt 1">
            <a:extLst>
              <a:ext uri="{FF2B5EF4-FFF2-40B4-BE49-F238E27FC236}">
                <a16:creationId xmlns:a16="http://schemas.microsoft.com/office/drawing/2014/main" id="{D499E12D-4037-4037-8A0F-5D2C4CF35570}"/>
              </a:ext>
            </a:extLst>
          </p:cNvPr>
          <p:cNvSpPr>
            <a:spLocks noGrp="1" noRot="1" noChangeAspect="1" noChangeArrowheads="1" noTextEdit="1"/>
          </p:cNvSpPr>
          <p:nvPr>
            <p:ph type="sldImg"/>
          </p:nvPr>
        </p:nvSpPr>
        <p:spPr>
          <a:ln/>
        </p:spPr>
      </p:sp>
      <p:sp>
        <p:nvSpPr>
          <p:cNvPr id="124931" name="Platshållare för anteckningar 2">
            <a:extLst>
              <a:ext uri="{FF2B5EF4-FFF2-40B4-BE49-F238E27FC236}">
                <a16:creationId xmlns:a16="http://schemas.microsoft.com/office/drawing/2014/main" id="{6C26147D-1858-4B26-9182-3F53448E60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124932" name="Platshållare för bildnummer 3">
            <a:extLst>
              <a:ext uri="{FF2B5EF4-FFF2-40B4-BE49-F238E27FC236}">
                <a16:creationId xmlns:a16="http://schemas.microsoft.com/office/drawing/2014/main" id="{15CBCF1F-6DDD-43C9-8D08-6BC700188C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35AAF2A8-FE61-4C0B-81DD-993F9DB53C3D}" type="slidenum">
              <a:rPr lang="sv-SE" altLang="sv-SE" sz="1200" smtClean="0"/>
              <a:pPr/>
              <a:t>55</a:t>
            </a:fld>
            <a:endParaRPr lang="sv-SE" altLang="sv-S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a:extLst>
              <a:ext uri="{FF2B5EF4-FFF2-40B4-BE49-F238E27FC236}">
                <a16:creationId xmlns:a16="http://schemas.microsoft.com/office/drawing/2014/main" id="{DEE8F6D8-0D86-40B5-A4E8-43C5D99AB731}"/>
              </a:ext>
            </a:extLst>
          </p:cNvPr>
          <p:cNvSpPr>
            <a:spLocks noGrp="1" noRot="1" noChangeAspect="1" noChangeArrowheads="1" noTextEdit="1"/>
          </p:cNvSpPr>
          <p:nvPr>
            <p:ph type="sldImg"/>
          </p:nvPr>
        </p:nvSpPr>
        <p:spPr>
          <a:ln/>
        </p:spPr>
      </p:sp>
      <p:sp>
        <p:nvSpPr>
          <p:cNvPr id="28675" name="Platshållare för anteckningar 2">
            <a:extLst>
              <a:ext uri="{FF2B5EF4-FFF2-40B4-BE49-F238E27FC236}">
                <a16:creationId xmlns:a16="http://schemas.microsoft.com/office/drawing/2014/main" id="{04FA3140-87F8-4C9A-872D-E9042CECE6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
        <p:nvSpPr>
          <p:cNvPr id="28676" name="Platshållare för bildnummer 3">
            <a:extLst>
              <a:ext uri="{FF2B5EF4-FFF2-40B4-BE49-F238E27FC236}">
                <a16:creationId xmlns:a16="http://schemas.microsoft.com/office/drawing/2014/main" id="{B4107A3B-885C-44FE-98D3-0055C1FD80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1C5BFD90-688E-4B97-834A-B9DD02A76833}" type="slidenum">
              <a:rPr lang="sv-SE" altLang="sv-SE" sz="1200" smtClean="0"/>
              <a:pPr/>
              <a:t>5</a:t>
            </a:fld>
            <a:endParaRPr lang="sv-SE" altLang="sv-SE"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tshållare för bildobjekt 1">
            <a:extLst>
              <a:ext uri="{FF2B5EF4-FFF2-40B4-BE49-F238E27FC236}">
                <a16:creationId xmlns:a16="http://schemas.microsoft.com/office/drawing/2014/main" id="{25656D54-AEEE-4413-9EA9-436702030711}"/>
              </a:ext>
            </a:extLst>
          </p:cNvPr>
          <p:cNvSpPr>
            <a:spLocks noGrp="1" noRot="1" noChangeAspect="1" noChangeArrowheads="1" noTextEdit="1"/>
          </p:cNvSpPr>
          <p:nvPr>
            <p:ph type="sldImg"/>
          </p:nvPr>
        </p:nvSpPr>
        <p:spPr>
          <a:ln/>
        </p:spPr>
      </p:sp>
      <p:sp>
        <p:nvSpPr>
          <p:cNvPr id="31747" name="Platshållare för anteckningar 2">
            <a:extLst>
              <a:ext uri="{FF2B5EF4-FFF2-40B4-BE49-F238E27FC236}">
                <a16:creationId xmlns:a16="http://schemas.microsoft.com/office/drawing/2014/main" id="{8FAEF366-F55B-4375-85FE-E5BE0240FA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
        <p:nvSpPr>
          <p:cNvPr id="31748" name="Platshållare för bildnummer 3">
            <a:extLst>
              <a:ext uri="{FF2B5EF4-FFF2-40B4-BE49-F238E27FC236}">
                <a16:creationId xmlns:a16="http://schemas.microsoft.com/office/drawing/2014/main" id="{A703C55A-A13D-4031-8685-FFD7391DC1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3F7BFF95-A634-4CB1-B554-D9083EE2755A}" type="slidenum">
              <a:rPr lang="sv-SE" altLang="sv-SE" sz="1200" smtClean="0"/>
              <a:pPr/>
              <a:t>7</a:t>
            </a:fld>
            <a:endParaRPr lang="sv-SE" altLang="sv-SE"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tshållare för bildobjekt 1">
            <a:extLst>
              <a:ext uri="{FF2B5EF4-FFF2-40B4-BE49-F238E27FC236}">
                <a16:creationId xmlns:a16="http://schemas.microsoft.com/office/drawing/2014/main" id="{2A8A26B6-AD8C-4F92-8D2D-C611C2B99C66}"/>
              </a:ext>
            </a:extLst>
          </p:cNvPr>
          <p:cNvSpPr>
            <a:spLocks noGrp="1" noRot="1" noChangeAspect="1" noChangeArrowheads="1" noTextEdit="1"/>
          </p:cNvSpPr>
          <p:nvPr>
            <p:ph type="sldImg"/>
          </p:nvPr>
        </p:nvSpPr>
        <p:spPr>
          <a:ln/>
        </p:spPr>
      </p:sp>
      <p:sp>
        <p:nvSpPr>
          <p:cNvPr id="30723" name="Platshållare för anteckningar 2">
            <a:extLst>
              <a:ext uri="{FF2B5EF4-FFF2-40B4-BE49-F238E27FC236}">
                <a16:creationId xmlns:a16="http://schemas.microsoft.com/office/drawing/2014/main" id="{598AA7FE-192D-4259-8A48-B2AD1B913C6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sv-SE" sz="1050" dirty="0"/>
          </a:p>
        </p:txBody>
      </p:sp>
      <p:sp>
        <p:nvSpPr>
          <p:cNvPr id="33796" name="Platshållare för bildnummer 3">
            <a:extLst>
              <a:ext uri="{FF2B5EF4-FFF2-40B4-BE49-F238E27FC236}">
                <a16:creationId xmlns:a16="http://schemas.microsoft.com/office/drawing/2014/main" id="{95AFE832-A857-4C22-A59D-6D491F1188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96FE13E1-75AE-4697-82B1-498DCC264CF7}" type="slidenum">
              <a:rPr lang="sv-SE" altLang="sv-SE" sz="1200" smtClean="0"/>
              <a:pPr/>
              <a:t>8</a:t>
            </a:fld>
            <a:endParaRPr lang="sv-SE" altLang="sv-S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tshållare för bildobjekt 1">
            <a:extLst>
              <a:ext uri="{FF2B5EF4-FFF2-40B4-BE49-F238E27FC236}">
                <a16:creationId xmlns:a16="http://schemas.microsoft.com/office/drawing/2014/main" id="{B003623D-ED5D-47FB-A4F1-4707D9CBBAA0}"/>
              </a:ext>
            </a:extLst>
          </p:cNvPr>
          <p:cNvSpPr>
            <a:spLocks noGrp="1" noRot="1" noChangeAspect="1" noChangeArrowheads="1" noTextEdit="1"/>
          </p:cNvSpPr>
          <p:nvPr>
            <p:ph type="sldImg"/>
          </p:nvPr>
        </p:nvSpPr>
        <p:spPr>
          <a:ln/>
        </p:spPr>
      </p:sp>
      <p:sp>
        <p:nvSpPr>
          <p:cNvPr id="30723" name="Platshållare för anteckningar 2">
            <a:extLst>
              <a:ext uri="{FF2B5EF4-FFF2-40B4-BE49-F238E27FC236}">
                <a16:creationId xmlns:a16="http://schemas.microsoft.com/office/drawing/2014/main" id="{92EFE588-0656-45BB-8FC4-5EEB41EBCC82}"/>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sv-SE" sz="1050" dirty="0"/>
          </a:p>
        </p:txBody>
      </p:sp>
      <p:sp>
        <p:nvSpPr>
          <p:cNvPr id="35844" name="Platshållare för bildnummer 3">
            <a:extLst>
              <a:ext uri="{FF2B5EF4-FFF2-40B4-BE49-F238E27FC236}">
                <a16:creationId xmlns:a16="http://schemas.microsoft.com/office/drawing/2014/main" id="{A2F5D389-8ACE-4DC2-8002-07CEE5089E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09E5CC1A-6227-4CD8-A728-A296D2638F54}" type="slidenum">
              <a:rPr lang="sv-SE" altLang="sv-SE" sz="1200" smtClean="0"/>
              <a:pPr/>
              <a:t>9</a:t>
            </a:fld>
            <a:endParaRPr lang="sv-SE" altLang="sv-S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latshållare för bildobjekt 1">
            <a:extLst>
              <a:ext uri="{FF2B5EF4-FFF2-40B4-BE49-F238E27FC236}">
                <a16:creationId xmlns:a16="http://schemas.microsoft.com/office/drawing/2014/main" id="{F9F1813A-5029-49E9-965D-F3BB3023E943}"/>
              </a:ext>
            </a:extLst>
          </p:cNvPr>
          <p:cNvSpPr>
            <a:spLocks noGrp="1" noRot="1" noChangeAspect="1" noChangeArrowheads="1" noTextEdit="1"/>
          </p:cNvSpPr>
          <p:nvPr>
            <p:ph type="sldImg"/>
          </p:nvPr>
        </p:nvSpPr>
        <p:spPr>
          <a:ln/>
        </p:spPr>
      </p:sp>
      <p:sp>
        <p:nvSpPr>
          <p:cNvPr id="30723" name="Platshållare för anteckningar 2">
            <a:extLst>
              <a:ext uri="{FF2B5EF4-FFF2-40B4-BE49-F238E27FC236}">
                <a16:creationId xmlns:a16="http://schemas.microsoft.com/office/drawing/2014/main" id="{03C6FA63-A182-429C-9E49-C027D9E99F4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sv-SE" sz="1050" dirty="0"/>
          </a:p>
        </p:txBody>
      </p:sp>
      <p:sp>
        <p:nvSpPr>
          <p:cNvPr id="37892" name="Platshållare för bildnummer 3">
            <a:extLst>
              <a:ext uri="{FF2B5EF4-FFF2-40B4-BE49-F238E27FC236}">
                <a16:creationId xmlns:a16="http://schemas.microsoft.com/office/drawing/2014/main" id="{9F6E2A3D-5852-4D29-B896-FA6D528274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0E8A4F10-B1E5-4C70-9EC5-002934C7F897}" type="slidenum">
              <a:rPr lang="sv-SE" altLang="sv-SE" sz="1200" smtClean="0"/>
              <a:pPr/>
              <a:t>10</a:t>
            </a:fld>
            <a:endParaRPr lang="sv-SE" altLang="sv-S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tshållare för bildobjekt 1">
            <a:extLst>
              <a:ext uri="{FF2B5EF4-FFF2-40B4-BE49-F238E27FC236}">
                <a16:creationId xmlns:a16="http://schemas.microsoft.com/office/drawing/2014/main" id="{68D2384A-F61A-4808-AF8D-0E94B46084EB}"/>
              </a:ext>
            </a:extLst>
          </p:cNvPr>
          <p:cNvSpPr>
            <a:spLocks noGrp="1" noRot="1" noChangeAspect="1" noChangeArrowheads="1" noTextEdit="1"/>
          </p:cNvSpPr>
          <p:nvPr>
            <p:ph type="sldImg"/>
          </p:nvPr>
        </p:nvSpPr>
        <p:spPr>
          <a:ln/>
        </p:spPr>
      </p:sp>
      <p:sp>
        <p:nvSpPr>
          <p:cNvPr id="30723" name="Platshållare för anteckningar 2">
            <a:extLst>
              <a:ext uri="{FF2B5EF4-FFF2-40B4-BE49-F238E27FC236}">
                <a16:creationId xmlns:a16="http://schemas.microsoft.com/office/drawing/2014/main" id="{7E294EF8-8CDD-48E2-8F69-ED215E72833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sv-SE" sz="1050" dirty="0"/>
          </a:p>
        </p:txBody>
      </p:sp>
      <p:sp>
        <p:nvSpPr>
          <p:cNvPr id="39940" name="Platshållare för bildnummer 3">
            <a:extLst>
              <a:ext uri="{FF2B5EF4-FFF2-40B4-BE49-F238E27FC236}">
                <a16:creationId xmlns:a16="http://schemas.microsoft.com/office/drawing/2014/main" id="{D413282C-21B2-4EB1-B921-72BA099660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0BB20565-9418-4999-85F9-44C67C320029}" type="slidenum">
              <a:rPr lang="sv-SE" altLang="sv-SE" sz="1200" smtClean="0"/>
              <a:pPr/>
              <a:t>11</a:t>
            </a:fld>
            <a:endParaRPr lang="sv-SE" altLang="sv-S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4C36DC1-EF07-4E9B-8C77-31060636C912}"/>
              </a:ext>
            </a:extLst>
          </p:cNvPr>
          <p:cNvSpPr>
            <a:spLocks noChangeArrowheads="1"/>
          </p:cNvSpPr>
          <p:nvPr/>
        </p:nvSpPr>
        <p:spPr bwMode="auto">
          <a:xfrm>
            <a:off x="0" y="0"/>
            <a:ext cx="9196388" cy="6858000"/>
          </a:xfrm>
          <a:prstGeom prst="rect">
            <a:avLst/>
          </a:prstGeom>
          <a:gradFill rotWithShape="0">
            <a:gsLst>
              <a:gs pos="0">
                <a:srgbClr val="00453C"/>
              </a:gs>
              <a:gs pos="100000">
                <a:srgbClr val="00968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endParaRPr lang="sv-SE" altLang="sv-SE"/>
          </a:p>
        </p:txBody>
      </p:sp>
      <p:sp>
        <p:nvSpPr>
          <p:cNvPr id="5" name="Line 8">
            <a:extLst>
              <a:ext uri="{FF2B5EF4-FFF2-40B4-BE49-F238E27FC236}">
                <a16:creationId xmlns:a16="http://schemas.microsoft.com/office/drawing/2014/main" id="{0ED3426E-2B24-4A98-A9E0-36651F40A728}"/>
              </a:ext>
            </a:extLst>
          </p:cNvPr>
          <p:cNvSpPr>
            <a:spLocks noChangeShapeType="1"/>
          </p:cNvSpPr>
          <p:nvPr/>
        </p:nvSpPr>
        <p:spPr bwMode="auto">
          <a:xfrm>
            <a:off x="7924800" y="0"/>
            <a:ext cx="0" cy="68580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6" name="Rectangle 18">
            <a:extLst>
              <a:ext uri="{FF2B5EF4-FFF2-40B4-BE49-F238E27FC236}">
                <a16:creationId xmlns:a16="http://schemas.microsoft.com/office/drawing/2014/main" id="{2FD0EB8D-3278-4945-9A0D-CA7C32862379}"/>
              </a:ext>
            </a:extLst>
          </p:cNvPr>
          <p:cNvSpPr>
            <a:spLocks noChangeArrowheads="1"/>
          </p:cNvSpPr>
          <p:nvPr/>
        </p:nvSpPr>
        <p:spPr bwMode="auto">
          <a:xfrm>
            <a:off x="0" y="5715000"/>
            <a:ext cx="9188450" cy="1152525"/>
          </a:xfrm>
          <a:prstGeom prst="rect">
            <a:avLst/>
          </a:prstGeom>
          <a:solidFill>
            <a:srgbClr val="005A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endParaRPr lang="sv-SE" altLang="sv-SE"/>
          </a:p>
        </p:txBody>
      </p:sp>
      <p:sp>
        <p:nvSpPr>
          <p:cNvPr id="7" name="Line 15">
            <a:extLst>
              <a:ext uri="{FF2B5EF4-FFF2-40B4-BE49-F238E27FC236}">
                <a16:creationId xmlns:a16="http://schemas.microsoft.com/office/drawing/2014/main" id="{C321484A-7C87-449F-80FA-813F1B64E361}"/>
              </a:ext>
            </a:extLst>
          </p:cNvPr>
          <p:cNvSpPr>
            <a:spLocks noChangeShapeType="1"/>
          </p:cNvSpPr>
          <p:nvPr/>
        </p:nvSpPr>
        <p:spPr bwMode="auto">
          <a:xfrm flipH="1">
            <a:off x="0" y="5715000"/>
            <a:ext cx="9190038"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8" name="Text Box 9">
            <a:extLst>
              <a:ext uri="{FF2B5EF4-FFF2-40B4-BE49-F238E27FC236}">
                <a16:creationId xmlns:a16="http://schemas.microsoft.com/office/drawing/2014/main" id="{4DC9F260-0C76-4B35-AA29-3C128E8CA654}"/>
              </a:ext>
            </a:extLst>
          </p:cNvPr>
          <p:cNvSpPr txBox="1">
            <a:spLocks noChangeArrowheads="1"/>
          </p:cNvSpPr>
          <p:nvPr/>
        </p:nvSpPr>
        <p:spPr bwMode="auto">
          <a:xfrm>
            <a:off x="7848600" y="5943600"/>
            <a:ext cx="144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defRPr/>
            </a:pPr>
            <a:r>
              <a:rPr lang="sv-SE" sz="2800">
                <a:solidFill>
                  <a:schemeClr val="bg1"/>
                </a:solidFill>
                <a:latin typeface="Book Antiqua" pitchFamily="18" charset="0"/>
              </a:rPr>
              <a:t>FSPOS</a:t>
            </a:r>
            <a:endParaRPr lang="sv-SE" sz="2500">
              <a:solidFill>
                <a:schemeClr val="bg1"/>
              </a:solidFill>
              <a:latin typeface="Book Antiqua" pitchFamily="18" charset="0"/>
            </a:endParaRPr>
          </a:p>
          <a:p>
            <a:pPr>
              <a:defRPr/>
            </a:pPr>
            <a:r>
              <a:rPr lang="sv-SE" sz="700">
                <a:solidFill>
                  <a:schemeClr val="bg1"/>
                </a:solidFill>
                <a:latin typeface="Book Antiqua" pitchFamily="18" charset="0"/>
              </a:rPr>
              <a:t>Finansiella Sektorns</a:t>
            </a:r>
            <a:r>
              <a:rPr lang="sv-SE" sz="200">
                <a:solidFill>
                  <a:schemeClr val="bg1"/>
                </a:solidFill>
                <a:latin typeface="Book Antiqua" pitchFamily="18" charset="0"/>
              </a:rPr>
              <a:t>  </a:t>
            </a:r>
            <a:r>
              <a:rPr lang="sv-SE" sz="700">
                <a:solidFill>
                  <a:schemeClr val="bg1"/>
                </a:solidFill>
                <a:latin typeface="Book Antiqua" pitchFamily="18" charset="0"/>
              </a:rPr>
              <a:t>Privat-Offentliga Samverkan</a:t>
            </a:r>
          </a:p>
        </p:txBody>
      </p:sp>
      <p:sp>
        <p:nvSpPr>
          <p:cNvPr id="7171" name="Rectangle 3"/>
          <p:cNvSpPr>
            <a:spLocks noGrp="1" noChangeArrowheads="1"/>
          </p:cNvSpPr>
          <p:nvPr>
            <p:ph type="ctrTitle"/>
          </p:nvPr>
        </p:nvSpPr>
        <p:spPr>
          <a:xfrm>
            <a:off x="609600" y="1981200"/>
            <a:ext cx="6781800" cy="1600200"/>
          </a:xfrm>
        </p:spPr>
        <p:txBody>
          <a:bodyPr anchor="b"/>
          <a:lstStyle>
            <a:lvl1pPr>
              <a:defRPr sz="4800">
                <a:solidFill>
                  <a:schemeClr val="bg1"/>
                </a:solidFill>
              </a:defRPr>
            </a:lvl1pPr>
          </a:lstStyle>
          <a:p>
            <a:r>
              <a:rPr lang="en-GB"/>
              <a:t>Click to edit Master title style</a:t>
            </a:r>
          </a:p>
        </p:txBody>
      </p:sp>
      <p:sp>
        <p:nvSpPr>
          <p:cNvPr id="7172" name="Rectangle 4"/>
          <p:cNvSpPr>
            <a:spLocks noGrp="1" noChangeArrowheads="1"/>
          </p:cNvSpPr>
          <p:nvPr>
            <p:ph type="subTitle" idx="1"/>
          </p:nvPr>
        </p:nvSpPr>
        <p:spPr>
          <a:xfrm>
            <a:off x="762000" y="3733800"/>
            <a:ext cx="6400800" cy="990600"/>
          </a:xfrm>
        </p:spPr>
        <p:txBody>
          <a:bodyPr/>
          <a:lstStyle>
            <a:lvl1pPr marL="0" indent="0" algn="ctr">
              <a:buFontTx/>
              <a:buNone/>
              <a:defRPr>
                <a:solidFill>
                  <a:schemeClr val="bg1"/>
                </a:solidFill>
              </a:defRPr>
            </a:lvl1pPr>
          </a:lstStyle>
          <a:p>
            <a:r>
              <a:rPr lang="en-GB"/>
              <a:t>Click to edit Master subtitle style</a:t>
            </a:r>
          </a:p>
        </p:txBody>
      </p:sp>
    </p:spTree>
    <p:extLst>
      <p:ext uri="{BB962C8B-B14F-4D97-AF65-F5344CB8AC3E}">
        <p14:creationId xmlns:p14="http://schemas.microsoft.com/office/powerpoint/2010/main" val="2578066059"/>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a:extLst>
              <a:ext uri="{FF2B5EF4-FFF2-40B4-BE49-F238E27FC236}">
                <a16:creationId xmlns:a16="http://schemas.microsoft.com/office/drawing/2014/main" id="{36133AB8-D477-40DE-BAD7-79D69BC02374}"/>
              </a:ext>
            </a:extLst>
          </p:cNvPr>
          <p:cNvSpPr>
            <a:spLocks noGrp="1" noChangeArrowheads="1"/>
          </p:cNvSpPr>
          <p:nvPr>
            <p:ph type="dt" sz="half" idx="10"/>
          </p:nvPr>
        </p:nvSpPr>
        <p:spPr>
          <a:ln/>
        </p:spPr>
        <p:txBody>
          <a:bodyPr/>
          <a:lstStyle>
            <a:lvl1pPr>
              <a:defRPr/>
            </a:lvl1pPr>
          </a:lstStyle>
          <a:p>
            <a:pPr>
              <a:defRPr/>
            </a:pPr>
            <a:fld id="{E82ED54E-5A50-42B4-B0DC-ED5CF65B29A4}" type="datetime1">
              <a:rPr lang="sv-SE"/>
              <a:pPr>
                <a:defRPr/>
              </a:pPr>
              <a:t>2021-04-01</a:t>
            </a:fld>
            <a:endParaRPr lang="sv-SE"/>
          </a:p>
        </p:txBody>
      </p:sp>
      <p:sp>
        <p:nvSpPr>
          <p:cNvPr id="5" name="Rectangle 5">
            <a:extLst>
              <a:ext uri="{FF2B5EF4-FFF2-40B4-BE49-F238E27FC236}">
                <a16:creationId xmlns:a16="http://schemas.microsoft.com/office/drawing/2014/main" id="{3AA4E1A7-4F93-4298-927B-0825ACE2CDA5}"/>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F716837A-C0E8-4ED2-9F4D-5D966A49E960}"/>
              </a:ext>
            </a:extLst>
          </p:cNvPr>
          <p:cNvSpPr>
            <a:spLocks noGrp="1" noChangeArrowheads="1"/>
          </p:cNvSpPr>
          <p:nvPr>
            <p:ph type="sldNum" sz="quarter" idx="12"/>
          </p:nvPr>
        </p:nvSpPr>
        <p:spPr>
          <a:ln/>
        </p:spPr>
        <p:txBody>
          <a:bodyPr/>
          <a:lstStyle>
            <a:lvl1pPr>
              <a:defRPr/>
            </a:lvl1pPr>
          </a:lstStyle>
          <a:p>
            <a:pPr>
              <a:defRPr/>
            </a:pPr>
            <a:fld id="{46297F33-0FB7-4DBE-A329-3E987E537D8D}" type="slidenum">
              <a:rPr lang="sv-SE"/>
              <a:pPr>
                <a:defRPr/>
              </a:pPr>
              <a:t>‹#›</a:t>
            </a:fld>
            <a:endParaRPr lang="sv-SE"/>
          </a:p>
        </p:txBody>
      </p:sp>
    </p:spTree>
    <p:extLst>
      <p:ext uri="{BB962C8B-B14F-4D97-AF65-F5344CB8AC3E}">
        <p14:creationId xmlns:p14="http://schemas.microsoft.com/office/powerpoint/2010/main" val="3709432442"/>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152400"/>
            <a:ext cx="1752600" cy="6019800"/>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457200" y="152400"/>
            <a:ext cx="51054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a:extLst>
              <a:ext uri="{FF2B5EF4-FFF2-40B4-BE49-F238E27FC236}">
                <a16:creationId xmlns:a16="http://schemas.microsoft.com/office/drawing/2014/main" id="{E0695790-A86E-4575-B861-DAA5ACA0F8FE}"/>
              </a:ext>
            </a:extLst>
          </p:cNvPr>
          <p:cNvSpPr>
            <a:spLocks noGrp="1" noChangeArrowheads="1"/>
          </p:cNvSpPr>
          <p:nvPr>
            <p:ph type="dt" sz="half" idx="10"/>
          </p:nvPr>
        </p:nvSpPr>
        <p:spPr>
          <a:ln/>
        </p:spPr>
        <p:txBody>
          <a:bodyPr/>
          <a:lstStyle>
            <a:lvl1pPr>
              <a:defRPr/>
            </a:lvl1pPr>
          </a:lstStyle>
          <a:p>
            <a:pPr>
              <a:defRPr/>
            </a:pPr>
            <a:fld id="{722E5C54-5036-44F6-A1CC-CAD808FD16D8}" type="datetime1">
              <a:rPr lang="sv-SE"/>
              <a:pPr>
                <a:defRPr/>
              </a:pPr>
              <a:t>2021-04-01</a:t>
            </a:fld>
            <a:endParaRPr lang="sv-SE"/>
          </a:p>
        </p:txBody>
      </p:sp>
      <p:sp>
        <p:nvSpPr>
          <p:cNvPr id="5" name="Rectangle 5">
            <a:extLst>
              <a:ext uri="{FF2B5EF4-FFF2-40B4-BE49-F238E27FC236}">
                <a16:creationId xmlns:a16="http://schemas.microsoft.com/office/drawing/2014/main" id="{5587C6E7-25F5-4037-B2E6-CBFBE4AF267A}"/>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30F04753-4174-4C3F-B12F-5D60D164FBE3}"/>
              </a:ext>
            </a:extLst>
          </p:cNvPr>
          <p:cNvSpPr>
            <a:spLocks noGrp="1" noChangeArrowheads="1"/>
          </p:cNvSpPr>
          <p:nvPr>
            <p:ph type="sldNum" sz="quarter" idx="12"/>
          </p:nvPr>
        </p:nvSpPr>
        <p:spPr>
          <a:ln/>
        </p:spPr>
        <p:txBody>
          <a:bodyPr/>
          <a:lstStyle>
            <a:lvl1pPr>
              <a:defRPr/>
            </a:lvl1pPr>
          </a:lstStyle>
          <a:p>
            <a:pPr>
              <a:defRPr/>
            </a:pPr>
            <a:fld id="{10BFD0F5-5D93-4BFF-9834-8CA564726DC8}" type="slidenum">
              <a:rPr lang="sv-SE"/>
              <a:pPr>
                <a:defRPr/>
              </a:pPr>
              <a:t>‹#›</a:t>
            </a:fld>
            <a:endParaRPr lang="sv-SE"/>
          </a:p>
        </p:txBody>
      </p:sp>
    </p:spTree>
    <p:extLst>
      <p:ext uri="{BB962C8B-B14F-4D97-AF65-F5344CB8AC3E}">
        <p14:creationId xmlns:p14="http://schemas.microsoft.com/office/powerpoint/2010/main" val="4081423638"/>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9" name="Platshållare för innehåll 8"/>
          <p:cNvSpPr>
            <a:spLocks noGrp="1"/>
          </p:cNvSpPr>
          <p:nvPr>
            <p:ph sz="quarter" idx="12"/>
          </p:nvPr>
        </p:nvSpPr>
        <p:spPr>
          <a:xfrm>
            <a:off x="467544" y="1358770"/>
            <a:ext cx="8207375" cy="4392488"/>
          </a:xfrm>
        </p:spPr>
        <p:txBody>
          <a:bodyPr/>
          <a:lstStyle>
            <a:lvl1pPr>
              <a:defRPr>
                <a:solidFill>
                  <a:srgbClr val="3A6E8F"/>
                </a:solidFill>
              </a:defRPr>
            </a:lvl1pPr>
            <a:lvl2pPr marL="742950" indent="-285750">
              <a:buFont typeface="Arial" pitchFamily="34" charset="0"/>
              <a:buChar char="−"/>
              <a:defRPr>
                <a:solidFill>
                  <a:srgbClr val="3A6E8F"/>
                </a:solidFill>
              </a:defRPr>
            </a:lvl2pPr>
            <a:lvl3pPr>
              <a:defRPr>
                <a:solidFill>
                  <a:srgbClr val="3A6E8F"/>
                </a:solidFill>
              </a:defRPr>
            </a:lvl3pPr>
            <a:lvl4pPr marL="1600200" indent="-228600">
              <a:buFont typeface="Arial" pitchFamily="34" charset="0"/>
              <a:buChar char="−"/>
              <a:defRPr>
                <a:solidFill>
                  <a:srgbClr val="3A6E8F"/>
                </a:solidFill>
              </a:defRPr>
            </a:lvl4pPr>
            <a:lvl5pPr>
              <a:defRPr>
                <a:solidFill>
                  <a:srgbClr val="3A6E8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bildnummer 3">
            <a:extLst>
              <a:ext uri="{FF2B5EF4-FFF2-40B4-BE49-F238E27FC236}">
                <a16:creationId xmlns:a16="http://schemas.microsoft.com/office/drawing/2014/main" id="{94E2128E-6B03-4168-81D9-0EAEE40E20A7}"/>
              </a:ext>
            </a:extLst>
          </p:cNvPr>
          <p:cNvSpPr>
            <a:spLocks noGrp="1"/>
          </p:cNvSpPr>
          <p:nvPr>
            <p:ph type="sldNum" sz="quarter" idx="13"/>
          </p:nvPr>
        </p:nvSpPr>
        <p:spPr/>
        <p:txBody>
          <a:bodyPr/>
          <a:lstStyle>
            <a:lvl1pPr>
              <a:defRPr>
                <a:solidFill>
                  <a:srgbClr val="3A6E8F"/>
                </a:solidFill>
              </a:defRPr>
            </a:lvl1pPr>
          </a:lstStyle>
          <a:p>
            <a:pPr>
              <a:defRPr/>
            </a:pPr>
            <a:fld id="{50E1553D-5DE5-4641-B701-7685A492BDC9}" type="slidenum">
              <a:rPr lang="sv-SE"/>
              <a:pPr>
                <a:defRPr/>
              </a:pPr>
              <a:t>‹#›</a:t>
            </a:fld>
            <a:endParaRPr lang="sv-SE" dirty="0"/>
          </a:p>
        </p:txBody>
      </p:sp>
    </p:spTree>
    <p:extLst>
      <p:ext uri="{BB962C8B-B14F-4D97-AF65-F5344CB8AC3E}">
        <p14:creationId xmlns:p14="http://schemas.microsoft.com/office/powerpoint/2010/main" val="312222681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Rubrik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5" name="Platshållare för innehåll 2"/>
          <p:cNvSpPr>
            <a:spLocks noGrp="1"/>
          </p:cNvSpPr>
          <p:nvPr>
            <p:ph sz="half" idx="1"/>
          </p:nvPr>
        </p:nvSpPr>
        <p:spPr>
          <a:xfrm>
            <a:off x="457200" y="1340768"/>
            <a:ext cx="4038600" cy="4428492"/>
          </a:xfrm>
        </p:spPr>
        <p:txBody>
          <a:bodyPr>
            <a:normAutofit/>
          </a:bodyPr>
          <a:lstStyle>
            <a:lvl1pPr>
              <a:defRPr sz="2400">
                <a:solidFill>
                  <a:srgbClr val="3A6E8F"/>
                </a:solidFill>
              </a:defRPr>
            </a:lvl1pPr>
            <a:lvl2pPr marL="742950" indent="-285750">
              <a:buFont typeface="Arial" pitchFamily="34" charset="0"/>
              <a:buChar char="−"/>
              <a:defRPr sz="2000">
                <a:solidFill>
                  <a:srgbClr val="3A6E8F"/>
                </a:solidFill>
              </a:defRPr>
            </a:lvl2pPr>
            <a:lvl3pPr>
              <a:defRPr sz="1800">
                <a:solidFill>
                  <a:srgbClr val="3A6E8F"/>
                </a:solidFill>
              </a:defRPr>
            </a:lvl3pPr>
            <a:lvl4pPr marL="1600200" indent="-228600">
              <a:buFont typeface="Arial" pitchFamily="34" charset="0"/>
              <a:buChar char="−"/>
              <a:defRPr sz="1600">
                <a:solidFill>
                  <a:srgbClr val="3A6E8F"/>
                </a:solidFill>
              </a:defRPr>
            </a:lvl4pPr>
            <a:lvl5pPr>
              <a:defRPr sz="1400">
                <a:solidFill>
                  <a:srgbClr val="3A6E8F"/>
                </a:solidFil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6" name="Platshållare för innehåll 3"/>
          <p:cNvSpPr>
            <a:spLocks noGrp="1"/>
          </p:cNvSpPr>
          <p:nvPr>
            <p:ph sz="half" idx="2"/>
          </p:nvPr>
        </p:nvSpPr>
        <p:spPr>
          <a:xfrm>
            <a:off x="4648200" y="1340768"/>
            <a:ext cx="4038600" cy="4428492"/>
          </a:xfrm>
        </p:spPr>
        <p:txBody>
          <a:bodyPr>
            <a:normAutofit/>
          </a:bodyPr>
          <a:lstStyle>
            <a:lvl1pPr>
              <a:defRPr sz="2400">
                <a:solidFill>
                  <a:srgbClr val="3A6E8F"/>
                </a:solidFill>
              </a:defRPr>
            </a:lvl1pPr>
            <a:lvl2pPr marL="742950" indent="-285750">
              <a:defRPr lang="sv-SE" sz="2000" b="0" i="0" kern="1200" dirty="0" smtClean="0">
                <a:solidFill>
                  <a:srgbClr val="3A6E8F"/>
                </a:solidFill>
                <a:latin typeface="Arial"/>
                <a:ea typeface="+mn-ea"/>
                <a:cs typeface="Arial"/>
              </a:defRPr>
            </a:lvl2pPr>
            <a:lvl3pPr>
              <a:defRPr sz="1800">
                <a:solidFill>
                  <a:srgbClr val="3A6E8F"/>
                </a:solidFill>
              </a:defRPr>
            </a:lvl3pPr>
            <a:lvl4pPr marL="1600200" indent="-228600">
              <a:defRPr lang="sv-SE" sz="1600" b="0" i="0" kern="1200" dirty="0" smtClean="0">
                <a:solidFill>
                  <a:srgbClr val="3A6E8F"/>
                </a:solidFill>
                <a:latin typeface="Arial"/>
                <a:ea typeface="+mn-ea"/>
                <a:cs typeface="Arial"/>
              </a:defRPr>
            </a:lvl4pPr>
            <a:lvl5pPr>
              <a:defRPr sz="1400">
                <a:solidFill>
                  <a:srgbClr val="3A6E8F"/>
                </a:solidFil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7" name="Platshållare för bildnummer 3">
            <a:extLst>
              <a:ext uri="{FF2B5EF4-FFF2-40B4-BE49-F238E27FC236}">
                <a16:creationId xmlns:a16="http://schemas.microsoft.com/office/drawing/2014/main" id="{50DF8D84-7FC4-48CF-8D8D-73EF8F95B793}"/>
              </a:ext>
            </a:extLst>
          </p:cNvPr>
          <p:cNvSpPr>
            <a:spLocks noGrp="1"/>
          </p:cNvSpPr>
          <p:nvPr>
            <p:ph type="sldNum" sz="quarter" idx="10"/>
          </p:nvPr>
        </p:nvSpPr>
        <p:spPr/>
        <p:txBody>
          <a:bodyPr/>
          <a:lstStyle>
            <a:lvl1pPr>
              <a:defRPr>
                <a:solidFill>
                  <a:srgbClr val="3A6E8F"/>
                </a:solidFill>
              </a:defRPr>
            </a:lvl1pPr>
          </a:lstStyle>
          <a:p>
            <a:pPr>
              <a:defRPr/>
            </a:pPr>
            <a:fld id="{83D9F557-F6CC-4715-9FBB-46F461D2F188}" type="slidenum">
              <a:rPr lang="sv-SE"/>
              <a:pPr>
                <a:defRPr/>
              </a:pPr>
              <a:t>‹#›</a:t>
            </a:fld>
            <a:endParaRPr lang="sv-SE" dirty="0"/>
          </a:p>
        </p:txBody>
      </p:sp>
    </p:spTree>
    <p:extLst>
      <p:ext uri="{BB962C8B-B14F-4D97-AF65-F5344CB8AC3E}">
        <p14:creationId xmlns:p14="http://schemas.microsoft.com/office/powerpoint/2010/main" val="1111706785"/>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8" descr="for_chapter_coverRGB A4a">
            <a:extLst>
              <a:ext uri="{FF2B5EF4-FFF2-40B4-BE49-F238E27FC236}">
                <a16:creationId xmlns:a16="http://schemas.microsoft.com/office/drawing/2014/main" id="{DC8EC715-579C-43AB-B192-BE5D414F9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36913"/>
            <a:ext cx="9142413"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swedbank_ppt_logotype">
            <a:extLst>
              <a:ext uri="{FF2B5EF4-FFF2-40B4-BE49-F238E27FC236}">
                <a16:creationId xmlns:a16="http://schemas.microsoft.com/office/drawing/2014/main" id="{40566DEE-B8CF-45A8-9D2E-DE1DB4C04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213" y="444500"/>
            <a:ext cx="15605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ctrTitle"/>
          </p:nvPr>
        </p:nvSpPr>
        <p:spPr>
          <a:xfrm>
            <a:off x="685800" y="1509714"/>
            <a:ext cx="7773866" cy="649287"/>
          </a:xfrm>
        </p:spPr>
        <p:txBody>
          <a:bodyPr/>
          <a:lstStyle>
            <a:lvl1pPr>
              <a:defRPr/>
            </a:lvl1pPr>
          </a:lstStyle>
          <a:p>
            <a:r>
              <a:rPr lang="sv-SE"/>
              <a:t>Klicka här för att ändra format</a:t>
            </a:r>
          </a:p>
        </p:txBody>
      </p:sp>
      <p:sp>
        <p:nvSpPr>
          <p:cNvPr id="15375" name="Rectangle 15"/>
          <p:cNvSpPr>
            <a:spLocks noGrp="1" noChangeArrowheads="1"/>
          </p:cNvSpPr>
          <p:nvPr>
            <p:ph type="subTitle" sz="quarter" idx="1"/>
          </p:nvPr>
        </p:nvSpPr>
        <p:spPr>
          <a:xfrm>
            <a:off x="0" y="-115888"/>
            <a:ext cx="498855" cy="107722"/>
          </a:xfrm>
        </p:spPr>
        <p:txBody>
          <a:bodyPr wrap="none">
            <a:spAutoFit/>
          </a:bodyPr>
          <a:lstStyle>
            <a:lvl1pPr marL="0" indent="0">
              <a:buFontTx/>
              <a:buNone/>
              <a:defRPr sz="100"/>
            </a:lvl1pPr>
          </a:lstStyle>
          <a:p>
            <a:r>
              <a:rPr lang="sv-SE"/>
              <a:t>Klicka här för att ändra format på underrubrik i bakgrunden</a:t>
            </a:r>
          </a:p>
        </p:txBody>
      </p:sp>
      <p:sp>
        <p:nvSpPr>
          <p:cNvPr id="6" name="Rectangle 6">
            <a:extLst>
              <a:ext uri="{FF2B5EF4-FFF2-40B4-BE49-F238E27FC236}">
                <a16:creationId xmlns:a16="http://schemas.microsoft.com/office/drawing/2014/main" id="{63A6A9A8-C630-45F8-81AF-006BD94F1716}"/>
              </a:ext>
            </a:extLst>
          </p:cNvPr>
          <p:cNvSpPr>
            <a:spLocks noGrp="1" noChangeArrowheads="1"/>
          </p:cNvSpPr>
          <p:nvPr>
            <p:ph type="sldNum" sz="quarter" idx="10"/>
          </p:nvPr>
        </p:nvSpPr>
        <p:spPr/>
        <p:txBody>
          <a:bodyPr/>
          <a:lstStyle>
            <a:lvl1pPr eaLnBrk="0" hangingPunct="0">
              <a:defRPr>
                <a:latin typeface="Times New Roman" panose="02020603050405020304" pitchFamily="18" charset="0"/>
                <a:cs typeface="Times New Roman" panose="02020603050405020304" pitchFamily="18" charset="0"/>
              </a:defRPr>
            </a:lvl1pPr>
          </a:lstStyle>
          <a:p>
            <a:pPr>
              <a:defRPr/>
            </a:pPr>
            <a:fld id="{8B6459D5-A3DA-4101-8FEE-8170F67915ED}" type="slidenum">
              <a:rPr lang="sv-SE"/>
              <a:pPr>
                <a:defRPr/>
              </a:pPr>
              <a:t>‹#›</a:t>
            </a:fld>
            <a:endParaRPr lang="sv-SE"/>
          </a:p>
        </p:txBody>
      </p:sp>
    </p:spTree>
    <p:extLst>
      <p:ext uri="{BB962C8B-B14F-4D97-AF65-F5344CB8AC3E}">
        <p14:creationId xmlns:p14="http://schemas.microsoft.com/office/powerpoint/2010/main" val="109847885"/>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a:extLst>
              <a:ext uri="{FF2B5EF4-FFF2-40B4-BE49-F238E27FC236}">
                <a16:creationId xmlns:a16="http://schemas.microsoft.com/office/drawing/2014/main" id="{CD8528B1-55BB-4142-8543-65A6820FBDFE}"/>
              </a:ext>
            </a:extLst>
          </p:cNvPr>
          <p:cNvSpPr>
            <a:spLocks noGrp="1"/>
          </p:cNvSpPr>
          <p:nvPr>
            <p:ph type="sldNum" sz="quarter" idx="10"/>
          </p:nvPr>
        </p:nvSpPr>
        <p:spPr/>
        <p:txBody>
          <a:bodyPr/>
          <a:lstStyle>
            <a:lvl1pPr eaLnBrk="0" hangingPunct="0">
              <a:defRPr>
                <a:latin typeface="Times New Roman" panose="02020603050405020304" pitchFamily="18" charset="0"/>
                <a:cs typeface="Times New Roman" panose="02020603050405020304" pitchFamily="18" charset="0"/>
              </a:defRPr>
            </a:lvl1pPr>
          </a:lstStyle>
          <a:p>
            <a:pPr>
              <a:defRPr/>
            </a:pPr>
            <a:fld id="{E962EB5A-BCFC-41B8-A031-72727AEE7A02}" type="slidenum">
              <a:rPr lang="sv-SE"/>
              <a:pPr>
                <a:defRPr/>
              </a:pPr>
              <a:t>‹#›</a:t>
            </a:fld>
            <a:endParaRPr lang="sv-SE"/>
          </a:p>
        </p:txBody>
      </p:sp>
    </p:spTree>
    <p:extLst>
      <p:ext uri="{BB962C8B-B14F-4D97-AF65-F5344CB8AC3E}">
        <p14:creationId xmlns:p14="http://schemas.microsoft.com/office/powerpoint/2010/main" val="813894449"/>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435" y="4406901"/>
            <a:ext cx="7772400" cy="1362075"/>
          </a:xfrm>
        </p:spPr>
        <p:txBody>
          <a:bodyPr/>
          <a:lstStyle>
            <a:lvl1pPr algn="l">
              <a:defRPr sz="3692" b="1" cap="all"/>
            </a:lvl1pPr>
          </a:lstStyle>
          <a:p>
            <a:r>
              <a:rPr lang="sv-SE"/>
              <a:t>Klicka här för att ändra format</a:t>
            </a:r>
          </a:p>
        </p:txBody>
      </p:sp>
      <p:sp>
        <p:nvSpPr>
          <p:cNvPr id="3" name="Platshållare för text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sv-SE"/>
              <a:t>Klicka här för att ändra format på bakgrundstexten</a:t>
            </a:r>
          </a:p>
        </p:txBody>
      </p:sp>
      <p:sp>
        <p:nvSpPr>
          <p:cNvPr id="4" name="Platshållare för bildnummer 3">
            <a:extLst>
              <a:ext uri="{FF2B5EF4-FFF2-40B4-BE49-F238E27FC236}">
                <a16:creationId xmlns:a16="http://schemas.microsoft.com/office/drawing/2014/main" id="{B2B0274C-850B-4953-8C3C-EBEE81765EE9}"/>
              </a:ext>
            </a:extLst>
          </p:cNvPr>
          <p:cNvSpPr>
            <a:spLocks noGrp="1"/>
          </p:cNvSpPr>
          <p:nvPr>
            <p:ph type="sldNum" sz="quarter" idx="10"/>
          </p:nvPr>
        </p:nvSpPr>
        <p:spPr/>
        <p:txBody>
          <a:bodyPr/>
          <a:lstStyle>
            <a:lvl1pPr eaLnBrk="0" hangingPunct="0">
              <a:defRPr>
                <a:latin typeface="Times New Roman" panose="02020603050405020304" pitchFamily="18" charset="0"/>
                <a:cs typeface="Times New Roman" panose="02020603050405020304" pitchFamily="18" charset="0"/>
              </a:defRPr>
            </a:lvl1pPr>
          </a:lstStyle>
          <a:p>
            <a:pPr>
              <a:defRPr/>
            </a:pPr>
            <a:fld id="{2EB08EAC-5F52-419C-A6A5-6930EA72D591}" type="slidenum">
              <a:rPr lang="sv-SE"/>
              <a:pPr>
                <a:defRPr/>
              </a:pPr>
              <a:t>‹#›</a:t>
            </a:fld>
            <a:endParaRPr lang="sv-SE"/>
          </a:p>
        </p:txBody>
      </p:sp>
    </p:spTree>
    <p:extLst>
      <p:ext uri="{BB962C8B-B14F-4D97-AF65-F5344CB8AC3E}">
        <p14:creationId xmlns:p14="http://schemas.microsoft.com/office/powerpoint/2010/main" val="1557959567"/>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44462" cy="4205288"/>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2338" y="1600200"/>
            <a:ext cx="4044462" cy="4205288"/>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9C0A1492-7EE0-4D63-9F9C-7136B8DC95C8}"/>
              </a:ext>
            </a:extLst>
          </p:cNvPr>
          <p:cNvSpPr>
            <a:spLocks noGrp="1"/>
          </p:cNvSpPr>
          <p:nvPr>
            <p:ph type="sldNum" sz="quarter" idx="10"/>
          </p:nvPr>
        </p:nvSpPr>
        <p:spPr/>
        <p:txBody>
          <a:bodyPr/>
          <a:lstStyle>
            <a:lvl1pPr eaLnBrk="0" hangingPunct="0">
              <a:defRPr>
                <a:latin typeface="Times New Roman" panose="02020603050405020304" pitchFamily="18" charset="0"/>
                <a:cs typeface="Times New Roman" panose="02020603050405020304" pitchFamily="18" charset="0"/>
              </a:defRPr>
            </a:lvl1pPr>
          </a:lstStyle>
          <a:p>
            <a:pPr>
              <a:defRPr/>
            </a:pPr>
            <a:fld id="{08C1C14D-4BFE-4BCD-AE77-92A3E9B84C5D}" type="slidenum">
              <a:rPr lang="sv-SE"/>
              <a:pPr>
                <a:defRPr/>
              </a:pPr>
              <a:t>‹#›</a:t>
            </a:fld>
            <a:endParaRPr lang="sv-SE"/>
          </a:p>
        </p:txBody>
      </p:sp>
    </p:spTree>
    <p:extLst>
      <p:ext uri="{BB962C8B-B14F-4D97-AF65-F5344CB8AC3E}">
        <p14:creationId xmlns:p14="http://schemas.microsoft.com/office/powerpoint/2010/main" val="240106434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nummer 6">
            <a:extLst>
              <a:ext uri="{FF2B5EF4-FFF2-40B4-BE49-F238E27FC236}">
                <a16:creationId xmlns:a16="http://schemas.microsoft.com/office/drawing/2014/main" id="{662E784B-6D39-4863-ACAF-EDCA534F8DCA}"/>
              </a:ext>
            </a:extLst>
          </p:cNvPr>
          <p:cNvSpPr>
            <a:spLocks noGrp="1"/>
          </p:cNvSpPr>
          <p:nvPr>
            <p:ph type="sldNum" sz="quarter" idx="10"/>
          </p:nvPr>
        </p:nvSpPr>
        <p:spPr/>
        <p:txBody>
          <a:bodyPr/>
          <a:lstStyle>
            <a:lvl1pPr eaLnBrk="0" hangingPunct="0">
              <a:defRPr>
                <a:latin typeface="Times New Roman" panose="02020603050405020304" pitchFamily="18" charset="0"/>
                <a:cs typeface="Times New Roman" panose="02020603050405020304" pitchFamily="18" charset="0"/>
              </a:defRPr>
            </a:lvl1pPr>
          </a:lstStyle>
          <a:p>
            <a:pPr>
              <a:defRPr/>
            </a:pPr>
            <a:fld id="{30964D48-6A41-4E74-9B79-BD3AB00A0140}" type="slidenum">
              <a:rPr lang="sv-SE"/>
              <a:pPr>
                <a:defRPr/>
              </a:pPr>
              <a:t>‹#›</a:t>
            </a:fld>
            <a:endParaRPr lang="sv-SE"/>
          </a:p>
        </p:txBody>
      </p:sp>
    </p:spTree>
    <p:extLst>
      <p:ext uri="{BB962C8B-B14F-4D97-AF65-F5344CB8AC3E}">
        <p14:creationId xmlns:p14="http://schemas.microsoft.com/office/powerpoint/2010/main" val="3082417266"/>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bildnummer 2">
            <a:extLst>
              <a:ext uri="{FF2B5EF4-FFF2-40B4-BE49-F238E27FC236}">
                <a16:creationId xmlns:a16="http://schemas.microsoft.com/office/drawing/2014/main" id="{B5B51803-7221-412E-95EF-9CEDC40541EF}"/>
              </a:ext>
            </a:extLst>
          </p:cNvPr>
          <p:cNvSpPr>
            <a:spLocks noGrp="1"/>
          </p:cNvSpPr>
          <p:nvPr>
            <p:ph type="sldNum" sz="quarter" idx="10"/>
          </p:nvPr>
        </p:nvSpPr>
        <p:spPr/>
        <p:txBody>
          <a:bodyPr/>
          <a:lstStyle>
            <a:lvl1pPr eaLnBrk="0" hangingPunct="0">
              <a:defRPr>
                <a:latin typeface="Times New Roman" panose="02020603050405020304" pitchFamily="18" charset="0"/>
                <a:cs typeface="Times New Roman" panose="02020603050405020304" pitchFamily="18" charset="0"/>
              </a:defRPr>
            </a:lvl1pPr>
          </a:lstStyle>
          <a:p>
            <a:pPr>
              <a:defRPr/>
            </a:pPr>
            <a:fld id="{CF28C057-DB4B-44B7-8434-E4F88B9863D0}" type="slidenum">
              <a:rPr lang="sv-SE"/>
              <a:pPr>
                <a:defRPr/>
              </a:pPr>
              <a:t>‹#›</a:t>
            </a:fld>
            <a:endParaRPr lang="sv-SE"/>
          </a:p>
        </p:txBody>
      </p:sp>
    </p:spTree>
    <p:extLst>
      <p:ext uri="{BB962C8B-B14F-4D97-AF65-F5344CB8AC3E}">
        <p14:creationId xmlns:p14="http://schemas.microsoft.com/office/powerpoint/2010/main" val="1686908894"/>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Bildobjekt 2">
            <a:extLst>
              <a:ext uri="{FF2B5EF4-FFF2-40B4-BE49-F238E27FC236}">
                <a16:creationId xmlns:a16="http://schemas.microsoft.com/office/drawing/2014/main" id="{B8CB8F66-376D-4727-90F8-622282E8C36F}"/>
              </a:ext>
            </a:extLst>
          </p:cNvPr>
          <p:cNvPicPr>
            <a:picLocks noChangeAspect="1"/>
          </p:cNvPicPr>
          <p:nvPr userDrawn="1"/>
        </p:nvPicPr>
        <p:blipFill>
          <a:blip r:embed="rId2">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9E6A5AAC-D150-4B4C-9108-E8A91ED69BF8}"/>
              </a:ext>
            </a:extLst>
          </p:cNvPr>
          <p:cNvSpPr>
            <a:spLocks noGrp="1" noChangeArrowheads="1"/>
          </p:cNvSpPr>
          <p:nvPr>
            <p:ph type="dt" sz="half" idx="10"/>
          </p:nvPr>
        </p:nvSpPr>
        <p:spPr/>
        <p:txBody>
          <a:bodyPr/>
          <a:lstStyle>
            <a:lvl1pPr>
              <a:defRPr/>
            </a:lvl1pPr>
          </a:lstStyle>
          <a:p>
            <a:pPr>
              <a:defRPr/>
            </a:pPr>
            <a:fld id="{F1417DD5-5D2C-4E7B-9436-7F12473E2A15}" type="datetime1">
              <a:rPr lang="sv-SE"/>
              <a:pPr>
                <a:defRPr/>
              </a:pPr>
              <a:t>2021-04-01</a:t>
            </a:fld>
            <a:endParaRPr lang="sv-SE"/>
          </a:p>
        </p:txBody>
      </p:sp>
      <p:sp>
        <p:nvSpPr>
          <p:cNvPr id="6" name="Footer Placeholder 5">
            <a:extLst>
              <a:ext uri="{FF2B5EF4-FFF2-40B4-BE49-F238E27FC236}">
                <a16:creationId xmlns:a16="http://schemas.microsoft.com/office/drawing/2014/main" id="{7A011CDC-E577-494D-9DE9-FF1524B998C0}"/>
              </a:ext>
            </a:extLst>
          </p:cNvPr>
          <p:cNvSpPr>
            <a:spLocks noGrp="1" noChangeArrowheads="1"/>
          </p:cNvSpPr>
          <p:nvPr>
            <p:ph type="ftr" sz="quarter" idx="11"/>
          </p:nvPr>
        </p:nvSpPr>
        <p:spPr/>
        <p:txBody>
          <a:bodyPr/>
          <a:lstStyle>
            <a:lvl1pPr>
              <a:defRPr/>
            </a:lvl1pPr>
          </a:lstStyle>
          <a:p>
            <a:pPr>
              <a:defRPr/>
            </a:pPr>
            <a:endParaRPr lang="sv-SE"/>
          </a:p>
        </p:txBody>
      </p:sp>
      <p:sp>
        <p:nvSpPr>
          <p:cNvPr id="7" name="Slide Number Placeholder 6">
            <a:extLst>
              <a:ext uri="{FF2B5EF4-FFF2-40B4-BE49-F238E27FC236}">
                <a16:creationId xmlns:a16="http://schemas.microsoft.com/office/drawing/2014/main" id="{1D28BE96-90E5-4621-80CF-69F8E9D3877D}"/>
              </a:ext>
            </a:extLst>
          </p:cNvPr>
          <p:cNvSpPr>
            <a:spLocks noGrp="1" noChangeArrowheads="1"/>
          </p:cNvSpPr>
          <p:nvPr>
            <p:ph type="sldNum" sz="quarter" idx="12"/>
          </p:nvPr>
        </p:nvSpPr>
        <p:spPr/>
        <p:txBody>
          <a:bodyPr/>
          <a:lstStyle>
            <a:lvl1pPr>
              <a:defRPr/>
            </a:lvl1pPr>
          </a:lstStyle>
          <a:p>
            <a:pPr>
              <a:defRPr/>
            </a:pPr>
            <a:fld id="{BD22BA46-C067-4D29-8D49-743CCF82A236}" type="slidenum">
              <a:rPr lang="sv-SE"/>
              <a:pPr>
                <a:defRPr/>
              </a:pPr>
              <a:t>‹#›</a:t>
            </a:fld>
            <a:endParaRPr lang="sv-SE"/>
          </a:p>
        </p:txBody>
      </p:sp>
    </p:spTree>
    <p:extLst>
      <p:ext uri="{BB962C8B-B14F-4D97-AF65-F5344CB8AC3E}">
        <p14:creationId xmlns:p14="http://schemas.microsoft.com/office/powerpoint/2010/main" val="1432124850"/>
      </p:ext>
    </p:extLst>
  </p:cSld>
  <p:clrMapOvr>
    <a:masterClrMapping/>
  </p:clrMapOvr>
  <p:transition spd="slow"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15F615E-0F92-41C1-A61D-8E1EB46544E2}"/>
              </a:ext>
            </a:extLst>
          </p:cNvPr>
          <p:cNvSpPr>
            <a:spLocks noGrp="1"/>
          </p:cNvSpPr>
          <p:nvPr>
            <p:ph type="sldNum" sz="quarter" idx="10"/>
          </p:nvPr>
        </p:nvSpPr>
        <p:spPr/>
        <p:txBody>
          <a:bodyPr/>
          <a:lstStyle>
            <a:lvl1pPr eaLnBrk="0" hangingPunct="0">
              <a:defRPr>
                <a:latin typeface="Times New Roman" panose="02020603050405020304" pitchFamily="18" charset="0"/>
                <a:cs typeface="Times New Roman" panose="02020603050405020304" pitchFamily="18" charset="0"/>
              </a:defRPr>
            </a:lvl1pPr>
          </a:lstStyle>
          <a:p>
            <a:pPr>
              <a:defRPr/>
            </a:pPr>
            <a:fld id="{764056E9-294C-468D-BE50-46FE4DEA7646}" type="slidenum">
              <a:rPr lang="sv-SE"/>
              <a:pPr>
                <a:defRPr/>
              </a:pPr>
              <a:t>‹#›</a:t>
            </a:fld>
            <a:endParaRPr lang="sv-SE"/>
          </a:p>
        </p:txBody>
      </p:sp>
    </p:spTree>
    <p:extLst>
      <p:ext uri="{BB962C8B-B14F-4D97-AF65-F5344CB8AC3E}">
        <p14:creationId xmlns:p14="http://schemas.microsoft.com/office/powerpoint/2010/main" val="237687904"/>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435" cy="1162050"/>
          </a:xfrm>
        </p:spPr>
        <p:txBody>
          <a:bodyPr anchor="b"/>
          <a:lstStyle>
            <a:lvl1pPr algn="l">
              <a:defRPr sz="1846" b="1"/>
            </a:lvl1pPr>
          </a:lstStyle>
          <a:p>
            <a:r>
              <a:rPr lang="sv-SE"/>
              <a:t>Klicka här för att ändra format</a:t>
            </a:r>
          </a:p>
        </p:txBody>
      </p:sp>
      <p:sp>
        <p:nvSpPr>
          <p:cNvPr id="3" name="Platshållare för innehåll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sv-SE"/>
              <a:t>Klicka här för att ändra format på bakgrundstexten</a:t>
            </a:r>
          </a:p>
        </p:txBody>
      </p:sp>
      <p:sp>
        <p:nvSpPr>
          <p:cNvPr id="5" name="Platshållare för bildnummer 4">
            <a:extLst>
              <a:ext uri="{FF2B5EF4-FFF2-40B4-BE49-F238E27FC236}">
                <a16:creationId xmlns:a16="http://schemas.microsoft.com/office/drawing/2014/main" id="{FE3A5161-9660-4955-B728-1EEF1ACC6A0C}"/>
              </a:ext>
            </a:extLst>
          </p:cNvPr>
          <p:cNvSpPr>
            <a:spLocks noGrp="1"/>
          </p:cNvSpPr>
          <p:nvPr>
            <p:ph type="sldNum" sz="quarter" idx="10"/>
          </p:nvPr>
        </p:nvSpPr>
        <p:spPr/>
        <p:txBody>
          <a:bodyPr/>
          <a:lstStyle>
            <a:lvl1pPr eaLnBrk="0" hangingPunct="0">
              <a:defRPr>
                <a:latin typeface="Times New Roman" panose="02020603050405020304" pitchFamily="18" charset="0"/>
                <a:cs typeface="Times New Roman" panose="02020603050405020304" pitchFamily="18" charset="0"/>
              </a:defRPr>
            </a:lvl1pPr>
          </a:lstStyle>
          <a:p>
            <a:pPr>
              <a:defRPr/>
            </a:pPr>
            <a:fld id="{95793D54-A03F-4B2C-A90A-37C490B92CA7}" type="slidenum">
              <a:rPr lang="sv-SE"/>
              <a:pPr>
                <a:defRPr/>
              </a:pPr>
              <a:t>‹#›</a:t>
            </a:fld>
            <a:endParaRPr lang="sv-SE"/>
          </a:p>
        </p:txBody>
      </p:sp>
    </p:spTree>
    <p:extLst>
      <p:ext uri="{BB962C8B-B14F-4D97-AF65-F5344CB8AC3E}">
        <p14:creationId xmlns:p14="http://schemas.microsoft.com/office/powerpoint/2010/main" val="2469217320"/>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166" y="4800600"/>
            <a:ext cx="5486400" cy="566738"/>
          </a:xfrm>
        </p:spPr>
        <p:txBody>
          <a:bodyPr anchor="b"/>
          <a:lstStyle>
            <a:lvl1pPr algn="l">
              <a:defRPr sz="1846" b="1"/>
            </a:lvl1pPr>
          </a:lstStyle>
          <a:p>
            <a:r>
              <a:rPr lang="sv-SE"/>
              <a:t>Klicka här för att ändra format</a:t>
            </a:r>
          </a:p>
        </p:txBody>
      </p:sp>
      <p:sp>
        <p:nvSpPr>
          <p:cNvPr id="3" name="Platshållare för bild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sv-SE" noProof="0"/>
          </a:p>
        </p:txBody>
      </p:sp>
      <p:sp>
        <p:nvSpPr>
          <p:cNvPr id="4" name="Platshållare för text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sv-SE"/>
              <a:t>Klicka här för att ändra format på bakgrundstexten</a:t>
            </a:r>
          </a:p>
        </p:txBody>
      </p:sp>
      <p:sp>
        <p:nvSpPr>
          <p:cNvPr id="5" name="Platshållare för bildnummer 4">
            <a:extLst>
              <a:ext uri="{FF2B5EF4-FFF2-40B4-BE49-F238E27FC236}">
                <a16:creationId xmlns:a16="http://schemas.microsoft.com/office/drawing/2014/main" id="{DB86A8BA-7B0D-4F0C-9999-7C9E1B19B57E}"/>
              </a:ext>
            </a:extLst>
          </p:cNvPr>
          <p:cNvSpPr>
            <a:spLocks noGrp="1"/>
          </p:cNvSpPr>
          <p:nvPr>
            <p:ph type="sldNum" sz="quarter" idx="10"/>
          </p:nvPr>
        </p:nvSpPr>
        <p:spPr/>
        <p:txBody>
          <a:bodyPr/>
          <a:lstStyle>
            <a:lvl1pPr eaLnBrk="0" hangingPunct="0">
              <a:defRPr>
                <a:latin typeface="Times New Roman" panose="02020603050405020304" pitchFamily="18" charset="0"/>
                <a:cs typeface="Times New Roman" panose="02020603050405020304" pitchFamily="18" charset="0"/>
              </a:defRPr>
            </a:lvl1pPr>
          </a:lstStyle>
          <a:p>
            <a:pPr>
              <a:defRPr/>
            </a:pPr>
            <a:fld id="{FA5EA10A-A764-4E81-A44C-C6C89993FA45}" type="slidenum">
              <a:rPr lang="sv-SE"/>
              <a:pPr>
                <a:defRPr/>
              </a:pPr>
              <a:t>‹#›</a:t>
            </a:fld>
            <a:endParaRPr lang="sv-SE"/>
          </a:p>
        </p:txBody>
      </p:sp>
    </p:spTree>
    <p:extLst>
      <p:ext uri="{BB962C8B-B14F-4D97-AF65-F5344CB8AC3E}">
        <p14:creationId xmlns:p14="http://schemas.microsoft.com/office/powerpoint/2010/main" val="3772402406"/>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a:extLst>
              <a:ext uri="{FF2B5EF4-FFF2-40B4-BE49-F238E27FC236}">
                <a16:creationId xmlns:a16="http://schemas.microsoft.com/office/drawing/2014/main" id="{9009BAA1-CF55-4A09-85F2-545F1E9BB42A}"/>
              </a:ext>
            </a:extLst>
          </p:cNvPr>
          <p:cNvSpPr>
            <a:spLocks noGrp="1"/>
          </p:cNvSpPr>
          <p:nvPr>
            <p:ph type="sldNum" sz="quarter" idx="10"/>
          </p:nvPr>
        </p:nvSpPr>
        <p:spPr/>
        <p:txBody>
          <a:bodyPr/>
          <a:lstStyle>
            <a:lvl1pPr eaLnBrk="0" hangingPunct="0">
              <a:defRPr>
                <a:latin typeface="Times New Roman" panose="02020603050405020304" pitchFamily="18" charset="0"/>
                <a:cs typeface="Times New Roman" panose="02020603050405020304" pitchFamily="18" charset="0"/>
              </a:defRPr>
            </a:lvl1pPr>
          </a:lstStyle>
          <a:p>
            <a:pPr>
              <a:defRPr/>
            </a:pPr>
            <a:fld id="{7BDB4BA0-03EA-4324-8771-AC33A150BADA}" type="slidenum">
              <a:rPr lang="sv-SE"/>
              <a:pPr>
                <a:defRPr/>
              </a:pPr>
              <a:t>‹#›</a:t>
            </a:fld>
            <a:endParaRPr lang="sv-SE"/>
          </a:p>
        </p:txBody>
      </p:sp>
    </p:spTree>
    <p:extLst>
      <p:ext uri="{BB962C8B-B14F-4D97-AF65-F5344CB8AC3E}">
        <p14:creationId xmlns:p14="http://schemas.microsoft.com/office/powerpoint/2010/main" val="486718104"/>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700088"/>
            <a:ext cx="2057400" cy="5105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700088"/>
            <a:ext cx="6031523" cy="5105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a:extLst>
              <a:ext uri="{FF2B5EF4-FFF2-40B4-BE49-F238E27FC236}">
                <a16:creationId xmlns:a16="http://schemas.microsoft.com/office/drawing/2014/main" id="{3781422E-2100-437E-8292-C1C70DAD1EF2}"/>
              </a:ext>
            </a:extLst>
          </p:cNvPr>
          <p:cNvSpPr>
            <a:spLocks noGrp="1"/>
          </p:cNvSpPr>
          <p:nvPr>
            <p:ph type="sldNum" sz="quarter" idx="10"/>
          </p:nvPr>
        </p:nvSpPr>
        <p:spPr/>
        <p:txBody>
          <a:bodyPr/>
          <a:lstStyle>
            <a:lvl1pPr eaLnBrk="0" hangingPunct="0">
              <a:defRPr>
                <a:latin typeface="Times New Roman" panose="02020603050405020304" pitchFamily="18" charset="0"/>
                <a:cs typeface="Times New Roman" panose="02020603050405020304" pitchFamily="18" charset="0"/>
              </a:defRPr>
            </a:lvl1pPr>
          </a:lstStyle>
          <a:p>
            <a:pPr>
              <a:defRPr/>
            </a:pPr>
            <a:fld id="{CC84C7CD-2164-417C-ACB0-F3B1089C7781}" type="slidenum">
              <a:rPr lang="sv-SE"/>
              <a:pPr>
                <a:defRPr/>
              </a:pPr>
              <a:t>‹#›</a:t>
            </a:fld>
            <a:endParaRPr lang="sv-SE"/>
          </a:p>
        </p:txBody>
      </p:sp>
    </p:spTree>
    <p:extLst>
      <p:ext uri="{BB962C8B-B14F-4D97-AF65-F5344CB8AC3E}">
        <p14:creationId xmlns:p14="http://schemas.microsoft.com/office/powerpoint/2010/main" val="2912925372"/>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D6AF119-283C-4F8E-80DC-13019C669580}"/>
              </a:ext>
            </a:extLst>
          </p:cNvPr>
          <p:cNvSpPr>
            <a:spLocks noGrp="1" noChangeArrowheads="1"/>
          </p:cNvSpPr>
          <p:nvPr>
            <p:ph type="dt" sz="half" idx="10"/>
          </p:nvPr>
        </p:nvSpPr>
        <p:spPr>
          <a:ln/>
        </p:spPr>
        <p:txBody>
          <a:bodyPr/>
          <a:lstStyle>
            <a:lvl1pPr>
              <a:defRPr/>
            </a:lvl1pPr>
          </a:lstStyle>
          <a:p>
            <a:pPr>
              <a:defRPr/>
            </a:pPr>
            <a:fld id="{C5962ACE-4F9A-42B4-8BE7-160779601B42}" type="datetime1">
              <a:rPr lang="sv-SE"/>
              <a:pPr>
                <a:defRPr/>
              </a:pPr>
              <a:t>2021-04-01</a:t>
            </a:fld>
            <a:endParaRPr lang="sv-SE"/>
          </a:p>
        </p:txBody>
      </p:sp>
      <p:sp>
        <p:nvSpPr>
          <p:cNvPr id="5" name="Rectangle 5">
            <a:extLst>
              <a:ext uri="{FF2B5EF4-FFF2-40B4-BE49-F238E27FC236}">
                <a16:creationId xmlns:a16="http://schemas.microsoft.com/office/drawing/2014/main" id="{ECA08557-30C3-43F0-AD45-4D6022892DEA}"/>
              </a:ext>
            </a:extLst>
          </p:cNvPr>
          <p:cNvSpPr>
            <a:spLocks noGrp="1" noChangeArrowheads="1"/>
          </p:cNvSpPr>
          <p:nvPr>
            <p:ph type="ftr" sz="quarter" idx="11"/>
          </p:nvPr>
        </p:nvSpPr>
        <p:spPr>
          <a:ln/>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FAF0AED4-FB83-4131-95FA-8F15D556BD7B}"/>
              </a:ext>
            </a:extLst>
          </p:cNvPr>
          <p:cNvSpPr>
            <a:spLocks noGrp="1" noChangeArrowheads="1"/>
          </p:cNvSpPr>
          <p:nvPr>
            <p:ph type="sldNum" sz="quarter" idx="12"/>
          </p:nvPr>
        </p:nvSpPr>
        <p:spPr>
          <a:ln/>
        </p:spPr>
        <p:txBody>
          <a:bodyPr/>
          <a:lstStyle>
            <a:lvl1pPr>
              <a:defRPr/>
            </a:lvl1pPr>
          </a:lstStyle>
          <a:p>
            <a:pPr>
              <a:defRPr/>
            </a:pPr>
            <a:fld id="{2310FA2D-B513-4690-BEFB-BCD7D5D4C436}" type="slidenum">
              <a:rPr lang="sv-SE"/>
              <a:pPr>
                <a:defRPr/>
              </a:pPr>
              <a:t>‹#›</a:t>
            </a:fld>
            <a:endParaRPr lang="sv-SE"/>
          </a:p>
        </p:txBody>
      </p:sp>
    </p:spTree>
    <p:extLst>
      <p:ext uri="{BB962C8B-B14F-4D97-AF65-F5344CB8AC3E}">
        <p14:creationId xmlns:p14="http://schemas.microsoft.com/office/powerpoint/2010/main" val="270896305"/>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752600"/>
            <a:ext cx="3429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038600" y="1752600"/>
            <a:ext cx="3429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4">
            <a:extLst>
              <a:ext uri="{FF2B5EF4-FFF2-40B4-BE49-F238E27FC236}">
                <a16:creationId xmlns:a16="http://schemas.microsoft.com/office/drawing/2014/main" id="{B3299F02-FDD2-47F2-AF85-5F9F3676405B}"/>
              </a:ext>
            </a:extLst>
          </p:cNvPr>
          <p:cNvSpPr>
            <a:spLocks noGrp="1" noChangeArrowheads="1"/>
          </p:cNvSpPr>
          <p:nvPr>
            <p:ph type="dt" sz="half" idx="10"/>
          </p:nvPr>
        </p:nvSpPr>
        <p:spPr>
          <a:ln/>
        </p:spPr>
        <p:txBody>
          <a:bodyPr/>
          <a:lstStyle>
            <a:lvl1pPr>
              <a:defRPr/>
            </a:lvl1pPr>
          </a:lstStyle>
          <a:p>
            <a:pPr>
              <a:defRPr/>
            </a:pPr>
            <a:fld id="{3476EF83-E5D8-42F2-B8CD-D56C364B971A}" type="datetime1">
              <a:rPr lang="sv-SE"/>
              <a:pPr>
                <a:defRPr/>
              </a:pPr>
              <a:t>2021-04-01</a:t>
            </a:fld>
            <a:endParaRPr lang="sv-SE"/>
          </a:p>
        </p:txBody>
      </p:sp>
      <p:sp>
        <p:nvSpPr>
          <p:cNvPr id="6" name="Rectangle 5">
            <a:extLst>
              <a:ext uri="{FF2B5EF4-FFF2-40B4-BE49-F238E27FC236}">
                <a16:creationId xmlns:a16="http://schemas.microsoft.com/office/drawing/2014/main" id="{917C7508-2CB6-47EC-844C-B29DA0F8BA18}"/>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19EF754A-0091-4283-83C1-24CCF92EB6AC}"/>
              </a:ext>
            </a:extLst>
          </p:cNvPr>
          <p:cNvSpPr>
            <a:spLocks noGrp="1" noChangeArrowheads="1"/>
          </p:cNvSpPr>
          <p:nvPr>
            <p:ph type="sldNum" sz="quarter" idx="12"/>
          </p:nvPr>
        </p:nvSpPr>
        <p:spPr>
          <a:ln/>
        </p:spPr>
        <p:txBody>
          <a:bodyPr/>
          <a:lstStyle>
            <a:lvl1pPr>
              <a:defRPr/>
            </a:lvl1pPr>
          </a:lstStyle>
          <a:p>
            <a:pPr>
              <a:defRPr/>
            </a:pPr>
            <a:fld id="{9BF11BB2-223C-4FB5-8F4D-D027CA138738}" type="slidenum">
              <a:rPr lang="sv-SE"/>
              <a:pPr>
                <a:defRPr/>
              </a:pPr>
              <a:t>‹#›</a:t>
            </a:fld>
            <a:endParaRPr lang="sv-SE"/>
          </a:p>
        </p:txBody>
      </p:sp>
    </p:spTree>
    <p:extLst>
      <p:ext uri="{BB962C8B-B14F-4D97-AF65-F5344CB8AC3E}">
        <p14:creationId xmlns:p14="http://schemas.microsoft.com/office/powerpoint/2010/main" val="3856826328"/>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4">
            <a:extLst>
              <a:ext uri="{FF2B5EF4-FFF2-40B4-BE49-F238E27FC236}">
                <a16:creationId xmlns:a16="http://schemas.microsoft.com/office/drawing/2014/main" id="{8445CCAC-B024-493D-9D6F-B76282DB3238}"/>
              </a:ext>
            </a:extLst>
          </p:cNvPr>
          <p:cNvSpPr>
            <a:spLocks noGrp="1" noChangeArrowheads="1"/>
          </p:cNvSpPr>
          <p:nvPr>
            <p:ph type="dt" sz="half" idx="10"/>
          </p:nvPr>
        </p:nvSpPr>
        <p:spPr>
          <a:ln/>
        </p:spPr>
        <p:txBody>
          <a:bodyPr/>
          <a:lstStyle>
            <a:lvl1pPr>
              <a:defRPr/>
            </a:lvl1pPr>
          </a:lstStyle>
          <a:p>
            <a:pPr>
              <a:defRPr/>
            </a:pPr>
            <a:fld id="{21C416DB-EA26-4D32-9D65-36A3C46C3333}" type="datetime1">
              <a:rPr lang="sv-SE"/>
              <a:pPr>
                <a:defRPr/>
              </a:pPr>
              <a:t>2021-04-01</a:t>
            </a:fld>
            <a:endParaRPr lang="sv-SE"/>
          </a:p>
        </p:txBody>
      </p:sp>
      <p:sp>
        <p:nvSpPr>
          <p:cNvPr id="8" name="Rectangle 5">
            <a:extLst>
              <a:ext uri="{FF2B5EF4-FFF2-40B4-BE49-F238E27FC236}">
                <a16:creationId xmlns:a16="http://schemas.microsoft.com/office/drawing/2014/main" id="{3140BB40-2757-41FC-B59F-A9980F3C2BD4}"/>
              </a:ext>
            </a:extLst>
          </p:cNvPr>
          <p:cNvSpPr>
            <a:spLocks noGrp="1" noChangeArrowheads="1"/>
          </p:cNvSpPr>
          <p:nvPr>
            <p:ph type="ftr" sz="quarter" idx="11"/>
          </p:nvPr>
        </p:nvSpPr>
        <p:spPr>
          <a:ln/>
        </p:spPr>
        <p:txBody>
          <a:bodyPr/>
          <a:lstStyle>
            <a:lvl1pPr>
              <a:defRPr/>
            </a:lvl1pPr>
          </a:lstStyle>
          <a:p>
            <a:pPr>
              <a:defRPr/>
            </a:pPr>
            <a:endParaRPr lang="sv-SE"/>
          </a:p>
        </p:txBody>
      </p:sp>
      <p:sp>
        <p:nvSpPr>
          <p:cNvPr id="9" name="Rectangle 6">
            <a:extLst>
              <a:ext uri="{FF2B5EF4-FFF2-40B4-BE49-F238E27FC236}">
                <a16:creationId xmlns:a16="http://schemas.microsoft.com/office/drawing/2014/main" id="{F6785938-C53B-4C41-B3C2-9611CC8EAD53}"/>
              </a:ext>
            </a:extLst>
          </p:cNvPr>
          <p:cNvSpPr>
            <a:spLocks noGrp="1" noChangeArrowheads="1"/>
          </p:cNvSpPr>
          <p:nvPr>
            <p:ph type="sldNum" sz="quarter" idx="12"/>
          </p:nvPr>
        </p:nvSpPr>
        <p:spPr>
          <a:ln/>
        </p:spPr>
        <p:txBody>
          <a:bodyPr/>
          <a:lstStyle>
            <a:lvl1pPr>
              <a:defRPr/>
            </a:lvl1pPr>
          </a:lstStyle>
          <a:p>
            <a:pPr>
              <a:defRPr/>
            </a:pPr>
            <a:fld id="{54D7B4F9-3447-49E8-8AB2-47A79D4F2A1C}" type="slidenum">
              <a:rPr lang="sv-SE"/>
              <a:pPr>
                <a:defRPr/>
              </a:pPr>
              <a:t>‹#›</a:t>
            </a:fld>
            <a:endParaRPr lang="sv-SE"/>
          </a:p>
        </p:txBody>
      </p:sp>
    </p:spTree>
    <p:extLst>
      <p:ext uri="{BB962C8B-B14F-4D97-AF65-F5344CB8AC3E}">
        <p14:creationId xmlns:p14="http://schemas.microsoft.com/office/powerpoint/2010/main" val="233555095"/>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4">
            <a:extLst>
              <a:ext uri="{FF2B5EF4-FFF2-40B4-BE49-F238E27FC236}">
                <a16:creationId xmlns:a16="http://schemas.microsoft.com/office/drawing/2014/main" id="{6D787F33-13B5-40B6-9E6C-13D39036467B}"/>
              </a:ext>
            </a:extLst>
          </p:cNvPr>
          <p:cNvSpPr>
            <a:spLocks noGrp="1" noChangeArrowheads="1"/>
          </p:cNvSpPr>
          <p:nvPr>
            <p:ph type="dt" sz="half" idx="10"/>
          </p:nvPr>
        </p:nvSpPr>
        <p:spPr>
          <a:ln/>
        </p:spPr>
        <p:txBody>
          <a:bodyPr/>
          <a:lstStyle>
            <a:lvl1pPr>
              <a:defRPr/>
            </a:lvl1pPr>
          </a:lstStyle>
          <a:p>
            <a:pPr>
              <a:defRPr/>
            </a:pPr>
            <a:fld id="{C350B180-C025-46BE-A35D-1A4553112778}" type="datetime1">
              <a:rPr lang="sv-SE"/>
              <a:pPr>
                <a:defRPr/>
              </a:pPr>
              <a:t>2021-04-01</a:t>
            </a:fld>
            <a:endParaRPr lang="sv-SE"/>
          </a:p>
        </p:txBody>
      </p:sp>
      <p:sp>
        <p:nvSpPr>
          <p:cNvPr id="4" name="Rectangle 5">
            <a:extLst>
              <a:ext uri="{FF2B5EF4-FFF2-40B4-BE49-F238E27FC236}">
                <a16:creationId xmlns:a16="http://schemas.microsoft.com/office/drawing/2014/main" id="{13B7B4C6-DAEE-44E3-96A3-06389FFF68B9}"/>
              </a:ext>
            </a:extLst>
          </p:cNvPr>
          <p:cNvSpPr>
            <a:spLocks noGrp="1" noChangeArrowheads="1"/>
          </p:cNvSpPr>
          <p:nvPr>
            <p:ph type="ftr" sz="quarter" idx="11"/>
          </p:nvPr>
        </p:nvSpPr>
        <p:spPr>
          <a:ln/>
        </p:spPr>
        <p:txBody>
          <a:bodyPr/>
          <a:lstStyle>
            <a:lvl1pPr>
              <a:defRPr/>
            </a:lvl1pPr>
          </a:lstStyle>
          <a:p>
            <a:pPr>
              <a:defRPr/>
            </a:pPr>
            <a:endParaRPr lang="sv-SE"/>
          </a:p>
        </p:txBody>
      </p:sp>
      <p:sp>
        <p:nvSpPr>
          <p:cNvPr id="5" name="Rectangle 6">
            <a:extLst>
              <a:ext uri="{FF2B5EF4-FFF2-40B4-BE49-F238E27FC236}">
                <a16:creationId xmlns:a16="http://schemas.microsoft.com/office/drawing/2014/main" id="{55915B09-A7FF-48A4-9019-8B928A5ADA8D}"/>
              </a:ext>
            </a:extLst>
          </p:cNvPr>
          <p:cNvSpPr>
            <a:spLocks noGrp="1" noChangeArrowheads="1"/>
          </p:cNvSpPr>
          <p:nvPr>
            <p:ph type="sldNum" sz="quarter" idx="12"/>
          </p:nvPr>
        </p:nvSpPr>
        <p:spPr>
          <a:ln/>
        </p:spPr>
        <p:txBody>
          <a:bodyPr/>
          <a:lstStyle>
            <a:lvl1pPr>
              <a:defRPr/>
            </a:lvl1pPr>
          </a:lstStyle>
          <a:p>
            <a:pPr>
              <a:defRPr/>
            </a:pPr>
            <a:fld id="{EDF012AC-B0C1-48D0-9013-0A46C03C9313}" type="slidenum">
              <a:rPr lang="sv-SE"/>
              <a:pPr>
                <a:defRPr/>
              </a:pPr>
              <a:t>‹#›</a:t>
            </a:fld>
            <a:endParaRPr lang="sv-SE"/>
          </a:p>
        </p:txBody>
      </p:sp>
    </p:spTree>
    <p:extLst>
      <p:ext uri="{BB962C8B-B14F-4D97-AF65-F5344CB8AC3E}">
        <p14:creationId xmlns:p14="http://schemas.microsoft.com/office/powerpoint/2010/main" val="1736912610"/>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3205587-3BA2-4CFD-9296-4A05866908AE}"/>
              </a:ext>
            </a:extLst>
          </p:cNvPr>
          <p:cNvSpPr>
            <a:spLocks noGrp="1" noChangeArrowheads="1"/>
          </p:cNvSpPr>
          <p:nvPr>
            <p:ph type="dt" sz="half" idx="10"/>
          </p:nvPr>
        </p:nvSpPr>
        <p:spPr>
          <a:ln/>
        </p:spPr>
        <p:txBody>
          <a:bodyPr/>
          <a:lstStyle>
            <a:lvl1pPr>
              <a:defRPr/>
            </a:lvl1pPr>
          </a:lstStyle>
          <a:p>
            <a:pPr>
              <a:defRPr/>
            </a:pPr>
            <a:fld id="{B7630185-976F-4295-8770-547B1A4CFEC5}" type="datetime1">
              <a:rPr lang="sv-SE"/>
              <a:pPr>
                <a:defRPr/>
              </a:pPr>
              <a:t>2021-04-01</a:t>
            </a:fld>
            <a:endParaRPr lang="sv-SE"/>
          </a:p>
        </p:txBody>
      </p:sp>
      <p:sp>
        <p:nvSpPr>
          <p:cNvPr id="3" name="Rectangle 5">
            <a:extLst>
              <a:ext uri="{FF2B5EF4-FFF2-40B4-BE49-F238E27FC236}">
                <a16:creationId xmlns:a16="http://schemas.microsoft.com/office/drawing/2014/main" id="{5380755E-DCAD-4266-990C-5845872B3A6F}"/>
              </a:ext>
            </a:extLst>
          </p:cNvPr>
          <p:cNvSpPr>
            <a:spLocks noGrp="1" noChangeArrowheads="1"/>
          </p:cNvSpPr>
          <p:nvPr>
            <p:ph type="ftr" sz="quarter" idx="11"/>
          </p:nvPr>
        </p:nvSpPr>
        <p:spPr>
          <a:ln/>
        </p:spPr>
        <p:txBody>
          <a:bodyPr/>
          <a:lstStyle>
            <a:lvl1pPr>
              <a:defRPr/>
            </a:lvl1pPr>
          </a:lstStyle>
          <a:p>
            <a:pPr>
              <a:defRPr/>
            </a:pPr>
            <a:endParaRPr lang="sv-SE"/>
          </a:p>
        </p:txBody>
      </p:sp>
      <p:sp>
        <p:nvSpPr>
          <p:cNvPr id="4" name="Rectangle 6">
            <a:extLst>
              <a:ext uri="{FF2B5EF4-FFF2-40B4-BE49-F238E27FC236}">
                <a16:creationId xmlns:a16="http://schemas.microsoft.com/office/drawing/2014/main" id="{925B047E-36C4-48FF-B071-B6082E57775E}"/>
              </a:ext>
            </a:extLst>
          </p:cNvPr>
          <p:cNvSpPr>
            <a:spLocks noGrp="1" noChangeArrowheads="1"/>
          </p:cNvSpPr>
          <p:nvPr>
            <p:ph type="sldNum" sz="quarter" idx="12"/>
          </p:nvPr>
        </p:nvSpPr>
        <p:spPr>
          <a:ln/>
        </p:spPr>
        <p:txBody>
          <a:bodyPr/>
          <a:lstStyle>
            <a:lvl1pPr>
              <a:defRPr/>
            </a:lvl1pPr>
          </a:lstStyle>
          <a:p>
            <a:pPr>
              <a:defRPr/>
            </a:pPr>
            <a:fld id="{51E2181A-E408-417C-BB4F-CA445B5C8370}" type="slidenum">
              <a:rPr lang="sv-SE"/>
              <a:pPr>
                <a:defRPr/>
              </a:pPr>
              <a:t>‹#›</a:t>
            </a:fld>
            <a:endParaRPr lang="sv-SE"/>
          </a:p>
        </p:txBody>
      </p:sp>
    </p:spTree>
    <p:extLst>
      <p:ext uri="{BB962C8B-B14F-4D97-AF65-F5344CB8AC3E}">
        <p14:creationId xmlns:p14="http://schemas.microsoft.com/office/powerpoint/2010/main" val="3684317626"/>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4830E3C-CCF9-4C89-9828-A4C7D5DFA34C}"/>
              </a:ext>
            </a:extLst>
          </p:cNvPr>
          <p:cNvSpPr>
            <a:spLocks noGrp="1" noChangeArrowheads="1"/>
          </p:cNvSpPr>
          <p:nvPr>
            <p:ph type="dt" sz="half" idx="10"/>
          </p:nvPr>
        </p:nvSpPr>
        <p:spPr>
          <a:ln/>
        </p:spPr>
        <p:txBody>
          <a:bodyPr/>
          <a:lstStyle>
            <a:lvl1pPr>
              <a:defRPr/>
            </a:lvl1pPr>
          </a:lstStyle>
          <a:p>
            <a:pPr>
              <a:defRPr/>
            </a:pPr>
            <a:fld id="{71562228-A8D3-496D-B2A3-9D0DA36E8D7D}" type="datetime1">
              <a:rPr lang="sv-SE"/>
              <a:pPr>
                <a:defRPr/>
              </a:pPr>
              <a:t>2021-04-01</a:t>
            </a:fld>
            <a:endParaRPr lang="sv-SE"/>
          </a:p>
        </p:txBody>
      </p:sp>
      <p:sp>
        <p:nvSpPr>
          <p:cNvPr id="6" name="Rectangle 5">
            <a:extLst>
              <a:ext uri="{FF2B5EF4-FFF2-40B4-BE49-F238E27FC236}">
                <a16:creationId xmlns:a16="http://schemas.microsoft.com/office/drawing/2014/main" id="{34EAA844-0D44-4F5E-9FAF-B5665AE807B1}"/>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6E643CBA-98A5-4318-9567-A34C5ED2E56C}"/>
              </a:ext>
            </a:extLst>
          </p:cNvPr>
          <p:cNvSpPr>
            <a:spLocks noGrp="1" noChangeArrowheads="1"/>
          </p:cNvSpPr>
          <p:nvPr>
            <p:ph type="sldNum" sz="quarter" idx="12"/>
          </p:nvPr>
        </p:nvSpPr>
        <p:spPr>
          <a:ln/>
        </p:spPr>
        <p:txBody>
          <a:bodyPr/>
          <a:lstStyle>
            <a:lvl1pPr>
              <a:defRPr/>
            </a:lvl1pPr>
          </a:lstStyle>
          <a:p>
            <a:pPr>
              <a:defRPr/>
            </a:pPr>
            <a:fld id="{18B6B313-515F-4ED9-B535-571EF8E1D70B}" type="slidenum">
              <a:rPr lang="sv-SE"/>
              <a:pPr>
                <a:defRPr/>
              </a:pPr>
              <a:t>‹#›</a:t>
            </a:fld>
            <a:endParaRPr lang="sv-SE"/>
          </a:p>
        </p:txBody>
      </p:sp>
    </p:spTree>
    <p:extLst>
      <p:ext uri="{BB962C8B-B14F-4D97-AF65-F5344CB8AC3E}">
        <p14:creationId xmlns:p14="http://schemas.microsoft.com/office/powerpoint/2010/main" val="28631933"/>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46BF9A8-3DC8-4CF3-AB5D-FC84F89D6496}"/>
              </a:ext>
            </a:extLst>
          </p:cNvPr>
          <p:cNvSpPr>
            <a:spLocks noGrp="1" noChangeArrowheads="1"/>
          </p:cNvSpPr>
          <p:nvPr>
            <p:ph type="dt" sz="half" idx="10"/>
          </p:nvPr>
        </p:nvSpPr>
        <p:spPr>
          <a:ln/>
        </p:spPr>
        <p:txBody>
          <a:bodyPr/>
          <a:lstStyle>
            <a:lvl1pPr>
              <a:defRPr/>
            </a:lvl1pPr>
          </a:lstStyle>
          <a:p>
            <a:pPr>
              <a:defRPr/>
            </a:pPr>
            <a:fld id="{49B64460-30F4-4105-B199-15CD74011A01}" type="datetime1">
              <a:rPr lang="sv-SE"/>
              <a:pPr>
                <a:defRPr/>
              </a:pPr>
              <a:t>2021-04-01</a:t>
            </a:fld>
            <a:endParaRPr lang="sv-SE"/>
          </a:p>
        </p:txBody>
      </p:sp>
      <p:sp>
        <p:nvSpPr>
          <p:cNvPr id="6" name="Rectangle 5">
            <a:extLst>
              <a:ext uri="{FF2B5EF4-FFF2-40B4-BE49-F238E27FC236}">
                <a16:creationId xmlns:a16="http://schemas.microsoft.com/office/drawing/2014/main" id="{8688AEC0-518F-4E88-AB73-AD1F0119A619}"/>
              </a:ext>
            </a:extLst>
          </p:cNvPr>
          <p:cNvSpPr>
            <a:spLocks noGrp="1" noChangeArrowheads="1"/>
          </p:cNvSpPr>
          <p:nvPr>
            <p:ph type="ftr" sz="quarter" idx="11"/>
          </p:nvPr>
        </p:nvSpPr>
        <p:spPr>
          <a:ln/>
        </p:spPr>
        <p:txBody>
          <a:bodyPr/>
          <a:lstStyle>
            <a:lvl1pPr>
              <a:defRPr/>
            </a:lvl1pPr>
          </a:lstStyle>
          <a:p>
            <a:pPr>
              <a:defRPr/>
            </a:pPr>
            <a:endParaRPr lang="sv-SE"/>
          </a:p>
        </p:txBody>
      </p:sp>
      <p:sp>
        <p:nvSpPr>
          <p:cNvPr id="7" name="Rectangle 6">
            <a:extLst>
              <a:ext uri="{FF2B5EF4-FFF2-40B4-BE49-F238E27FC236}">
                <a16:creationId xmlns:a16="http://schemas.microsoft.com/office/drawing/2014/main" id="{1778DAD6-F449-4977-B748-298E15FDFB90}"/>
              </a:ext>
            </a:extLst>
          </p:cNvPr>
          <p:cNvSpPr>
            <a:spLocks noGrp="1" noChangeArrowheads="1"/>
          </p:cNvSpPr>
          <p:nvPr>
            <p:ph type="sldNum" sz="quarter" idx="12"/>
          </p:nvPr>
        </p:nvSpPr>
        <p:spPr>
          <a:ln/>
        </p:spPr>
        <p:txBody>
          <a:bodyPr/>
          <a:lstStyle>
            <a:lvl1pPr>
              <a:defRPr/>
            </a:lvl1pPr>
          </a:lstStyle>
          <a:p>
            <a:pPr>
              <a:defRPr/>
            </a:pPr>
            <a:fld id="{BB49F4CF-B460-4083-84D5-72D2F602F7B6}" type="slidenum">
              <a:rPr lang="sv-SE"/>
              <a:pPr>
                <a:defRPr/>
              </a:pPr>
              <a:t>‹#›</a:t>
            </a:fld>
            <a:endParaRPr lang="sv-SE"/>
          </a:p>
        </p:txBody>
      </p:sp>
    </p:spTree>
    <p:extLst>
      <p:ext uri="{BB962C8B-B14F-4D97-AF65-F5344CB8AC3E}">
        <p14:creationId xmlns:p14="http://schemas.microsoft.com/office/powerpoint/2010/main" val="270303743"/>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172AB800-ECE9-403F-9C59-BAA317D97761}"/>
              </a:ext>
            </a:extLst>
          </p:cNvPr>
          <p:cNvSpPr>
            <a:spLocks noChangeArrowheads="1"/>
          </p:cNvSpPr>
          <p:nvPr/>
        </p:nvSpPr>
        <p:spPr bwMode="auto">
          <a:xfrm>
            <a:off x="7824788" y="0"/>
            <a:ext cx="1371600" cy="6858000"/>
          </a:xfrm>
          <a:prstGeom prst="rect">
            <a:avLst/>
          </a:prstGeom>
          <a:gradFill rotWithShape="0">
            <a:gsLst>
              <a:gs pos="0">
                <a:srgbClr val="00453C"/>
              </a:gs>
              <a:gs pos="100000">
                <a:srgbClr val="00968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defRPr/>
            </a:pPr>
            <a:endParaRPr lang="sv-SE" altLang="sv-SE"/>
          </a:p>
        </p:txBody>
      </p:sp>
      <p:sp>
        <p:nvSpPr>
          <p:cNvPr id="1027" name="Rectangle 2">
            <a:extLst>
              <a:ext uri="{FF2B5EF4-FFF2-40B4-BE49-F238E27FC236}">
                <a16:creationId xmlns:a16="http://schemas.microsoft.com/office/drawing/2014/main" id="{D97BCDAF-4606-41C4-853C-D9637FA175DC}"/>
              </a:ext>
            </a:extLst>
          </p:cNvPr>
          <p:cNvSpPr>
            <a:spLocks noGrp="1" noChangeArrowheads="1"/>
          </p:cNvSpPr>
          <p:nvPr>
            <p:ph type="title"/>
          </p:nvPr>
        </p:nvSpPr>
        <p:spPr bwMode="auto">
          <a:xfrm>
            <a:off x="457200" y="152400"/>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 på bakgrundsrubriken</a:t>
            </a:r>
          </a:p>
        </p:txBody>
      </p:sp>
      <p:sp>
        <p:nvSpPr>
          <p:cNvPr id="1028" name="Rectangle 3">
            <a:extLst>
              <a:ext uri="{FF2B5EF4-FFF2-40B4-BE49-F238E27FC236}">
                <a16:creationId xmlns:a16="http://schemas.microsoft.com/office/drawing/2014/main" id="{89064CAF-26AC-4E20-B534-41EAF15F9E0B}"/>
              </a:ext>
            </a:extLst>
          </p:cNvPr>
          <p:cNvSpPr>
            <a:spLocks noGrp="1" noChangeArrowheads="1"/>
          </p:cNvSpPr>
          <p:nvPr>
            <p:ph type="body" idx="1"/>
          </p:nvPr>
        </p:nvSpPr>
        <p:spPr bwMode="auto">
          <a:xfrm>
            <a:off x="457200" y="1752600"/>
            <a:ext cx="7010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2" name="Rectangle 4">
            <a:extLst>
              <a:ext uri="{FF2B5EF4-FFF2-40B4-BE49-F238E27FC236}">
                <a16:creationId xmlns:a16="http://schemas.microsoft.com/office/drawing/2014/main" id="{E76076A3-6986-4796-AB84-575911709112}"/>
              </a:ext>
            </a:extLst>
          </p:cNvPr>
          <p:cNvSpPr>
            <a:spLocks noGrp="1" noChangeArrowheads="1"/>
          </p:cNvSpPr>
          <p:nvPr>
            <p:ph type="dt" sz="half" idx="2"/>
          </p:nvPr>
        </p:nvSpPr>
        <p:spPr bwMode="auto">
          <a:xfrm>
            <a:off x="2286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a:defRPr/>
            </a:pPr>
            <a:fld id="{145F3158-73DD-4139-90B6-0150AC9F1984}" type="datetime1">
              <a:rPr lang="sv-SE"/>
              <a:pPr>
                <a:defRPr/>
              </a:pPr>
              <a:t>2021-04-01</a:t>
            </a:fld>
            <a:endParaRPr lang="sv-SE"/>
          </a:p>
        </p:txBody>
      </p:sp>
      <p:sp>
        <p:nvSpPr>
          <p:cNvPr id="1029" name="Rectangle 5">
            <a:extLst>
              <a:ext uri="{FF2B5EF4-FFF2-40B4-BE49-F238E27FC236}">
                <a16:creationId xmlns:a16="http://schemas.microsoft.com/office/drawing/2014/main" id="{E6EDD3DD-FC7A-4EC1-98A2-55219D72BDF4}"/>
              </a:ext>
            </a:extLst>
          </p:cNvPr>
          <p:cNvSpPr>
            <a:spLocks noGrp="1" noChangeArrowheads="1"/>
          </p:cNvSpPr>
          <p:nvPr>
            <p:ph type="ftr" sz="quarter" idx="3"/>
          </p:nvPr>
        </p:nvSpPr>
        <p:spPr bwMode="auto">
          <a:xfrm>
            <a:off x="2514600"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endParaRPr lang="sv-SE"/>
          </a:p>
        </p:txBody>
      </p:sp>
      <p:sp>
        <p:nvSpPr>
          <p:cNvPr id="1030" name="Rectangle 6">
            <a:extLst>
              <a:ext uri="{FF2B5EF4-FFF2-40B4-BE49-F238E27FC236}">
                <a16:creationId xmlns:a16="http://schemas.microsoft.com/office/drawing/2014/main" id="{9F324004-3C43-4A6E-9A07-7B24CA93C572}"/>
              </a:ext>
            </a:extLst>
          </p:cNvPr>
          <p:cNvSpPr>
            <a:spLocks noGrp="1" noChangeArrowheads="1"/>
          </p:cNvSpPr>
          <p:nvPr>
            <p:ph type="sldNum" sz="quarter" idx="4"/>
          </p:nvPr>
        </p:nvSpPr>
        <p:spPr bwMode="auto">
          <a:xfrm>
            <a:off x="5791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Book Antiqua" panose="02040602050305030304" pitchFamily="18" charset="0"/>
              </a:defRPr>
            </a:lvl1pPr>
          </a:lstStyle>
          <a:p>
            <a:pPr>
              <a:defRPr/>
            </a:pPr>
            <a:fld id="{1131DFA8-CD5C-4DAC-A8FF-FE42D2F37740}" type="slidenum">
              <a:rPr lang="sv-SE"/>
              <a:pPr>
                <a:defRPr/>
              </a:pPr>
              <a:t>‹#›</a:t>
            </a:fld>
            <a:endParaRPr lang="sv-SE"/>
          </a:p>
        </p:txBody>
      </p:sp>
      <p:sp>
        <p:nvSpPr>
          <p:cNvPr id="1032" name="Line 17">
            <a:extLst>
              <a:ext uri="{FF2B5EF4-FFF2-40B4-BE49-F238E27FC236}">
                <a16:creationId xmlns:a16="http://schemas.microsoft.com/office/drawing/2014/main" id="{49F74A95-4BB9-49F4-B8B8-00E9C52C07B7}"/>
              </a:ext>
            </a:extLst>
          </p:cNvPr>
          <p:cNvSpPr>
            <a:spLocks noChangeShapeType="1"/>
          </p:cNvSpPr>
          <p:nvPr/>
        </p:nvSpPr>
        <p:spPr bwMode="auto">
          <a:xfrm>
            <a:off x="7924800" y="0"/>
            <a:ext cx="0" cy="68580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033" name="Text Box 9">
            <a:extLst>
              <a:ext uri="{FF2B5EF4-FFF2-40B4-BE49-F238E27FC236}">
                <a16:creationId xmlns:a16="http://schemas.microsoft.com/office/drawing/2014/main" id="{4F698F43-9A49-4388-869E-EFDBAC190DED}"/>
              </a:ext>
            </a:extLst>
          </p:cNvPr>
          <p:cNvSpPr txBox="1">
            <a:spLocks noChangeArrowheads="1"/>
          </p:cNvSpPr>
          <p:nvPr/>
        </p:nvSpPr>
        <p:spPr bwMode="auto">
          <a:xfrm>
            <a:off x="7924800" y="152400"/>
            <a:ext cx="144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defRPr/>
            </a:pPr>
            <a:r>
              <a:rPr lang="sv-SE" sz="2800">
                <a:solidFill>
                  <a:schemeClr val="bg1"/>
                </a:solidFill>
                <a:latin typeface="Book Antiqua" pitchFamily="18" charset="0"/>
              </a:rPr>
              <a:t>FSPOS</a:t>
            </a:r>
            <a:endParaRPr lang="sv-SE" sz="2500">
              <a:solidFill>
                <a:schemeClr val="bg1"/>
              </a:solidFill>
              <a:latin typeface="Book Antiqua" pitchFamily="18" charset="0"/>
            </a:endParaRPr>
          </a:p>
          <a:p>
            <a:pPr>
              <a:defRPr/>
            </a:pPr>
            <a:r>
              <a:rPr lang="sv-SE" sz="700">
                <a:solidFill>
                  <a:schemeClr val="bg1"/>
                </a:solidFill>
                <a:latin typeface="Book Antiqua" pitchFamily="18" charset="0"/>
              </a:rPr>
              <a:t>Finansiella Sektorns</a:t>
            </a:r>
            <a:r>
              <a:rPr lang="sv-SE" sz="200">
                <a:solidFill>
                  <a:schemeClr val="bg1"/>
                </a:solidFill>
                <a:latin typeface="Book Antiqua" pitchFamily="18" charset="0"/>
              </a:rPr>
              <a:t>  </a:t>
            </a:r>
            <a:r>
              <a:rPr lang="sv-SE" sz="700">
                <a:solidFill>
                  <a:schemeClr val="bg1"/>
                </a:solidFill>
                <a:latin typeface="Book Antiqua" pitchFamily="18" charset="0"/>
              </a:rPr>
              <a:t>Privat-Offentliga Samverkan</a:t>
            </a:r>
          </a:p>
        </p:txBody>
      </p:sp>
    </p:spTree>
  </p:cSld>
  <p:clrMap bg1="lt1" tx1="dk1" bg2="lt2" tx2="dk2" accent1="accent1" accent2="accent2" accent3="accent3" accent4="accent4" accent5="accent5" accent6="accent6" hlink="hlink" folHlink="folHlink"/>
  <p:sldLayoutIdLst>
    <p:sldLayoutId id="2147488546" r:id="rId1"/>
    <p:sldLayoutId id="2147488547" r:id="rId2"/>
    <p:sldLayoutId id="2147488537" r:id="rId3"/>
    <p:sldLayoutId id="2147488538" r:id="rId4"/>
    <p:sldLayoutId id="2147488539" r:id="rId5"/>
    <p:sldLayoutId id="2147488540" r:id="rId6"/>
    <p:sldLayoutId id="2147488541" r:id="rId7"/>
    <p:sldLayoutId id="2147488542" r:id="rId8"/>
    <p:sldLayoutId id="2147488543" r:id="rId9"/>
    <p:sldLayoutId id="2147488544" r:id="rId10"/>
    <p:sldLayoutId id="2147488545" r:id="rId11"/>
    <p:sldLayoutId id="2147488548" r:id="rId12"/>
    <p:sldLayoutId id="2147488549" r:id="rId13"/>
  </p:sldLayoutIdLst>
  <p:transition spd="slow" advClick="0"/>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Book Antiqua" pitchFamily="18" charset="0"/>
          <a:cs typeface="Times New Roman" pitchFamily="18" charset="0"/>
        </a:defRPr>
      </a:lvl2pPr>
      <a:lvl3pPr algn="ctr" rtl="0" eaLnBrk="0" fontAlgn="base" hangingPunct="0">
        <a:spcBef>
          <a:spcPct val="0"/>
        </a:spcBef>
        <a:spcAft>
          <a:spcPct val="0"/>
        </a:spcAft>
        <a:defRPr sz="3600" b="1">
          <a:solidFill>
            <a:schemeClr val="tx2"/>
          </a:solidFill>
          <a:latin typeface="Book Antiqua" pitchFamily="18" charset="0"/>
          <a:cs typeface="Times New Roman" pitchFamily="18" charset="0"/>
        </a:defRPr>
      </a:lvl3pPr>
      <a:lvl4pPr algn="ctr" rtl="0" eaLnBrk="0" fontAlgn="base" hangingPunct="0">
        <a:spcBef>
          <a:spcPct val="0"/>
        </a:spcBef>
        <a:spcAft>
          <a:spcPct val="0"/>
        </a:spcAft>
        <a:defRPr sz="3600" b="1">
          <a:solidFill>
            <a:schemeClr val="tx2"/>
          </a:solidFill>
          <a:latin typeface="Book Antiqua" pitchFamily="18" charset="0"/>
          <a:cs typeface="Times New Roman" pitchFamily="18" charset="0"/>
        </a:defRPr>
      </a:lvl4pPr>
      <a:lvl5pPr algn="ctr" rtl="0" eaLnBrk="0" fontAlgn="base" hangingPunct="0">
        <a:spcBef>
          <a:spcPct val="0"/>
        </a:spcBef>
        <a:spcAft>
          <a:spcPct val="0"/>
        </a:spcAft>
        <a:defRPr sz="3600" b="1">
          <a:solidFill>
            <a:schemeClr val="tx2"/>
          </a:solidFill>
          <a:latin typeface="Book Antiqua" pitchFamily="18" charset="0"/>
          <a:cs typeface="Times New Roman" pitchFamily="18" charset="0"/>
        </a:defRPr>
      </a:lvl5pPr>
      <a:lvl6pPr marL="457200" algn="ctr" rtl="0" fontAlgn="base">
        <a:spcBef>
          <a:spcPct val="0"/>
        </a:spcBef>
        <a:spcAft>
          <a:spcPct val="0"/>
        </a:spcAft>
        <a:defRPr sz="3600" b="1">
          <a:solidFill>
            <a:schemeClr val="tx2"/>
          </a:solidFill>
          <a:latin typeface="Book Antiqua" pitchFamily="18" charset="0"/>
          <a:cs typeface="Times New Roman" pitchFamily="18" charset="0"/>
        </a:defRPr>
      </a:lvl6pPr>
      <a:lvl7pPr marL="914400" algn="ctr" rtl="0" fontAlgn="base">
        <a:spcBef>
          <a:spcPct val="0"/>
        </a:spcBef>
        <a:spcAft>
          <a:spcPct val="0"/>
        </a:spcAft>
        <a:defRPr sz="3600" b="1">
          <a:solidFill>
            <a:schemeClr val="tx2"/>
          </a:solidFill>
          <a:latin typeface="Book Antiqua" pitchFamily="18" charset="0"/>
          <a:cs typeface="Times New Roman" pitchFamily="18" charset="0"/>
        </a:defRPr>
      </a:lvl7pPr>
      <a:lvl8pPr marL="1371600" algn="ctr" rtl="0" fontAlgn="base">
        <a:spcBef>
          <a:spcPct val="0"/>
        </a:spcBef>
        <a:spcAft>
          <a:spcPct val="0"/>
        </a:spcAft>
        <a:defRPr sz="3600" b="1">
          <a:solidFill>
            <a:schemeClr val="tx2"/>
          </a:solidFill>
          <a:latin typeface="Book Antiqua" pitchFamily="18" charset="0"/>
          <a:cs typeface="Times New Roman" pitchFamily="18" charset="0"/>
        </a:defRPr>
      </a:lvl8pPr>
      <a:lvl9pPr marL="1828800" algn="ctr" rtl="0" fontAlgn="base">
        <a:spcBef>
          <a:spcPct val="0"/>
        </a:spcBef>
        <a:spcAft>
          <a:spcPct val="0"/>
        </a:spcAft>
        <a:defRPr sz="3600" b="1">
          <a:solidFill>
            <a:schemeClr val="tx2"/>
          </a:solidFill>
          <a:latin typeface="Book Antiqua"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EF4B72C-7523-41C4-A9B5-B975AE2193B5}"/>
              </a:ext>
            </a:extLst>
          </p:cNvPr>
          <p:cNvSpPr>
            <a:spLocks noGrp="1" noChangeArrowheads="1"/>
          </p:cNvSpPr>
          <p:nvPr>
            <p:ph type="title"/>
          </p:nvPr>
        </p:nvSpPr>
        <p:spPr bwMode="auto">
          <a:xfrm>
            <a:off x="457200" y="700088"/>
            <a:ext cx="82296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a:t>
            </a:r>
          </a:p>
        </p:txBody>
      </p:sp>
      <p:sp>
        <p:nvSpPr>
          <p:cNvPr id="2051" name="Rectangle 3">
            <a:extLst>
              <a:ext uri="{FF2B5EF4-FFF2-40B4-BE49-F238E27FC236}">
                <a16:creationId xmlns:a16="http://schemas.microsoft.com/office/drawing/2014/main" id="{A2ADF5D0-FE61-4D1C-AF0F-D06A4C560501}"/>
              </a:ext>
            </a:extLst>
          </p:cNvPr>
          <p:cNvSpPr>
            <a:spLocks noGrp="1" noChangeArrowheads="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30" name="Rectangle 6">
            <a:extLst>
              <a:ext uri="{FF2B5EF4-FFF2-40B4-BE49-F238E27FC236}">
                <a16:creationId xmlns:a16="http://schemas.microsoft.com/office/drawing/2014/main" id="{BB023BFD-9127-4849-9E56-062E4943765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92">
                <a:solidFill>
                  <a:srgbClr val="000000"/>
                </a:solidFill>
                <a:latin typeface="Arial" charset="0"/>
                <a:cs typeface="+mn-cs"/>
              </a:defRPr>
            </a:lvl1pPr>
          </a:lstStyle>
          <a:p>
            <a:pPr>
              <a:defRPr/>
            </a:pPr>
            <a:fld id="{D3129970-9C70-40BF-984D-A8DAB83AFD60}" type="slidenum">
              <a:rPr lang="sv-SE"/>
              <a:pPr>
                <a:defRPr/>
              </a:pPr>
              <a:t>‹#›</a:t>
            </a:fld>
            <a:endParaRPr lang="sv-SE"/>
          </a:p>
        </p:txBody>
      </p:sp>
      <p:pic>
        <p:nvPicPr>
          <p:cNvPr id="2053" name="Picture 10" descr="swedbank_ppt_logotype">
            <a:extLst>
              <a:ext uri="{FF2B5EF4-FFF2-40B4-BE49-F238E27FC236}">
                <a16:creationId xmlns:a16="http://schemas.microsoft.com/office/drawing/2014/main" id="{F92EF98B-1A3E-41C1-B219-8D980F39967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1213" y="444500"/>
            <a:ext cx="15605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550" r:id="rId1"/>
    <p:sldLayoutId id="2147488551" r:id="rId2"/>
    <p:sldLayoutId id="2147488552" r:id="rId3"/>
    <p:sldLayoutId id="2147488553" r:id="rId4"/>
    <p:sldLayoutId id="2147488554" r:id="rId5"/>
    <p:sldLayoutId id="2147488555" r:id="rId6"/>
    <p:sldLayoutId id="2147488556" r:id="rId7"/>
    <p:sldLayoutId id="2147488557" r:id="rId8"/>
    <p:sldLayoutId id="2147488558" r:id="rId9"/>
    <p:sldLayoutId id="2147488559" r:id="rId10"/>
    <p:sldLayoutId id="2147488560" r:id="rId11"/>
  </p:sldLayoutIdLst>
  <p:transition spd="slow" advClick="0"/>
  <p:txStyles>
    <p:titleStyle>
      <a:lvl1pPr algn="l" rtl="0" eaLnBrk="0" fontAlgn="base" hangingPunct="0">
        <a:spcBef>
          <a:spcPct val="0"/>
        </a:spcBef>
        <a:spcAft>
          <a:spcPct val="0"/>
        </a:spcAft>
        <a:defRPr sz="2500" b="1">
          <a:solidFill>
            <a:schemeClr val="tx2"/>
          </a:solidFill>
          <a:latin typeface="+mj-lt"/>
          <a:ea typeface="+mj-ea"/>
          <a:cs typeface="+mj-cs"/>
        </a:defRPr>
      </a:lvl1pPr>
      <a:lvl2pPr algn="l" rtl="0" eaLnBrk="0" fontAlgn="base" hangingPunct="0">
        <a:spcBef>
          <a:spcPct val="0"/>
        </a:spcBef>
        <a:spcAft>
          <a:spcPct val="0"/>
        </a:spcAft>
        <a:defRPr sz="2500" b="1">
          <a:solidFill>
            <a:schemeClr val="tx2"/>
          </a:solidFill>
          <a:latin typeface="Arial" charset="0"/>
        </a:defRPr>
      </a:lvl2pPr>
      <a:lvl3pPr algn="l" rtl="0" eaLnBrk="0" fontAlgn="base" hangingPunct="0">
        <a:spcBef>
          <a:spcPct val="0"/>
        </a:spcBef>
        <a:spcAft>
          <a:spcPct val="0"/>
        </a:spcAft>
        <a:defRPr sz="2500" b="1">
          <a:solidFill>
            <a:schemeClr val="tx2"/>
          </a:solidFill>
          <a:latin typeface="Arial" charset="0"/>
        </a:defRPr>
      </a:lvl3pPr>
      <a:lvl4pPr algn="l" rtl="0" eaLnBrk="0" fontAlgn="base" hangingPunct="0">
        <a:spcBef>
          <a:spcPct val="0"/>
        </a:spcBef>
        <a:spcAft>
          <a:spcPct val="0"/>
        </a:spcAft>
        <a:defRPr sz="2500" b="1">
          <a:solidFill>
            <a:schemeClr val="tx2"/>
          </a:solidFill>
          <a:latin typeface="Arial" charset="0"/>
        </a:defRPr>
      </a:lvl4pPr>
      <a:lvl5pPr algn="l" rtl="0" eaLnBrk="0" fontAlgn="base" hangingPunct="0">
        <a:spcBef>
          <a:spcPct val="0"/>
        </a:spcBef>
        <a:spcAft>
          <a:spcPct val="0"/>
        </a:spcAft>
        <a:defRPr sz="2500" b="1">
          <a:solidFill>
            <a:schemeClr val="tx2"/>
          </a:solidFill>
          <a:latin typeface="Arial" charset="0"/>
        </a:defRPr>
      </a:lvl5pPr>
      <a:lvl6pPr marL="422041" algn="l" rtl="0" fontAlgn="base">
        <a:spcBef>
          <a:spcPct val="0"/>
        </a:spcBef>
        <a:spcAft>
          <a:spcPct val="0"/>
        </a:spcAft>
        <a:defRPr sz="2585" b="1">
          <a:solidFill>
            <a:schemeClr val="tx2"/>
          </a:solidFill>
          <a:latin typeface="Arial" charset="0"/>
        </a:defRPr>
      </a:lvl6pPr>
      <a:lvl7pPr marL="844083" algn="l" rtl="0" fontAlgn="base">
        <a:spcBef>
          <a:spcPct val="0"/>
        </a:spcBef>
        <a:spcAft>
          <a:spcPct val="0"/>
        </a:spcAft>
        <a:defRPr sz="2585" b="1">
          <a:solidFill>
            <a:schemeClr val="tx2"/>
          </a:solidFill>
          <a:latin typeface="Arial" charset="0"/>
        </a:defRPr>
      </a:lvl7pPr>
      <a:lvl8pPr marL="1266124" algn="l" rtl="0" fontAlgn="base">
        <a:spcBef>
          <a:spcPct val="0"/>
        </a:spcBef>
        <a:spcAft>
          <a:spcPct val="0"/>
        </a:spcAft>
        <a:defRPr sz="2585" b="1">
          <a:solidFill>
            <a:schemeClr val="tx2"/>
          </a:solidFill>
          <a:latin typeface="Arial" charset="0"/>
        </a:defRPr>
      </a:lvl8pPr>
      <a:lvl9pPr marL="1688165" algn="l" rtl="0" fontAlgn="base">
        <a:spcBef>
          <a:spcPct val="0"/>
        </a:spcBef>
        <a:spcAft>
          <a:spcPct val="0"/>
        </a:spcAft>
        <a:defRPr sz="2585" b="1">
          <a:solidFill>
            <a:schemeClr val="tx2"/>
          </a:solidFill>
          <a:latin typeface="Arial" charset="0"/>
        </a:defRPr>
      </a:lvl9pPr>
    </p:titleStyle>
    <p:bodyStyle>
      <a:lvl1pPr marL="315913" indent="-315913" algn="l" rtl="0" eaLnBrk="0" fontAlgn="base" hangingPunct="0">
        <a:spcBef>
          <a:spcPct val="20000"/>
        </a:spcBef>
        <a:spcAft>
          <a:spcPct val="0"/>
        </a:spcAft>
        <a:buClr>
          <a:schemeClr val="accent1"/>
        </a:buClr>
        <a:buChar char="•"/>
        <a:defRPr sz="2200">
          <a:solidFill>
            <a:schemeClr val="tx1"/>
          </a:solidFill>
          <a:latin typeface="+mn-lt"/>
          <a:ea typeface="+mn-ea"/>
          <a:cs typeface="+mn-cs"/>
        </a:defRPr>
      </a:lvl1pPr>
      <a:lvl2pPr marL="685800" indent="-263525" algn="l" rtl="0" eaLnBrk="0" fontAlgn="base" hangingPunct="0">
        <a:spcBef>
          <a:spcPct val="20000"/>
        </a:spcBef>
        <a:spcAft>
          <a:spcPct val="0"/>
        </a:spcAft>
        <a:buChar char="–"/>
        <a:defRPr>
          <a:solidFill>
            <a:schemeClr val="tx1"/>
          </a:solidFill>
          <a:latin typeface="+mn-lt"/>
        </a:defRPr>
      </a:lvl2pPr>
      <a:lvl3pPr marL="1054100" indent="-209550" algn="l" rtl="0" eaLnBrk="0" fontAlgn="base" hangingPunct="0">
        <a:spcBef>
          <a:spcPct val="20000"/>
        </a:spcBef>
        <a:spcAft>
          <a:spcPct val="0"/>
        </a:spcAft>
        <a:buChar char="•"/>
        <a:defRPr>
          <a:solidFill>
            <a:schemeClr val="tx1"/>
          </a:solidFill>
          <a:latin typeface="+mn-lt"/>
        </a:defRPr>
      </a:lvl3pPr>
      <a:lvl4pPr marL="1476375" indent="-209550" algn="l" rtl="0" eaLnBrk="0" fontAlgn="base" hangingPunct="0">
        <a:spcBef>
          <a:spcPct val="20000"/>
        </a:spcBef>
        <a:spcAft>
          <a:spcPct val="0"/>
        </a:spcAft>
        <a:buChar char="–"/>
        <a:defRPr>
          <a:solidFill>
            <a:schemeClr val="tx1"/>
          </a:solidFill>
          <a:latin typeface="+mn-lt"/>
        </a:defRPr>
      </a:lvl4pPr>
      <a:lvl5pPr marL="1898650" indent="-209550" algn="l" rtl="0" eaLnBrk="0" fontAlgn="base" hangingPunct="0">
        <a:spcBef>
          <a:spcPct val="20000"/>
        </a:spcBef>
        <a:spcAft>
          <a:spcPct val="0"/>
        </a:spcAft>
        <a:buChar char="»"/>
        <a:defRPr>
          <a:solidFill>
            <a:schemeClr val="tx1"/>
          </a:solidFill>
          <a:latin typeface="+mn-lt"/>
        </a:defRPr>
      </a:lvl5pPr>
      <a:lvl6pPr marL="2321227" indent="-211021" algn="l" rtl="0" fontAlgn="base">
        <a:spcBef>
          <a:spcPct val="20000"/>
        </a:spcBef>
        <a:spcAft>
          <a:spcPct val="0"/>
        </a:spcAft>
        <a:buChar char="»"/>
        <a:defRPr>
          <a:solidFill>
            <a:schemeClr val="tx1"/>
          </a:solidFill>
          <a:latin typeface="+mn-lt"/>
        </a:defRPr>
      </a:lvl6pPr>
      <a:lvl7pPr marL="2743269" indent="-211021" algn="l" rtl="0" fontAlgn="base">
        <a:spcBef>
          <a:spcPct val="20000"/>
        </a:spcBef>
        <a:spcAft>
          <a:spcPct val="0"/>
        </a:spcAft>
        <a:buChar char="»"/>
        <a:defRPr>
          <a:solidFill>
            <a:schemeClr val="tx1"/>
          </a:solidFill>
          <a:latin typeface="+mn-lt"/>
        </a:defRPr>
      </a:lvl7pPr>
      <a:lvl8pPr marL="3165310" indent="-211021" algn="l" rtl="0" fontAlgn="base">
        <a:spcBef>
          <a:spcPct val="20000"/>
        </a:spcBef>
        <a:spcAft>
          <a:spcPct val="0"/>
        </a:spcAft>
        <a:buChar char="»"/>
        <a:defRPr>
          <a:solidFill>
            <a:schemeClr val="tx1"/>
          </a:solidFill>
          <a:latin typeface="+mn-lt"/>
        </a:defRPr>
      </a:lvl8pPr>
      <a:lvl9pPr marL="3587351" indent="-211021" algn="l" rtl="0" fontAlgn="base">
        <a:spcBef>
          <a:spcPct val="20000"/>
        </a:spcBef>
        <a:spcAft>
          <a:spcPct val="0"/>
        </a:spcAft>
        <a:buChar char="»"/>
        <a:defRPr>
          <a:solidFill>
            <a:schemeClr val="tx1"/>
          </a:solidFill>
          <a:latin typeface="+mn-lt"/>
        </a:defRPr>
      </a:lvl9pPr>
    </p:bodyStyle>
    <p:otherStyle>
      <a:defPPr>
        <a:defRPr lang="sv-S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9.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jpeg"/><Relationship Id="rId7"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slide" Target="slide4.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slide" Target="slide4.xml"/><Relationship Id="rId3" Type="http://schemas.openxmlformats.org/officeDocument/2006/relationships/image" Target="../media/image1.jpeg"/><Relationship Id="rId7" Type="http://schemas.openxmlformats.org/officeDocument/2006/relationships/image" Target="../media/image36.png"/><Relationship Id="rId12"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slide" Target="slide13.xml"/><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jpeg"/><Relationship Id="rId7"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24.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47.xml"/><Relationship Id="rId7" Type="http://schemas.openxmlformats.org/officeDocument/2006/relationships/slide" Target="slide3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13.xml"/><Relationship Id="rId5" Type="http://schemas.openxmlformats.org/officeDocument/2006/relationships/slide" Target="slide22.xml"/><Relationship Id="rId10" Type="http://schemas.openxmlformats.org/officeDocument/2006/relationships/slide" Target="slide15.xml"/><Relationship Id="rId4" Type="http://schemas.openxmlformats.org/officeDocument/2006/relationships/slide" Target="slide39.xml"/><Relationship Id="rId9"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image" Target="../media/image41.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jpeg"/><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jpeg"/><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jpeg"/><Relationship Id="rId7" Type="http://schemas.openxmlformats.org/officeDocument/2006/relationships/slide" Target="slide1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1.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 Target="slide4.xml"/><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19.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4.png"/><Relationship Id="rId7"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0.xml"/><Relationship Id="rId4" Type="http://schemas.openxmlformats.org/officeDocument/2006/relationships/image" Target="../media/image45.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47.xml"/><Relationship Id="rId7" Type="http://schemas.openxmlformats.org/officeDocument/2006/relationships/slide" Target="slide3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21.xml"/><Relationship Id="rId5" Type="http://schemas.openxmlformats.org/officeDocument/2006/relationships/slide" Target="slide39.xml"/><Relationship Id="rId10" Type="http://schemas.openxmlformats.org/officeDocument/2006/relationships/slide" Target="slide23.xml"/><Relationship Id="rId4" Type="http://schemas.openxmlformats.org/officeDocument/2006/relationships/image" Target="../media/image1.jpeg"/><Relationship Id="rId9" Type="http://schemas.openxmlformats.org/officeDocument/2006/relationships/slide" Target="slide5.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jpeg"/><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 Target="slide4.xml"/><Relationship Id="rId7" Type="http://schemas.openxmlformats.org/officeDocument/2006/relationships/image" Target="../media/image46.png"/><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jpeg"/><Relationship Id="rId4" Type="http://schemas.openxmlformats.org/officeDocument/2006/relationships/slide" Target="slide27.xml"/><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jpeg"/><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47.xml"/><Relationship Id="rId7" Type="http://schemas.openxmlformats.org/officeDocument/2006/relationships/slide" Target="slide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27.xml"/><Relationship Id="rId5" Type="http://schemas.openxmlformats.org/officeDocument/2006/relationships/slide" Target="slide22.xml"/><Relationship Id="rId10" Type="http://schemas.openxmlformats.org/officeDocument/2006/relationships/slide" Target="slide29.xml"/><Relationship Id="rId4" Type="http://schemas.openxmlformats.org/officeDocument/2006/relationships/slide" Target="slide39.xml"/><Relationship Id="rId9"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28.xml"/><Relationship Id="rId4" Type="http://schemas.openxmlformats.org/officeDocument/2006/relationships/slide" Target="slide2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1.xml"/><Relationship Id="rId10" Type="http://schemas.openxmlformats.org/officeDocument/2006/relationships/image" Target="../media/image13.png"/><Relationship Id="rId4" Type="http://schemas.openxmlformats.org/officeDocument/2006/relationships/slide" Target="slide4.xml"/><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1.jpeg"/><Relationship Id="rId7"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49.png"/><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slide" Target="slide30.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31.xml"/><Relationship Id="rId7" Type="http://schemas.openxmlformats.org/officeDocument/2006/relationships/image" Target="../media/image50.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33.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jpeg"/><Relationship Id="rId7"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slide" Target="slide32.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47.xml"/><Relationship Id="rId7" Type="http://schemas.openxmlformats.org/officeDocument/2006/relationships/slide" Target="slide1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33.xml"/><Relationship Id="rId5" Type="http://schemas.openxmlformats.org/officeDocument/2006/relationships/slide" Target="slide22.xml"/><Relationship Id="rId10" Type="http://schemas.openxmlformats.org/officeDocument/2006/relationships/slide" Target="slide35.xml"/><Relationship Id="rId4" Type="http://schemas.openxmlformats.org/officeDocument/2006/relationships/slide" Target="slide39.xml"/><Relationship Id="rId9"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52.png"/><Relationship Id="rId4" Type="http://schemas.openxmlformats.org/officeDocument/2006/relationships/slide" Target="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12.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34.xml"/><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38.xml"/><Relationship Id="rId4" Type="http://schemas.openxmlformats.org/officeDocument/2006/relationships/slide" Target="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9.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47.xml"/><Relationship Id="rId7" Type="http://schemas.openxmlformats.org/officeDocument/2006/relationships/slide" Target="slide1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38.xml"/><Relationship Id="rId5" Type="http://schemas.openxmlformats.org/officeDocument/2006/relationships/slide" Target="slide28.xml"/><Relationship Id="rId10" Type="http://schemas.openxmlformats.org/officeDocument/2006/relationships/slide" Target="slide40.xml"/><Relationship Id="rId4" Type="http://schemas.openxmlformats.org/officeDocument/2006/relationships/slide" Target="slide22.xml"/><Relationship Id="rId9"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15.png"/><Relationship Id="rId3" Type="http://schemas.openxmlformats.org/officeDocument/2006/relationships/slide" Target="slide5.xml"/><Relationship Id="rId7" Type="http://schemas.openxmlformats.org/officeDocument/2006/relationships/slide" Target="slide34.xml"/><Relationship Id="rId12" Type="http://schemas.openxmlformats.org/officeDocument/2006/relationships/slide" Target="slide4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image" Target="../media/image14.png"/><Relationship Id="rId5" Type="http://schemas.openxmlformats.org/officeDocument/2006/relationships/slide" Target="slide22.xml"/><Relationship Id="rId10" Type="http://schemas.openxmlformats.org/officeDocument/2006/relationships/slide" Target="slide3.xml"/><Relationship Id="rId4" Type="http://schemas.openxmlformats.org/officeDocument/2006/relationships/slide" Target="slide39.xml"/><Relationship Id="rId9"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53.png"/><Relationship Id="rId4" Type="http://schemas.openxmlformats.org/officeDocument/2006/relationships/slide" Target="slide39.xml"/></Relationships>
</file>

<file path=ppt/slides/_rels/slide4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 Target="slide39.xml"/><Relationship Id="rId7"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42.xml"/><Relationship Id="rId4" Type="http://schemas.openxmlformats.org/officeDocument/2006/relationships/slide" Target="slide40.xml"/><Relationship Id="rId9" Type="http://schemas.openxmlformats.org/officeDocument/2006/relationships/slide" Target="slide4.xml"/></Relationships>
</file>

<file path=ppt/slides/_rels/slide42.xml.rels><?xml version="1.0" encoding="UTF-8" standalone="yes"?>
<Relationships xmlns="http://schemas.openxmlformats.org/package/2006/relationships"><Relationship Id="rId3" Type="http://schemas.openxmlformats.org/officeDocument/2006/relationships/slide" Target="slide41.xml"/><Relationship Id="rId7"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1.jpeg"/><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42.xml"/><Relationship Id="rId7"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53.png"/><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slide" Target="slide43.xml"/><Relationship Id="rId7"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1.jpeg"/><Relationship Id="rId4" Type="http://schemas.openxmlformats.org/officeDocument/2006/relationships/slide" Target="slide45.xml"/></Relationships>
</file>

<file path=ppt/slides/_rels/slide4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 Target="slide44.xml"/><Relationship Id="rId7" Type="http://schemas.openxmlformats.org/officeDocument/2006/relationships/slide" Target="slide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1.jpeg"/><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47.xml"/><Relationship Id="rId7"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1.jpeg"/><Relationship Id="rId4" Type="http://schemas.openxmlformats.org/officeDocument/2006/relationships/slide" Target="slide49.xml"/><Relationship Id="rId9" Type="http://schemas.openxmlformats.org/officeDocument/2006/relationships/slide" Target="slide4.xml"/></Relationships>
</file>

<file path=ppt/slides/_rels/slide4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39.xml"/><Relationship Id="rId7" Type="http://schemas.openxmlformats.org/officeDocument/2006/relationships/slide" Target="slide1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slide" Target="slide34.xml"/><Relationship Id="rId11" Type="http://schemas.openxmlformats.org/officeDocument/2006/relationships/slide" Target="slide46.xml"/><Relationship Id="rId5" Type="http://schemas.openxmlformats.org/officeDocument/2006/relationships/slide" Target="slide28.xml"/><Relationship Id="rId10" Type="http://schemas.openxmlformats.org/officeDocument/2006/relationships/slide" Target="slide48.xml"/><Relationship Id="rId4" Type="http://schemas.openxmlformats.org/officeDocument/2006/relationships/slide" Target="slide22.xml"/><Relationship Id="rId9"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47.xml"/><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image" Target="../media/image59.png"/><Relationship Id="rId7" Type="http://schemas.openxmlformats.org/officeDocument/2006/relationships/slide" Target="slide50.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1.jpeg"/><Relationship Id="rId4" Type="http://schemas.openxmlformats.org/officeDocument/2006/relationships/image" Target="../media/image60.png"/><Relationship Id="rId9"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4.xml"/><Relationship Id="rId4" Type="http://schemas.openxmlformats.org/officeDocument/2006/relationships/slide" Target="slide1.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2.wmf"/><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50.xml"/><Relationship Id="rId4" Type="http://schemas.openxmlformats.org/officeDocument/2006/relationships/slide" Target="slide5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51.xml"/><Relationship Id="rId4" Type="http://schemas.openxmlformats.org/officeDocument/2006/relationships/slide" Target="slide53.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slide" Target="slide53.xml"/><Relationship Id="rId5" Type="http://schemas.openxmlformats.org/officeDocument/2006/relationships/slide" Target="slide55.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4.xml"/><Relationship Id="rId3" Type="http://schemas.openxmlformats.org/officeDocument/2006/relationships/image" Target="../media/image1.jpeg"/><Relationship Id="rId7" Type="http://schemas.openxmlformats.org/officeDocument/2006/relationships/image" Target="../media/image20.WMF"/><Relationship Id="rId12"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WMF"/><Relationship Id="rId11" Type="http://schemas.openxmlformats.org/officeDocument/2006/relationships/slide" Target="slide9.xml"/><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image" Target="../media/image27.png"/><Relationship Id="rId12"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9.jpeg"/><Relationship Id="rId5" Type="http://schemas.openxmlformats.org/officeDocument/2006/relationships/image" Target="../media/image25.png"/><Relationship Id="rId10" Type="http://schemas.openxmlformats.org/officeDocument/2006/relationships/slide" Target="slide8.xml"/><Relationship Id="rId4" Type="http://schemas.openxmlformats.org/officeDocument/2006/relationships/image" Target="../media/image24.png"/><Relationship Id="rId9"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Bildobjekt 2">
            <a:extLst>
              <a:ext uri="{FF2B5EF4-FFF2-40B4-BE49-F238E27FC236}">
                <a16:creationId xmlns:a16="http://schemas.microsoft.com/office/drawing/2014/main" id="{C1E1AC45-5D4B-4CAF-AAE2-BDF6F0C806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60000">
            <a:off x="3011488" y="2130425"/>
            <a:ext cx="186055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ubrik 1">
            <a:extLst>
              <a:ext uri="{FF2B5EF4-FFF2-40B4-BE49-F238E27FC236}">
                <a16:creationId xmlns:a16="http://schemas.microsoft.com/office/drawing/2014/main" id="{AA7914DE-DD60-477A-8911-1FE4457A65DD}"/>
              </a:ext>
            </a:extLst>
          </p:cNvPr>
          <p:cNvSpPr>
            <a:spLocks noGrp="1" noChangeArrowheads="1"/>
          </p:cNvSpPr>
          <p:nvPr>
            <p:ph type="ctrTitle"/>
          </p:nvPr>
        </p:nvSpPr>
        <p:spPr>
          <a:xfrm>
            <a:off x="146050" y="-190500"/>
            <a:ext cx="7959725" cy="1600200"/>
          </a:xfrm>
        </p:spPr>
        <p:txBody>
          <a:bodyPr/>
          <a:lstStyle/>
          <a:p>
            <a:r>
              <a:rPr lang="sv-SE" altLang="sv-SE" sz="2400"/>
              <a:t>Välkommen till FSPOS interaktiva utbildning </a:t>
            </a:r>
            <a:br>
              <a:rPr lang="sv-SE" altLang="sv-SE" sz="2800"/>
            </a:br>
            <a:r>
              <a:rPr lang="sv-SE" altLang="sv-SE" sz="2800" i="1"/>
              <a:t>K</a:t>
            </a:r>
            <a:r>
              <a:rPr lang="sv-SE" altLang="sv-SE" sz="2000" i="1"/>
              <a:t>ontinuitetshantering i praktiken</a:t>
            </a:r>
            <a:endParaRPr lang="sv-SE" altLang="sv-SE" sz="2400"/>
          </a:p>
        </p:txBody>
      </p:sp>
      <p:sp>
        <p:nvSpPr>
          <p:cNvPr id="20485" name="textruta 9">
            <a:extLst>
              <a:ext uri="{FF2B5EF4-FFF2-40B4-BE49-F238E27FC236}">
                <a16:creationId xmlns:a16="http://schemas.microsoft.com/office/drawing/2014/main" id="{47AA5242-2B04-4160-BEB4-B30DAE9CD6E9}"/>
              </a:ext>
            </a:extLst>
          </p:cNvPr>
          <p:cNvSpPr txBox="1">
            <a:spLocks noChangeArrowheads="1"/>
          </p:cNvSpPr>
          <p:nvPr/>
        </p:nvSpPr>
        <p:spPr bwMode="auto">
          <a:xfrm>
            <a:off x="0" y="5903913"/>
            <a:ext cx="74723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200" dirty="0">
                <a:solidFill>
                  <a:schemeClr val="bg1"/>
                </a:solidFill>
                <a:latin typeface="Times New Roman" panose="02020603050405020304" pitchFamily="18" charset="0"/>
              </a:rPr>
              <a:t>I de fall material från denna utbildning används eller visas i andra sammanhang ska källhänvisning göras enligt följande: </a:t>
            </a:r>
            <a:r>
              <a:rPr lang="sv-SE" altLang="sv-SE" sz="1200" i="1" dirty="0">
                <a:solidFill>
                  <a:schemeClr val="bg1"/>
                </a:solidFill>
                <a:latin typeface="Times New Roman" panose="02020603050405020304" pitchFamily="18" charset="0"/>
              </a:rPr>
              <a:t>FSPOS Interaktiva utbildning - Kontinuitetshantering i praktiken (2021).</a:t>
            </a:r>
            <a:endParaRPr lang="sv-SE" altLang="sv-SE" sz="1200" dirty="0">
              <a:solidFill>
                <a:schemeClr val="bg1"/>
              </a:solidFill>
              <a:latin typeface="Times New Roman" panose="02020603050405020304" pitchFamily="18" charset="0"/>
            </a:endParaRPr>
          </a:p>
          <a:p>
            <a:pPr>
              <a:spcBef>
                <a:spcPct val="0"/>
              </a:spcBef>
              <a:buFontTx/>
              <a:buNone/>
            </a:pPr>
            <a:endParaRPr lang="sv-SE" altLang="sv-SE" sz="1200" dirty="0">
              <a:solidFill>
                <a:schemeClr val="bg1"/>
              </a:solidFill>
              <a:latin typeface="Times New Roman" panose="02020603050405020304" pitchFamily="18" charset="0"/>
            </a:endParaRPr>
          </a:p>
          <a:p>
            <a:pPr>
              <a:spcBef>
                <a:spcPct val="0"/>
              </a:spcBef>
              <a:buFontTx/>
              <a:buNone/>
            </a:pPr>
            <a:r>
              <a:rPr lang="sv-SE" altLang="sv-SE" sz="1200" dirty="0">
                <a:solidFill>
                  <a:schemeClr val="bg1"/>
                </a:solidFill>
                <a:latin typeface="Times New Roman" panose="02020603050405020304" pitchFamily="18" charset="0"/>
              </a:rPr>
              <a:t>Vid eventuella frågor om utbildningen, kontakta FSPOS via </a:t>
            </a:r>
            <a:r>
              <a:rPr lang="sv-SE" altLang="sv-SE" sz="1200" i="1" dirty="0">
                <a:solidFill>
                  <a:schemeClr val="bg1"/>
                </a:solidFill>
                <a:latin typeface="Times New Roman" panose="02020603050405020304" pitchFamily="18" charset="0"/>
              </a:rPr>
              <a:t>www.fspos.se</a:t>
            </a:r>
            <a:r>
              <a:rPr lang="sv-SE" altLang="sv-SE" sz="1200" dirty="0">
                <a:solidFill>
                  <a:schemeClr val="bg1"/>
                </a:solidFill>
                <a:latin typeface="Times New Roman" panose="02020603050405020304" pitchFamily="18" charset="0"/>
              </a:rPr>
              <a:t>. </a:t>
            </a:r>
          </a:p>
        </p:txBody>
      </p:sp>
      <p:sp>
        <p:nvSpPr>
          <p:cNvPr id="10" name="Höger 9">
            <a:hlinkClick r:id="rId3" action="ppaction://hlinksldjump"/>
            <a:extLst>
              <a:ext uri="{FF2B5EF4-FFF2-40B4-BE49-F238E27FC236}">
                <a16:creationId xmlns:a16="http://schemas.microsoft.com/office/drawing/2014/main" id="{6213E50F-DF16-427B-B008-3D3202B59EA9}"/>
              </a:ext>
            </a:extLst>
          </p:cNvPr>
          <p:cNvSpPr/>
          <p:nvPr/>
        </p:nvSpPr>
        <p:spPr>
          <a:xfrm>
            <a:off x="4576763" y="4876800"/>
            <a:ext cx="3100387" cy="709613"/>
          </a:xfrm>
          <a:prstGeom prst="rightArrow">
            <a:avLst/>
          </a:prstGeom>
          <a:solidFill>
            <a:srgbClr val="00956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800" dirty="0"/>
              <a:t>Starta utbildningen</a:t>
            </a:r>
          </a:p>
        </p:txBody>
      </p:sp>
      <p:sp>
        <p:nvSpPr>
          <p:cNvPr id="11" name="Rubrik 1">
            <a:extLst>
              <a:ext uri="{FF2B5EF4-FFF2-40B4-BE49-F238E27FC236}">
                <a16:creationId xmlns:a16="http://schemas.microsoft.com/office/drawing/2014/main" id="{8259E182-5074-4D00-886B-2C1D16790650}"/>
              </a:ext>
            </a:extLst>
          </p:cNvPr>
          <p:cNvSpPr txBox="1">
            <a:spLocks/>
          </p:cNvSpPr>
          <p:nvPr/>
        </p:nvSpPr>
        <p:spPr bwMode="auto">
          <a:xfrm>
            <a:off x="157163" y="2932113"/>
            <a:ext cx="7959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defRPr sz="4800" b="1">
                <a:solidFill>
                  <a:schemeClr val="bg1"/>
                </a:solidFill>
                <a:latin typeface="+mj-lt"/>
                <a:ea typeface="+mj-ea"/>
                <a:cs typeface="+mj-cs"/>
              </a:defRPr>
            </a:lvl1pPr>
            <a:lvl2pPr algn="ctr" rtl="0" eaLnBrk="0" fontAlgn="base" hangingPunct="0">
              <a:spcBef>
                <a:spcPct val="0"/>
              </a:spcBef>
              <a:spcAft>
                <a:spcPct val="0"/>
              </a:spcAft>
              <a:defRPr sz="3600" b="1">
                <a:solidFill>
                  <a:schemeClr val="tx2"/>
                </a:solidFill>
                <a:latin typeface="Book Antiqua" pitchFamily="18" charset="0"/>
                <a:cs typeface="Times New Roman" pitchFamily="18" charset="0"/>
              </a:defRPr>
            </a:lvl2pPr>
            <a:lvl3pPr algn="ctr" rtl="0" eaLnBrk="0" fontAlgn="base" hangingPunct="0">
              <a:spcBef>
                <a:spcPct val="0"/>
              </a:spcBef>
              <a:spcAft>
                <a:spcPct val="0"/>
              </a:spcAft>
              <a:defRPr sz="3600" b="1">
                <a:solidFill>
                  <a:schemeClr val="tx2"/>
                </a:solidFill>
                <a:latin typeface="Book Antiqua" pitchFamily="18" charset="0"/>
                <a:cs typeface="Times New Roman" pitchFamily="18" charset="0"/>
              </a:defRPr>
            </a:lvl3pPr>
            <a:lvl4pPr algn="ctr" rtl="0" eaLnBrk="0" fontAlgn="base" hangingPunct="0">
              <a:spcBef>
                <a:spcPct val="0"/>
              </a:spcBef>
              <a:spcAft>
                <a:spcPct val="0"/>
              </a:spcAft>
              <a:defRPr sz="3600" b="1">
                <a:solidFill>
                  <a:schemeClr val="tx2"/>
                </a:solidFill>
                <a:latin typeface="Book Antiqua" pitchFamily="18" charset="0"/>
                <a:cs typeface="Times New Roman" pitchFamily="18" charset="0"/>
              </a:defRPr>
            </a:lvl4pPr>
            <a:lvl5pPr algn="ctr" rtl="0" eaLnBrk="0" fontAlgn="base" hangingPunct="0">
              <a:spcBef>
                <a:spcPct val="0"/>
              </a:spcBef>
              <a:spcAft>
                <a:spcPct val="0"/>
              </a:spcAft>
              <a:defRPr sz="3600" b="1">
                <a:solidFill>
                  <a:schemeClr val="tx2"/>
                </a:solidFill>
                <a:latin typeface="Book Antiqua" pitchFamily="18" charset="0"/>
                <a:cs typeface="Times New Roman" pitchFamily="18" charset="0"/>
              </a:defRPr>
            </a:lvl5pPr>
            <a:lvl6pPr marL="457200" algn="ctr" rtl="0" fontAlgn="base">
              <a:spcBef>
                <a:spcPct val="0"/>
              </a:spcBef>
              <a:spcAft>
                <a:spcPct val="0"/>
              </a:spcAft>
              <a:defRPr sz="3600" b="1">
                <a:solidFill>
                  <a:schemeClr val="tx2"/>
                </a:solidFill>
                <a:latin typeface="Book Antiqua" pitchFamily="18" charset="0"/>
                <a:cs typeface="Times New Roman" pitchFamily="18" charset="0"/>
              </a:defRPr>
            </a:lvl6pPr>
            <a:lvl7pPr marL="914400" algn="ctr" rtl="0" fontAlgn="base">
              <a:spcBef>
                <a:spcPct val="0"/>
              </a:spcBef>
              <a:spcAft>
                <a:spcPct val="0"/>
              </a:spcAft>
              <a:defRPr sz="3600" b="1">
                <a:solidFill>
                  <a:schemeClr val="tx2"/>
                </a:solidFill>
                <a:latin typeface="Book Antiqua" pitchFamily="18" charset="0"/>
                <a:cs typeface="Times New Roman" pitchFamily="18" charset="0"/>
              </a:defRPr>
            </a:lvl7pPr>
            <a:lvl8pPr marL="1371600" algn="ctr" rtl="0" fontAlgn="base">
              <a:spcBef>
                <a:spcPct val="0"/>
              </a:spcBef>
              <a:spcAft>
                <a:spcPct val="0"/>
              </a:spcAft>
              <a:defRPr sz="3600" b="1">
                <a:solidFill>
                  <a:schemeClr val="tx2"/>
                </a:solidFill>
                <a:latin typeface="Book Antiqua" pitchFamily="18" charset="0"/>
                <a:cs typeface="Times New Roman" pitchFamily="18" charset="0"/>
              </a:defRPr>
            </a:lvl8pPr>
            <a:lvl9pPr marL="1828800" algn="ctr" rtl="0" fontAlgn="base">
              <a:spcBef>
                <a:spcPct val="0"/>
              </a:spcBef>
              <a:spcAft>
                <a:spcPct val="0"/>
              </a:spcAft>
              <a:defRPr sz="3600" b="1">
                <a:solidFill>
                  <a:schemeClr val="tx2"/>
                </a:solidFill>
                <a:latin typeface="Book Antiqua" pitchFamily="18" charset="0"/>
                <a:cs typeface="Times New Roman" pitchFamily="18" charset="0"/>
              </a:defRPr>
            </a:lvl9pPr>
          </a:lstStyle>
          <a:p>
            <a:pPr>
              <a:defRPr/>
            </a:pPr>
            <a:r>
              <a:rPr lang="sv-SE" altLang="sv-SE" sz="2400" kern="0"/>
              <a:t>Var god starta presentationen i visningsläge! </a:t>
            </a:r>
            <a:endParaRPr lang="sv-SE" altLang="sv-SE" sz="2400" kern="0" dirty="0"/>
          </a:p>
        </p:txBody>
      </p:sp>
      <p:pic>
        <p:nvPicPr>
          <p:cNvPr id="2" name="Bildobjekt 1">
            <a:extLst>
              <a:ext uri="{FF2B5EF4-FFF2-40B4-BE49-F238E27FC236}">
                <a16:creationId xmlns:a16="http://schemas.microsoft.com/office/drawing/2014/main" id="{8258AFB1-09F6-4F2D-967C-ED305EABF66C}"/>
              </a:ext>
            </a:extLst>
          </p:cNvPr>
          <p:cNvPicPr>
            <a:picLocks noChangeAspect="1"/>
          </p:cNvPicPr>
          <p:nvPr/>
        </p:nvPicPr>
        <p:blipFill>
          <a:blip r:embed="rId4"/>
          <a:stretch>
            <a:fillRect/>
          </a:stretch>
        </p:blipFill>
        <p:spPr>
          <a:xfrm rot="1080000">
            <a:off x="1333500" y="1965325"/>
            <a:ext cx="1809750" cy="1358900"/>
          </a:xfrm>
          <a:prstGeom prst="rect">
            <a:avLst/>
          </a:prstGeom>
          <a:ln>
            <a:solidFill>
              <a:schemeClr val="bg1">
                <a:lumMod val="65000"/>
              </a:schemeClr>
            </a:solidFill>
          </a:ln>
        </p:spPr>
      </p:pic>
      <p:pic>
        <p:nvPicPr>
          <p:cNvPr id="8" name="Bildobjekt 7">
            <a:extLst>
              <a:ext uri="{FF2B5EF4-FFF2-40B4-BE49-F238E27FC236}">
                <a16:creationId xmlns:a16="http://schemas.microsoft.com/office/drawing/2014/main" id="{3E41CFAB-BD5F-4E0B-B5DF-DB4399D94FB6}"/>
              </a:ext>
            </a:extLst>
          </p:cNvPr>
          <p:cNvPicPr>
            <a:picLocks noChangeAspect="1"/>
          </p:cNvPicPr>
          <p:nvPr/>
        </p:nvPicPr>
        <p:blipFill>
          <a:blip r:embed="rId5"/>
          <a:stretch>
            <a:fillRect/>
          </a:stretch>
        </p:blipFill>
        <p:spPr>
          <a:xfrm rot="21000000">
            <a:off x="4806950" y="2106613"/>
            <a:ext cx="1839913" cy="1381125"/>
          </a:xfrm>
          <a:prstGeom prst="rect">
            <a:avLst/>
          </a:prstGeom>
          <a:ln>
            <a:solidFill>
              <a:schemeClr val="bg1">
                <a:lumMod val="85000"/>
              </a:schemeClr>
            </a:solidFill>
          </a:ln>
        </p:spPr>
      </p:pic>
    </p:spTree>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Höger 32">
            <a:extLst>
              <a:ext uri="{FF2B5EF4-FFF2-40B4-BE49-F238E27FC236}">
                <a16:creationId xmlns:a16="http://schemas.microsoft.com/office/drawing/2014/main" id="{96973C20-CE0D-494E-896E-657F9139DE02}"/>
              </a:ext>
            </a:extLst>
          </p:cNvPr>
          <p:cNvSpPr/>
          <p:nvPr/>
        </p:nvSpPr>
        <p:spPr bwMode="auto">
          <a:xfrm>
            <a:off x="44450" y="2230438"/>
            <a:ext cx="5816600" cy="2968625"/>
          </a:xfrm>
          <a:prstGeom prst="rightArrow">
            <a:avLst/>
          </a:prstGeom>
          <a:solidFill>
            <a:schemeClr val="bg1">
              <a:lumMod val="75000"/>
            </a:schemeClr>
          </a:solidFill>
        </p:spPr>
        <p:style>
          <a:lnRef idx="0">
            <a:schemeClr val="dk1">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36867" name="textruta 52">
            <a:extLst>
              <a:ext uri="{FF2B5EF4-FFF2-40B4-BE49-F238E27FC236}">
                <a16:creationId xmlns:a16="http://schemas.microsoft.com/office/drawing/2014/main" id="{EAF272BE-2C8C-4BC9-8D6C-0DDE08D36226}"/>
              </a:ext>
            </a:extLst>
          </p:cNvPr>
          <p:cNvSpPr txBox="1">
            <a:spLocks noChangeArrowheads="1"/>
          </p:cNvSpPr>
          <p:nvPr/>
        </p:nvSpPr>
        <p:spPr bwMode="auto">
          <a:xfrm>
            <a:off x="5797550" y="2322513"/>
            <a:ext cx="3219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200"/>
              <a:t>En vanlig frågeställning kring kontinuitetshantering är hur den förhåller sig till angränsande områden såsom incident-, risk- och krishantering.</a:t>
            </a:r>
          </a:p>
          <a:p>
            <a:pPr>
              <a:spcBef>
                <a:spcPct val="0"/>
              </a:spcBef>
              <a:buFontTx/>
              <a:buNone/>
            </a:pPr>
            <a:endParaRPr lang="sv-SE" altLang="sv-SE" sz="1200"/>
          </a:p>
          <a:p>
            <a:pPr>
              <a:spcBef>
                <a:spcPct val="0"/>
              </a:spcBef>
              <a:buFontTx/>
              <a:buNone/>
            </a:pPr>
            <a:r>
              <a:rPr lang="sv-SE" altLang="sv-SE" sz="1200"/>
              <a:t>Områdena har delvis olika fokus och angreppssätt, vilket kräver olika metoder och kompetenser.</a:t>
            </a:r>
          </a:p>
          <a:p>
            <a:pPr>
              <a:spcBef>
                <a:spcPct val="0"/>
              </a:spcBef>
              <a:buFontTx/>
              <a:buNone/>
            </a:pPr>
            <a:endParaRPr lang="sv-SE" altLang="sv-SE" sz="1200"/>
          </a:p>
          <a:p>
            <a:pPr>
              <a:spcBef>
                <a:spcPct val="0"/>
              </a:spcBef>
              <a:buFontTx/>
              <a:buNone/>
            </a:pPr>
            <a:r>
              <a:rPr lang="sv-SE" altLang="sv-SE" sz="1200"/>
              <a:t>Utgångspunkten bör dock vara att incident-, risk, kris- och kontinuitetshantering betraktas som skilda men kompletterande områden och arbetet bör därför inte utföras i stuprör.</a:t>
            </a:r>
          </a:p>
        </p:txBody>
      </p:sp>
      <p:pic>
        <p:nvPicPr>
          <p:cNvPr id="36868" name="Bildobjekt 2">
            <a:extLst>
              <a:ext uri="{FF2B5EF4-FFF2-40B4-BE49-F238E27FC236}">
                <a16:creationId xmlns:a16="http://schemas.microsoft.com/office/drawing/2014/main" id="{853A4FF5-52E4-41B1-960F-9939044F0516}"/>
              </a:ext>
            </a:extLst>
          </p:cNvPr>
          <p:cNvPicPr>
            <a:picLocks noChangeAspect="1"/>
          </p:cNvPicPr>
          <p:nvPr/>
        </p:nvPicPr>
        <p:blipFill>
          <a:blip r:embed="rId3">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ruta 80">
            <a:extLst>
              <a:ext uri="{FF2B5EF4-FFF2-40B4-BE49-F238E27FC236}">
                <a16:creationId xmlns:a16="http://schemas.microsoft.com/office/drawing/2014/main" id="{E6995586-17CB-42E7-90DE-2209B7527C77}"/>
              </a:ext>
            </a:extLst>
          </p:cNvPr>
          <p:cNvSpPr txBox="1"/>
          <p:nvPr/>
        </p:nvSpPr>
        <p:spPr>
          <a:xfrm>
            <a:off x="5888038" y="1962150"/>
            <a:ext cx="3206750" cy="3613150"/>
          </a:xfrm>
          <a:prstGeom prst="roundRect">
            <a:avLst/>
          </a:prstGeom>
          <a:solidFill>
            <a:schemeClr val="bg1">
              <a:lumMod val="75000"/>
            </a:schemeClr>
          </a:solidFill>
        </p:spPr>
        <p:txBody>
          <a:bodyPr>
            <a:spAutoFit/>
          </a:bodyPr>
          <a:lstStyle/>
          <a:p>
            <a:pPr>
              <a:defRPr/>
            </a:pPr>
            <a:r>
              <a:rPr lang="sv-SE" sz="1400" b="1" dirty="0">
                <a:latin typeface="+mj-lt"/>
              </a:rPr>
              <a:t>Incidenthantering</a:t>
            </a:r>
            <a:r>
              <a:rPr lang="sv-SE" sz="1400" dirty="0">
                <a:latin typeface="+mj-lt"/>
              </a:rPr>
              <a:t> syftar till att förebygga att oönskade händelser utvecklas till incidenter. Med incidenter menas händelser som ännu inte utmynnat i allvarliga avbrott eller kriser. Arbetet kan omfatta bl.a. upprättande av tydliga rutiner för larm och eskalering, samt en enhetlig analysmetodik. Incidenter kan vara mindre avbrott eller ”</a:t>
            </a:r>
            <a:r>
              <a:rPr lang="sv-SE" sz="1400" dirty="0" err="1">
                <a:latin typeface="+mj-lt"/>
              </a:rPr>
              <a:t>near</a:t>
            </a:r>
            <a:r>
              <a:rPr lang="sv-SE" sz="1400" dirty="0">
                <a:latin typeface="+mj-lt"/>
              </a:rPr>
              <a:t>-misses” som hanteras i det ordinarie arbetet och som inte kräver stöd av krisledning eller kontinuitetsplaner. </a:t>
            </a:r>
          </a:p>
        </p:txBody>
      </p:sp>
      <p:sp>
        <p:nvSpPr>
          <p:cNvPr id="90" name="X">
            <a:extLst>
              <a:ext uri="{FF2B5EF4-FFF2-40B4-BE49-F238E27FC236}">
                <a16:creationId xmlns:a16="http://schemas.microsoft.com/office/drawing/2014/main" id="{604D33A5-F0E8-4C1C-AE11-EACCB6FED221}"/>
              </a:ext>
            </a:extLst>
          </p:cNvPr>
          <p:cNvSpPr>
            <a:spLocks noChangeAspect="1"/>
          </p:cNvSpPr>
          <p:nvPr/>
        </p:nvSpPr>
        <p:spPr>
          <a:xfrm>
            <a:off x="8855075" y="1852613"/>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ktangel med rundade hörn 42">
            <a:extLst>
              <a:ext uri="{FF2B5EF4-FFF2-40B4-BE49-F238E27FC236}">
                <a16:creationId xmlns:a16="http://schemas.microsoft.com/office/drawing/2014/main" id="{9AFDA04F-43E7-4C43-B99E-1F22A1F60130}"/>
              </a:ext>
            </a:extLst>
          </p:cNvPr>
          <p:cNvSpPr/>
          <p:nvPr/>
        </p:nvSpPr>
        <p:spPr bwMode="auto">
          <a:xfrm>
            <a:off x="66675" y="3067050"/>
            <a:ext cx="1260475" cy="1260475"/>
          </a:xfrm>
          <a:prstGeom prst="roundRect">
            <a:avLst/>
          </a:prstGeom>
          <a:ln>
            <a:noFill/>
          </a:ln>
        </p:spPr>
        <p:style>
          <a:lnRef idx="2">
            <a:schemeClr val="lt1">
              <a:hueOff val="0"/>
              <a:satOff val="0"/>
              <a:lumOff val="0"/>
              <a:alphaOff val="0"/>
            </a:schemeClr>
          </a:lnRef>
          <a:fillRef idx="1">
            <a:schemeClr val="accent1">
              <a:shade val="80000"/>
              <a:hueOff val="-573673"/>
              <a:satOff val="-48584"/>
              <a:lumOff val="36311"/>
              <a:alphaOff val="0"/>
            </a:schemeClr>
          </a:fillRef>
          <a:effectRef idx="0">
            <a:schemeClr val="accent1">
              <a:shade val="80000"/>
              <a:hueOff val="-573673"/>
              <a:satOff val="-48584"/>
              <a:lumOff val="36311"/>
              <a:alphaOff val="0"/>
            </a:schemeClr>
          </a:effectRef>
          <a:fontRef idx="minor">
            <a:schemeClr val="lt1"/>
          </a:fontRef>
        </p:style>
        <p:txBody>
          <a:bodyPr anchor="ctr"/>
          <a:lstStyle/>
          <a:p>
            <a:pPr algn="ctr">
              <a:defRPr/>
            </a:pPr>
            <a:r>
              <a:rPr lang="sv-SE" sz="1400" b="1" dirty="0"/>
              <a:t>Händelse</a:t>
            </a:r>
            <a:endParaRPr lang="sv-SE" sz="1400" dirty="0"/>
          </a:p>
        </p:txBody>
      </p:sp>
      <p:sp>
        <p:nvSpPr>
          <p:cNvPr id="44" name="Rektangel med rundade hörn 43">
            <a:extLst>
              <a:ext uri="{FF2B5EF4-FFF2-40B4-BE49-F238E27FC236}">
                <a16:creationId xmlns:a16="http://schemas.microsoft.com/office/drawing/2014/main" id="{479439B0-15FA-4EC5-AA95-2762D0928462}"/>
              </a:ext>
            </a:extLst>
          </p:cNvPr>
          <p:cNvSpPr/>
          <p:nvPr/>
        </p:nvSpPr>
        <p:spPr bwMode="auto">
          <a:xfrm>
            <a:off x="1549400" y="3067050"/>
            <a:ext cx="1260475" cy="1260475"/>
          </a:xfrm>
          <a:prstGeom prst="roundRect">
            <a:avLst/>
          </a:prstGeom>
          <a:ln>
            <a:noFill/>
          </a:ln>
        </p:spPr>
        <p:style>
          <a:lnRef idx="2">
            <a:schemeClr val="lt1">
              <a:hueOff val="0"/>
              <a:satOff val="0"/>
              <a:lumOff val="0"/>
              <a:alphaOff val="0"/>
            </a:schemeClr>
          </a:lnRef>
          <a:fillRef idx="1">
            <a:schemeClr val="accent1">
              <a:shade val="80000"/>
              <a:hueOff val="-382449"/>
              <a:satOff val="-32389"/>
              <a:lumOff val="24207"/>
              <a:alphaOff val="0"/>
            </a:schemeClr>
          </a:fillRef>
          <a:effectRef idx="0">
            <a:schemeClr val="accent1">
              <a:shade val="80000"/>
              <a:hueOff val="-382449"/>
              <a:satOff val="-32389"/>
              <a:lumOff val="24207"/>
              <a:alphaOff val="0"/>
            </a:schemeClr>
          </a:effectRef>
          <a:fontRef idx="minor">
            <a:schemeClr val="lt1"/>
          </a:fontRef>
        </p:style>
        <p:txBody>
          <a:bodyPr anchor="ctr"/>
          <a:lstStyle/>
          <a:p>
            <a:pPr algn="ctr">
              <a:defRPr/>
            </a:pPr>
            <a:r>
              <a:rPr lang="sv-SE" sz="1400" b="1" dirty="0"/>
              <a:t>Incident</a:t>
            </a:r>
            <a:endParaRPr lang="en-US" sz="1400" b="1" dirty="0"/>
          </a:p>
        </p:txBody>
      </p:sp>
      <p:sp>
        <p:nvSpPr>
          <p:cNvPr id="46" name="Rektangel med rundade hörn 45">
            <a:extLst>
              <a:ext uri="{FF2B5EF4-FFF2-40B4-BE49-F238E27FC236}">
                <a16:creationId xmlns:a16="http://schemas.microsoft.com/office/drawing/2014/main" id="{3D713FC7-5E40-4293-B19E-926C1B0B4CB1}"/>
              </a:ext>
            </a:extLst>
          </p:cNvPr>
          <p:cNvSpPr/>
          <p:nvPr/>
        </p:nvSpPr>
        <p:spPr bwMode="auto">
          <a:xfrm>
            <a:off x="3032125" y="3067050"/>
            <a:ext cx="1260475" cy="1260475"/>
          </a:xfrm>
          <a:prstGeom prst="roundRect">
            <a:avLst/>
          </a:prstGeom>
          <a:ln>
            <a:noFill/>
          </a:ln>
        </p:spPr>
        <p:style>
          <a:lnRef idx="2">
            <a:schemeClr val="lt1">
              <a:hueOff val="0"/>
              <a:satOff val="0"/>
              <a:lumOff val="0"/>
              <a:alphaOff val="0"/>
            </a:schemeClr>
          </a:lnRef>
          <a:fillRef idx="1">
            <a:schemeClr val="accent1">
              <a:shade val="80000"/>
              <a:hueOff val="-191224"/>
              <a:satOff val="-16195"/>
              <a:lumOff val="12104"/>
              <a:alphaOff val="0"/>
            </a:schemeClr>
          </a:fillRef>
          <a:effectRef idx="0">
            <a:schemeClr val="accent1">
              <a:shade val="80000"/>
              <a:hueOff val="-191224"/>
              <a:satOff val="-16195"/>
              <a:lumOff val="12104"/>
              <a:alphaOff val="0"/>
            </a:schemeClr>
          </a:effectRef>
          <a:fontRef idx="minor">
            <a:schemeClr val="lt1"/>
          </a:fontRef>
        </p:style>
        <p:txBody>
          <a:bodyPr anchor="ctr"/>
          <a:lstStyle/>
          <a:p>
            <a:pPr algn="ctr">
              <a:defRPr/>
            </a:pPr>
            <a:r>
              <a:rPr lang="sv-SE" sz="1400" b="1" dirty="0"/>
              <a:t>Kris</a:t>
            </a:r>
            <a:endParaRPr lang="en-US" sz="1400" b="1" dirty="0"/>
          </a:p>
        </p:txBody>
      </p:sp>
      <p:sp>
        <p:nvSpPr>
          <p:cNvPr id="47" name="Rektangel med rundade hörn 46">
            <a:extLst>
              <a:ext uri="{FF2B5EF4-FFF2-40B4-BE49-F238E27FC236}">
                <a16:creationId xmlns:a16="http://schemas.microsoft.com/office/drawing/2014/main" id="{FA2CB0BF-00DA-466E-AA01-B1AB1243A117}"/>
              </a:ext>
            </a:extLst>
          </p:cNvPr>
          <p:cNvSpPr/>
          <p:nvPr/>
        </p:nvSpPr>
        <p:spPr bwMode="auto">
          <a:xfrm>
            <a:off x="4514850" y="3067050"/>
            <a:ext cx="1260475" cy="1260475"/>
          </a:xfrm>
          <a:prstGeom prst="roundRect">
            <a:avLst/>
          </a:prstGeom>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nchor="ctr"/>
          <a:lstStyle/>
          <a:p>
            <a:pPr algn="ctr">
              <a:defRPr/>
            </a:pPr>
            <a:r>
              <a:rPr lang="sv-SE" sz="1400" b="1" dirty="0"/>
              <a:t>Katastrof</a:t>
            </a:r>
            <a:endParaRPr lang="sv-SE" sz="1400" dirty="0"/>
          </a:p>
        </p:txBody>
      </p:sp>
      <p:sp>
        <p:nvSpPr>
          <p:cNvPr id="48" name="textruta 47">
            <a:extLst>
              <a:ext uri="{FF2B5EF4-FFF2-40B4-BE49-F238E27FC236}">
                <a16:creationId xmlns:a16="http://schemas.microsoft.com/office/drawing/2014/main" id="{CB214412-C26A-4644-8A5D-9DDC1BC0ABC5}"/>
              </a:ext>
            </a:extLst>
          </p:cNvPr>
          <p:cNvSpPr txBox="1"/>
          <p:nvPr/>
        </p:nvSpPr>
        <p:spPr bwMode="auto">
          <a:xfrm>
            <a:off x="465138" y="4540250"/>
            <a:ext cx="1873250" cy="468313"/>
          </a:xfrm>
          <a:prstGeom prst="rect">
            <a:avLst/>
          </a:prstGeom>
          <a:noFill/>
        </p:spPr>
        <p:txBody>
          <a:bodyPr wrap="none"/>
          <a:lstStyle/>
          <a:p>
            <a:pPr algn="ctr">
              <a:defRPr/>
            </a:pPr>
            <a:r>
              <a:rPr lang="sv-SE" sz="1400" b="1" dirty="0">
                <a:latin typeface="+mn-lt"/>
              </a:rPr>
              <a:t>Riskhantering</a:t>
            </a:r>
            <a:endParaRPr lang="en-US" sz="1400" b="1" dirty="0">
              <a:latin typeface="+mn-lt"/>
            </a:endParaRPr>
          </a:p>
        </p:txBody>
      </p:sp>
      <p:sp>
        <p:nvSpPr>
          <p:cNvPr id="49" name="Rektangel 48">
            <a:extLst>
              <a:ext uri="{FF2B5EF4-FFF2-40B4-BE49-F238E27FC236}">
                <a16:creationId xmlns:a16="http://schemas.microsoft.com/office/drawing/2014/main" id="{418A0894-E817-4C70-BFEC-E4B78056A53B}"/>
              </a:ext>
            </a:extLst>
          </p:cNvPr>
          <p:cNvSpPr/>
          <p:nvPr/>
        </p:nvSpPr>
        <p:spPr bwMode="auto">
          <a:xfrm flipH="1">
            <a:off x="1379538" y="2836863"/>
            <a:ext cx="46037" cy="154781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sv-SE" sz="1400" dirty="0">
              <a:cs typeface="Arial" pitchFamily="34" charset="0"/>
            </a:endParaRPr>
          </a:p>
        </p:txBody>
      </p:sp>
      <p:sp>
        <p:nvSpPr>
          <p:cNvPr id="50" name="textruta 49">
            <a:extLst>
              <a:ext uri="{FF2B5EF4-FFF2-40B4-BE49-F238E27FC236}">
                <a16:creationId xmlns:a16="http://schemas.microsoft.com/office/drawing/2014/main" id="{8DEC22D4-11A4-4E1C-8350-70F73B2F030D}"/>
              </a:ext>
            </a:extLst>
          </p:cNvPr>
          <p:cNvSpPr txBox="1"/>
          <p:nvPr/>
        </p:nvSpPr>
        <p:spPr bwMode="auto">
          <a:xfrm>
            <a:off x="1997075" y="2032000"/>
            <a:ext cx="1873250" cy="468313"/>
          </a:xfrm>
          <a:prstGeom prst="rect">
            <a:avLst/>
          </a:prstGeom>
          <a:noFill/>
        </p:spPr>
        <p:txBody>
          <a:bodyPr wrap="none" anchor="b"/>
          <a:lstStyle/>
          <a:p>
            <a:pPr algn="ctr">
              <a:defRPr/>
            </a:pPr>
            <a:r>
              <a:rPr lang="sv-SE" sz="1400" b="1" dirty="0">
                <a:latin typeface="+mn-lt"/>
              </a:rPr>
              <a:t>Kontinuitetshantering</a:t>
            </a:r>
            <a:endParaRPr lang="en-US" sz="1400" b="1" dirty="0">
              <a:latin typeface="+mn-lt"/>
            </a:endParaRPr>
          </a:p>
        </p:txBody>
      </p:sp>
      <p:sp>
        <p:nvSpPr>
          <p:cNvPr id="51" name="Rektangel 50">
            <a:extLst>
              <a:ext uri="{FF2B5EF4-FFF2-40B4-BE49-F238E27FC236}">
                <a16:creationId xmlns:a16="http://schemas.microsoft.com/office/drawing/2014/main" id="{A0CEE78D-249E-434A-BF15-A31653B21225}"/>
              </a:ext>
            </a:extLst>
          </p:cNvPr>
          <p:cNvSpPr/>
          <p:nvPr/>
        </p:nvSpPr>
        <p:spPr bwMode="auto">
          <a:xfrm>
            <a:off x="2908300" y="2473325"/>
            <a:ext cx="47625" cy="194468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sv-SE" sz="1400" dirty="0">
              <a:cs typeface="Arial" pitchFamily="34" charset="0"/>
            </a:endParaRPr>
          </a:p>
        </p:txBody>
      </p:sp>
      <p:sp>
        <p:nvSpPr>
          <p:cNvPr id="52" name="textruta 51">
            <a:extLst>
              <a:ext uri="{FF2B5EF4-FFF2-40B4-BE49-F238E27FC236}">
                <a16:creationId xmlns:a16="http://schemas.microsoft.com/office/drawing/2014/main" id="{35849412-9CAF-4CFA-82BC-EB4FCDFCC393}"/>
              </a:ext>
            </a:extLst>
          </p:cNvPr>
          <p:cNvSpPr txBox="1"/>
          <p:nvPr/>
        </p:nvSpPr>
        <p:spPr bwMode="auto">
          <a:xfrm>
            <a:off x="3508375" y="5278438"/>
            <a:ext cx="1873250" cy="466725"/>
          </a:xfrm>
          <a:prstGeom prst="rect">
            <a:avLst/>
          </a:prstGeom>
          <a:noFill/>
        </p:spPr>
        <p:txBody>
          <a:bodyPr wrap="none"/>
          <a:lstStyle/>
          <a:p>
            <a:pPr algn="ctr">
              <a:defRPr/>
            </a:pPr>
            <a:r>
              <a:rPr lang="sv-SE" sz="1400" b="1" dirty="0">
                <a:latin typeface="+mn-lt"/>
              </a:rPr>
              <a:t>Krishantering</a:t>
            </a:r>
            <a:endParaRPr lang="en-US" sz="1400" b="1" dirty="0">
              <a:latin typeface="+mn-lt"/>
            </a:endParaRPr>
          </a:p>
        </p:txBody>
      </p:sp>
      <p:sp>
        <p:nvSpPr>
          <p:cNvPr id="54" name="Rektangel 53">
            <a:extLst>
              <a:ext uri="{FF2B5EF4-FFF2-40B4-BE49-F238E27FC236}">
                <a16:creationId xmlns:a16="http://schemas.microsoft.com/office/drawing/2014/main" id="{BD901245-8B4A-415D-9C53-6B427ED94DF7}"/>
              </a:ext>
            </a:extLst>
          </p:cNvPr>
          <p:cNvSpPr/>
          <p:nvPr/>
        </p:nvSpPr>
        <p:spPr bwMode="auto">
          <a:xfrm>
            <a:off x="4391025" y="2743200"/>
            <a:ext cx="46038" cy="251936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sv-SE" sz="1400" dirty="0">
              <a:cs typeface="Arial" pitchFamily="34" charset="0"/>
            </a:endParaRPr>
          </a:p>
        </p:txBody>
      </p:sp>
      <p:sp>
        <p:nvSpPr>
          <p:cNvPr id="55" name="textruta 54">
            <a:extLst>
              <a:ext uri="{FF2B5EF4-FFF2-40B4-BE49-F238E27FC236}">
                <a16:creationId xmlns:a16="http://schemas.microsoft.com/office/drawing/2014/main" id="{C313FF0D-6AE8-41BF-BB5A-6262F914B7EC}"/>
              </a:ext>
            </a:extLst>
          </p:cNvPr>
          <p:cNvSpPr txBox="1"/>
          <p:nvPr/>
        </p:nvSpPr>
        <p:spPr bwMode="auto">
          <a:xfrm>
            <a:off x="465138" y="2563813"/>
            <a:ext cx="1873250" cy="468312"/>
          </a:xfrm>
          <a:prstGeom prst="rect">
            <a:avLst/>
          </a:prstGeom>
          <a:noFill/>
        </p:spPr>
        <p:txBody>
          <a:bodyPr wrap="none"/>
          <a:lstStyle/>
          <a:p>
            <a:pPr algn="ctr">
              <a:defRPr/>
            </a:pPr>
            <a:r>
              <a:rPr lang="sv-SE" sz="1400" b="1" dirty="0">
                <a:latin typeface="+mn-lt"/>
              </a:rPr>
              <a:t>Incidenthantering</a:t>
            </a:r>
            <a:endParaRPr lang="en-US" sz="1400" b="1" dirty="0">
              <a:latin typeface="+mn-lt"/>
            </a:endParaRPr>
          </a:p>
        </p:txBody>
      </p:sp>
      <p:sp>
        <p:nvSpPr>
          <p:cNvPr id="60" name="textruta 59">
            <a:extLst>
              <a:ext uri="{FF2B5EF4-FFF2-40B4-BE49-F238E27FC236}">
                <a16:creationId xmlns:a16="http://schemas.microsoft.com/office/drawing/2014/main" id="{B0AFBFEF-6E7D-4528-8533-7C0DE58EF560}"/>
              </a:ext>
            </a:extLst>
          </p:cNvPr>
          <p:cNvSpPr txBox="1"/>
          <p:nvPr/>
        </p:nvSpPr>
        <p:spPr>
          <a:xfrm>
            <a:off x="5795963" y="1962150"/>
            <a:ext cx="3275012" cy="3848100"/>
          </a:xfrm>
          <a:prstGeom prst="roundRect">
            <a:avLst/>
          </a:prstGeom>
          <a:solidFill>
            <a:schemeClr val="bg1">
              <a:lumMod val="75000"/>
            </a:schemeClr>
          </a:solidFill>
        </p:spPr>
        <p:txBody>
          <a:bodyPr>
            <a:spAutoFit/>
          </a:bodyPr>
          <a:lstStyle/>
          <a:p>
            <a:pPr>
              <a:defRPr/>
            </a:pPr>
            <a:r>
              <a:rPr lang="sv-SE" sz="1400" b="1" dirty="0">
                <a:latin typeface="+mj-lt"/>
              </a:rPr>
              <a:t>Riskhantering</a:t>
            </a:r>
            <a:r>
              <a:rPr lang="sv-SE" sz="1400" dirty="0">
                <a:latin typeface="+mj-lt"/>
              </a:rPr>
              <a:t> fokuserar på ett bredare urval av risker än kontinuitetshantering och en vanlig utgångspunkt i riskhantering är att identifiera potentiella händelser/hot och därefter analysera deras sannolikhet och konsekvens.</a:t>
            </a:r>
          </a:p>
          <a:p>
            <a:pPr>
              <a:defRPr/>
            </a:pPr>
            <a:endParaRPr lang="sv-SE" sz="1400" dirty="0">
              <a:latin typeface="+mj-lt"/>
            </a:endParaRPr>
          </a:p>
          <a:p>
            <a:pPr>
              <a:defRPr/>
            </a:pPr>
            <a:r>
              <a:rPr lang="sv-SE" sz="1400" dirty="0">
                <a:latin typeface="+mj-lt"/>
              </a:rPr>
              <a:t>Risk- och kontinuitetshantering har en nära koppling och bör koordineras noga. Organisationens riskacceptans, den risknivå som man är villig att acceptera, bör vara konsekvent mellan risk- och kontinuitets-hanteringsarbetet. </a:t>
            </a:r>
          </a:p>
        </p:txBody>
      </p:sp>
      <p:sp>
        <p:nvSpPr>
          <p:cNvPr id="61" name="X">
            <a:extLst>
              <a:ext uri="{FF2B5EF4-FFF2-40B4-BE49-F238E27FC236}">
                <a16:creationId xmlns:a16="http://schemas.microsoft.com/office/drawing/2014/main" id="{2091D246-6D23-4B8B-A4FE-199D1670C3C3}"/>
              </a:ext>
            </a:extLst>
          </p:cNvPr>
          <p:cNvSpPr>
            <a:spLocks noChangeAspect="1"/>
          </p:cNvSpPr>
          <p:nvPr/>
        </p:nvSpPr>
        <p:spPr>
          <a:xfrm>
            <a:off x="8837613" y="1852613"/>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ruta 61">
            <a:extLst>
              <a:ext uri="{FF2B5EF4-FFF2-40B4-BE49-F238E27FC236}">
                <a16:creationId xmlns:a16="http://schemas.microsoft.com/office/drawing/2014/main" id="{B915527F-EB02-4B66-874B-C1FD537B3091}"/>
              </a:ext>
            </a:extLst>
          </p:cNvPr>
          <p:cNvSpPr txBox="1"/>
          <p:nvPr/>
        </p:nvSpPr>
        <p:spPr>
          <a:xfrm>
            <a:off x="5792788" y="1962150"/>
            <a:ext cx="3275012" cy="3200400"/>
          </a:xfrm>
          <a:prstGeom prst="roundRect">
            <a:avLst/>
          </a:prstGeom>
          <a:solidFill>
            <a:schemeClr val="bg1">
              <a:lumMod val="75000"/>
            </a:schemeClr>
          </a:solidFill>
        </p:spPr>
        <p:txBody>
          <a:bodyPr>
            <a:spAutoFit/>
          </a:bodyPr>
          <a:lstStyle/>
          <a:p>
            <a:pPr>
              <a:defRPr/>
            </a:pPr>
            <a:r>
              <a:rPr lang="sv-SE" sz="1400" b="1" dirty="0">
                <a:latin typeface="+mj-lt"/>
              </a:rPr>
              <a:t>Kontinuitetshantering</a:t>
            </a:r>
            <a:r>
              <a:rPr lang="sv-SE" sz="1400" dirty="0">
                <a:latin typeface="+mj-lt"/>
              </a:rPr>
              <a:t> är ett arbetssätt som ska hantera även den typ av händelser som inte kan förutses av olika anledningar, men som kan få stora konsekvenser för organisationen, exempelvis utvecklas till en kris eller katastrof. </a:t>
            </a:r>
          </a:p>
          <a:p>
            <a:pPr>
              <a:defRPr/>
            </a:pPr>
            <a:endParaRPr lang="sv-SE" sz="1400" dirty="0">
              <a:latin typeface="+mj-lt"/>
            </a:endParaRPr>
          </a:p>
          <a:p>
            <a:pPr>
              <a:defRPr/>
            </a:pPr>
            <a:r>
              <a:rPr lang="sv-SE" sz="1400" dirty="0">
                <a:latin typeface="+mj-lt"/>
              </a:rPr>
              <a:t>Detta sker genom att identifiera de kritiska delarna av verksamheten (istället för hotet/orsaken) och därefter arbeta för att skapa robusthet i dessa delar.</a:t>
            </a:r>
          </a:p>
        </p:txBody>
      </p:sp>
      <p:sp>
        <p:nvSpPr>
          <p:cNvPr id="63" name="X">
            <a:extLst>
              <a:ext uri="{FF2B5EF4-FFF2-40B4-BE49-F238E27FC236}">
                <a16:creationId xmlns:a16="http://schemas.microsoft.com/office/drawing/2014/main" id="{0837327A-A0C1-4AAC-A41E-CD3F06380594}"/>
              </a:ext>
            </a:extLst>
          </p:cNvPr>
          <p:cNvSpPr>
            <a:spLocks noChangeAspect="1"/>
          </p:cNvSpPr>
          <p:nvPr/>
        </p:nvSpPr>
        <p:spPr>
          <a:xfrm>
            <a:off x="8834438" y="1852613"/>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textruta 63">
            <a:extLst>
              <a:ext uri="{FF2B5EF4-FFF2-40B4-BE49-F238E27FC236}">
                <a16:creationId xmlns:a16="http://schemas.microsoft.com/office/drawing/2014/main" id="{001E723E-0C50-4650-BC93-8FF3BF342630}"/>
              </a:ext>
            </a:extLst>
          </p:cNvPr>
          <p:cNvSpPr txBox="1"/>
          <p:nvPr/>
        </p:nvSpPr>
        <p:spPr>
          <a:xfrm>
            <a:off x="5791200" y="1962150"/>
            <a:ext cx="3276600" cy="3848100"/>
          </a:xfrm>
          <a:prstGeom prst="roundRect">
            <a:avLst/>
          </a:prstGeom>
          <a:solidFill>
            <a:schemeClr val="bg1">
              <a:lumMod val="75000"/>
            </a:schemeClr>
          </a:solidFill>
        </p:spPr>
        <p:txBody>
          <a:bodyPr>
            <a:spAutoFit/>
          </a:bodyPr>
          <a:lstStyle/>
          <a:p>
            <a:pPr>
              <a:defRPr/>
            </a:pPr>
            <a:r>
              <a:rPr lang="sv-SE" sz="1400" b="1" dirty="0">
                <a:latin typeface="+mj-lt"/>
              </a:rPr>
              <a:t>Krishantering</a:t>
            </a:r>
            <a:r>
              <a:rPr lang="sv-SE" sz="1400" dirty="0">
                <a:latin typeface="+mj-lt"/>
              </a:rPr>
              <a:t> är den process som säkerställer att det finns en organisation (krisledning) samt fastställda rutiner för hantering av en </a:t>
            </a:r>
            <a:r>
              <a:rPr lang="sv-SE" sz="1400" dirty="0" err="1">
                <a:latin typeface="+mj-lt"/>
              </a:rPr>
              <a:t>krishändelse</a:t>
            </a:r>
            <a:r>
              <a:rPr lang="sv-SE" sz="1400" dirty="0">
                <a:latin typeface="+mj-lt"/>
              </a:rPr>
              <a:t>. Krishantering ska även förhindra att händelser utvecklas till en katastrof (där egna organisationen inte räcker till).  </a:t>
            </a:r>
          </a:p>
          <a:p>
            <a:pPr>
              <a:defRPr/>
            </a:pPr>
            <a:endParaRPr lang="sv-SE" sz="1400" dirty="0">
              <a:latin typeface="+mj-lt"/>
            </a:endParaRPr>
          </a:p>
          <a:p>
            <a:pPr>
              <a:defRPr/>
            </a:pPr>
            <a:r>
              <a:rPr lang="sv-SE" sz="1400" dirty="0">
                <a:latin typeface="+mj-lt"/>
              </a:rPr>
              <a:t>Krishanteringen har en nära koppling till kontinuitetshantering genom att krisledningen i varje kris bör beakta hur den kritiska verksamheten påverkas och om kontinuitetsplaner har aktiverats eller behöver aktiveras.</a:t>
            </a:r>
          </a:p>
        </p:txBody>
      </p:sp>
      <p:sp>
        <p:nvSpPr>
          <p:cNvPr id="65" name="X">
            <a:extLst>
              <a:ext uri="{FF2B5EF4-FFF2-40B4-BE49-F238E27FC236}">
                <a16:creationId xmlns:a16="http://schemas.microsoft.com/office/drawing/2014/main" id="{B348C7CC-7D44-47B2-B485-55F9CA24D63C}"/>
              </a:ext>
            </a:extLst>
          </p:cNvPr>
          <p:cNvSpPr>
            <a:spLocks noChangeAspect="1"/>
          </p:cNvSpPr>
          <p:nvPr/>
        </p:nvSpPr>
        <p:spPr>
          <a:xfrm>
            <a:off x="8834438" y="1852613"/>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Höger 38">
            <a:hlinkClick r:id="rId4" action="ppaction://hlinksldjump"/>
            <a:extLst>
              <a:ext uri="{FF2B5EF4-FFF2-40B4-BE49-F238E27FC236}">
                <a16:creationId xmlns:a16="http://schemas.microsoft.com/office/drawing/2014/main" id="{32FF8B13-DDE0-4299-BD6B-F748A90BF0B8}"/>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36889" name="Grupp 39">
            <a:extLst>
              <a:ext uri="{FF2B5EF4-FFF2-40B4-BE49-F238E27FC236}">
                <a16:creationId xmlns:a16="http://schemas.microsoft.com/office/drawing/2014/main" id="{DE2A0884-DD1A-4771-86A3-080FF611258D}"/>
              </a:ext>
            </a:extLst>
          </p:cNvPr>
          <p:cNvGrpSpPr>
            <a:grpSpLocks/>
          </p:cNvGrpSpPr>
          <p:nvPr/>
        </p:nvGrpSpPr>
        <p:grpSpPr bwMode="auto">
          <a:xfrm>
            <a:off x="69850" y="6280150"/>
            <a:ext cx="1079500" cy="539750"/>
            <a:chOff x="169363" y="6133850"/>
            <a:chExt cx="1080000" cy="540000"/>
          </a:xfrm>
        </p:grpSpPr>
        <p:sp>
          <p:nvSpPr>
            <p:cNvPr id="41" name="Höger 40">
              <a:extLst>
                <a:ext uri="{FF2B5EF4-FFF2-40B4-BE49-F238E27FC236}">
                  <a16:creationId xmlns:a16="http://schemas.microsoft.com/office/drawing/2014/main" id="{466DEC6A-08B5-4F7D-8755-2A39125D03D6}"/>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5" name="textruta 44">
              <a:hlinkClick r:id="rId5" action="ppaction://hlinksldjump"/>
              <a:extLst>
                <a:ext uri="{FF2B5EF4-FFF2-40B4-BE49-F238E27FC236}">
                  <a16:creationId xmlns:a16="http://schemas.microsoft.com/office/drawing/2014/main" id="{59B41E25-3725-43EB-8DC6-C38303C9B146}"/>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6" name="textruta 35">
            <a:hlinkClick r:id="rId5" action="ppaction://hlinksldjump"/>
            <a:extLst>
              <a:ext uri="{FF2B5EF4-FFF2-40B4-BE49-F238E27FC236}">
                <a16:creationId xmlns:a16="http://schemas.microsoft.com/office/drawing/2014/main" id="{3DE37B02-93D3-458E-B04C-7F1FE6C9FFE3}"/>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31" name="textruta 30">
            <a:hlinkClick r:id="rId6" action="ppaction://hlinksldjump"/>
            <a:extLst>
              <a:ext uri="{FF2B5EF4-FFF2-40B4-BE49-F238E27FC236}">
                <a16:creationId xmlns:a16="http://schemas.microsoft.com/office/drawing/2014/main" id="{3B60E304-330F-4A04-AAE6-4B610F01A10F}"/>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36892" name="textruta 22">
            <a:extLst>
              <a:ext uri="{FF2B5EF4-FFF2-40B4-BE49-F238E27FC236}">
                <a16:creationId xmlns:a16="http://schemas.microsoft.com/office/drawing/2014/main" id="{6A33ABE7-636A-4D3B-97C5-D3DE5350B2D5}"/>
              </a:ext>
            </a:extLst>
          </p:cNvPr>
          <p:cNvSpPr txBox="1">
            <a:spLocks noChangeArrowheads="1"/>
          </p:cNvSpPr>
          <p:nvPr/>
        </p:nvSpPr>
        <p:spPr bwMode="auto">
          <a:xfrm>
            <a:off x="376238" y="222408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6893" name="textruta 22">
            <a:extLst>
              <a:ext uri="{FF2B5EF4-FFF2-40B4-BE49-F238E27FC236}">
                <a16:creationId xmlns:a16="http://schemas.microsoft.com/office/drawing/2014/main" id="{7A413A73-3AEC-4556-AF70-7653BE3FE3E3}"/>
              </a:ext>
            </a:extLst>
          </p:cNvPr>
          <p:cNvSpPr txBox="1">
            <a:spLocks noChangeArrowheads="1"/>
          </p:cNvSpPr>
          <p:nvPr/>
        </p:nvSpPr>
        <p:spPr bwMode="auto">
          <a:xfrm>
            <a:off x="412750" y="43735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6894" name="textruta 22">
            <a:extLst>
              <a:ext uri="{FF2B5EF4-FFF2-40B4-BE49-F238E27FC236}">
                <a16:creationId xmlns:a16="http://schemas.microsoft.com/office/drawing/2014/main" id="{9FB19A97-F9B8-48A3-BBCD-883785E4BDD8}"/>
              </a:ext>
            </a:extLst>
          </p:cNvPr>
          <p:cNvSpPr txBox="1">
            <a:spLocks noChangeArrowheads="1"/>
          </p:cNvSpPr>
          <p:nvPr/>
        </p:nvSpPr>
        <p:spPr bwMode="auto">
          <a:xfrm>
            <a:off x="1687513" y="189388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6895" name="textruta 22">
            <a:extLst>
              <a:ext uri="{FF2B5EF4-FFF2-40B4-BE49-F238E27FC236}">
                <a16:creationId xmlns:a16="http://schemas.microsoft.com/office/drawing/2014/main" id="{4C47FBBD-C5F4-4EDA-917D-3FBDA1DD293E}"/>
              </a:ext>
            </a:extLst>
          </p:cNvPr>
          <p:cNvSpPr txBox="1">
            <a:spLocks noChangeArrowheads="1"/>
          </p:cNvSpPr>
          <p:nvPr/>
        </p:nvSpPr>
        <p:spPr bwMode="auto">
          <a:xfrm>
            <a:off x="3582988" y="528637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4" name="textruta 33">
            <a:extLst>
              <a:ext uri="{FF2B5EF4-FFF2-40B4-BE49-F238E27FC236}">
                <a16:creationId xmlns:a16="http://schemas.microsoft.com/office/drawing/2014/main" id="{3A591BEE-74E7-45C9-BF4C-DAE4942C1089}"/>
              </a:ext>
            </a:extLst>
          </p:cNvPr>
          <p:cNvSpPr txBox="1"/>
          <p:nvPr/>
        </p:nvSpPr>
        <p:spPr>
          <a:xfrm>
            <a:off x="223838" y="182563"/>
            <a:ext cx="7526337" cy="579437"/>
          </a:xfrm>
          <a:prstGeom prst="roundRect">
            <a:avLst/>
          </a:prstGeom>
          <a:noFill/>
          <a:ln>
            <a:noFill/>
          </a:ln>
        </p:spPr>
        <p:txBody>
          <a:bodyPr>
            <a:spAutoFit/>
          </a:bodyPr>
          <a:lstStyle/>
          <a:p>
            <a:pPr>
              <a:defRPr/>
            </a:pPr>
            <a:r>
              <a:rPr lang="sv-SE" sz="1400" dirty="0">
                <a:latin typeface="+mj-lt"/>
              </a:rPr>
              <a:t>Kontinuitetshantering är närbesläktad med andra områden som handlar de om att förbygga störningar och hantera inträffade händelser så att de inte utvecklas i oönskad riktning.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8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0"/>
                                        </p:tgtEl>
                                        <p:attrNameLst>
                                          <p:attrName>style.visibility</p:attrName>
                                        </p:attrNameLst>
                                      </p:cBhvr>
                                      <p:to>
                                        <p:strVal val="hidden"/>
                                      </p:to>
                                    </p:set>
                                  </p:childTnLst>
                                </p:cTn>
                              </p:par>
                              <p:par>
                                <p:cTn id="9" presetID="1" presetClass="exit" presetSubtype="0" fill="hold" grpId="2" nodeType="withEffect">
                                  <p:stCondLst>
                                    <p:cond delay="0"/>
                                  </p:stCondLst>
                                  <p:childTnLst>
                                    <p:set>
                                      <p:cBhvr>
                                        <p:cTn id="10" dur="1" fill="hold">
                                          <p:stCondLst>
                                            <p:cond delay="0"/>
                                          </p:stCondLst>
                                        </p:cTn>
                                        <p:tgtEl>
                                          <p:spTgt spid="6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1"/>
                                        </p:tgtEl>
                                        <p:attrNameLst>
                                          <p:attrName>style.visibility</p:attrName>
                                        </p:attrNameLst>
                                      </p:cBhvr>
                                      <p:to>
                                        <p:strVal val="hidden"/>
                                      </p:to>
                                    </p:set>
                                  </p:childTnLst>
                                </p:cTn>
                              </p:par>
                              <p:par>
                                <p:cTn id="13" presetID="1" presetClass="exit" presetSubtype="0" fill="hold" grpId="2" nodeType="withEffect">
                                  <p:stCondLst>
                                    <p:cond delay="0"/>
                                  </p:stCondLst>
                                  <p:childTnLst>
                                    <p:set>
                                      <p:cBhvr>
                                        <p:cTn id="14" dur="1" fill="hold">
                                          <p:stCondLst>
                                            <p:cond delay="0"/>
                                          </p:stCondLst>
                                        </p:cTn>
                                        <p:tgtEl>
                                          <p:spTgt spid="6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3"/>
                                        </p:tgtEl>
                                        <p:attrNameLst>
                                          <p:attrName>style.visibility</p:attrName>
                                        </p:attrNameLst>
                                      </p:cBhvr>
                                      <p:to>
                                        <p:strVal val="hidden"/>
                                      </p:to>
                                    </p:set>
                                  </p:childTnLst>
                                </p:cTn>
                              </p:par>
                              <p:par>
                                <p:cTn id="17" presetID="1" presetClass="exit" presetSubtype="0" fill="hold" grpId="2" nodeType="withEffect">
                                  <p:stCondLst>
                                    <p:cond delay="0"/>
                                  </p:stCondLst>
                                  <p:childTnLst>
                                    <p:set>
                                      <p:cBhvr>
                                        <p:cTn id="18" dur="1" fill="hold">
                                          <p:stCondLst>
                                            <p:cond delay="0"/>
                                          </p:stCondLst>
                                        </p:cTn>
                                        <p:tgtEl>
                                          <p:spTgt spid="6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5"/>
                                        </p:tgtEl>
                                        <p:attrNameLst>
                                          <p:attrName>style.visibility</p:attrName>
                                        </p:attrNameLst>
                                      </p:cBhvr>
                                      <p:to>
                                        <p:strVal val="hidden"/>
                                      </p:to>
                                    </p:set>
                                  </p:childTnLst>
                                </p:cTn>
                              </p:par>
                              <p:par>
                                <p:cTn id="21" presetID="1" presetClass="exit" presetSubtype="0" fill="hold" grpId="3" nodeType="withEffect">
                                  <p:stCondLst>
                                    <p:cond delay="0"/>
                                  </p:stCondLst>
                                  <p:childTnLst>
                                    <p:set>
                                      <p:cBhvr>
                                        <p:cTn id="22" dur="1" fill="hold">
                                          <p:stCondLst>
                                            <p:cond delay="0"/>
                                          </p:stCondLst>
                                        </p:cTn>
                                        <p:tgtEl>
                                          <p:spTgt spid="6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5"/>
                                        </p:tgtEl>
                                        <p:attrNameLst>
                                          <p:attrName>style.visibility</p:attrName>
                                        </p:attrNameLst>
                                      </p:cBhvr>
                                      <p:to>
                                        <p:strVal val="hidden"/>
                                      </p:to>
                                    </p:set>
                                  </p:childTnLst>
                                </p:cTn>
                              </p:par>
                              <p:par>
                                <p:cTn id="25" presetID="1" presetClass="exit" presetSubtype="0" fill="hold" grpId="6" nodeType="withEffect">
                                  <p:stCondLst>
                                    <p:cond delay="0"/>
                                  </p:stCondLst>
                                  <p:childTnLst>
                                    <p:set>
                                      <p:cBhvr>
                                        <p:cTn id="26" dur="1" fill="hold">
                                          <p:stCondLst>
                                            <p:cond delay="0"/>
                                          </p:stCondLst>
                                        </p:cTn>
                                        <p:tgtEl>
                                          <p:spTgt spid="8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90"/>
                                        </p:tgtEl>
                                        <p:attrNameLst>
                                          <p:attrName>style.visibility</p:attrName>
                                        </p:attrNameLst>
                                      </p:cBhvr>
                                      <p:to>
                                        <p:strVal val="hidden"/>
                                      </p:to>
                                    </p:set>
                                  </p:childTnLst>
                                </p:cTn>
                              </p:par>
                              <p:par>
                                <p:cTn id="29" presetID="1" presetClass="exit" presetSubtype="0" fill="hold" grpId="6" nodeType="withEffect">
                                  <p:stCondLst>
                                    <p:cond delay="0"/>
                                  </p:stCondLst>
                                  <p:childTnLst>
                                    <p:set>
                                      <p:cBhvr>
                                        <p:cTn id="30" dur="1" fill="hold">
                                          <p:stCondLst>
                                            <p:cond delay="0"/>
                                          </p:stCondLst>
                                        </p:cTn>
                                        <p:tgtEl>
                                          <p:spTgt spid="6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1"/>
                                        </p:tgtEl>
                                        <p:attrNameLst>
                                          <p:attrName>style.visibility</p:attrName>
                                        </p:attrNameLst>
                                      </p:cBhvr>
                                      <p:to>
                                        <p:strVal val="hidden"/>
                                      </p:to>
                                    </p:set>
                                  </p:childTnLst>
                                </p:cTn>
                              </p:par>
                              <p:par>
                                <p:cTn id="33" presetID="1" presetClass="exit" presetSubtype="0" fill="hold" grpId="6" nodeType="withEffect">
                                  <p:stCondLst>
                                    <p:cond delay="0"/>
                                  </p:stCondLst>
                                  <p:childTnLst>
                                    <p:set>
                                      <p:cBhvr>
                                        <p:cTn id="34" dur="1" fill="hold">
                                          <p:stCondLst>
                                            <p:cond delay="0"/>
                                          </p:stCondLst>
                                        </p:cTn>
                                        <p:tgtEl>
                                          <p:spTgt spid="6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90"/>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xit" presetSubtype="0" fill="hold" nodeType="withEffect">
                                  <p:stCondLst>
                                    <p:cond delay="0"/>
                                  </p:stCondLst>
                                  <p:childTnLst>
                                    <p:set>
                                      <p:cBhvr>
                                        <p:cTn id="41" dur="1" fill="hold">
                                          <p:stCondLst>
                                            <p:cond delay="0"/>
                                          </p:stCondLst>
                                        </p:cTn>
                                        <p:tgtEl>
                                          <p:spTgt spid="90"/>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44" restart="whenNotActive" fill="hold" evtFilter="cancelBubble" nodeType="interactiveSeq">
                <p:stCondLst>
                  <p:cond evt="onClick" delay="0">
                    <p:tgtEl>
                      <p:spTgt spid="55"/>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par>
                                <p:cTn id="51" presetID="1" presetClass="exit" presetSubtype="0" fill="hold" grpId="4" nodeType="withEffect">
                                  <p:stCondLst>
                                    <p:cond delay="0"/>
                                  </p:stCondLst>
                                  <p:childTnLst>
                                    <p:set>
                                      <p:cBhvr>
                                        <p:cTn id="52" dur="1" fill="hold">
                                          <p:stCondLst>
                                            <p:cond delay="0"/>
                                          </p:stCondLst>
                                        </p:cTn>
                                        <p:tgtEl>
                                          <p:spTgt spid="60"/>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61"/>
                                        </p:tgtEl>
                                        <p:attrNameLst>
                                          <p:attrName>style.visibility</p:attrName>
                                        </p:attrNameLst>
                                      </p:cBhvr>
                                      <p:to>
                                        <p:strVal val="hidden"/>
                                      </p:to>
                                    </p:set>
                                  </p:childTnLst>
                                </p:cTn>
                              </p:par>
                              <p:par>
                                <p:cTn id="55" presetID="1" presetClass="exit" presetSubtype="0" fill="hold" grpId="5" nodeType="withEffect">
                                  <p:stCondLst>
                                    <p:cond delay="0"/>
                                  </p:stCondLst>
                                  <p:childTnLst>
                                    <p:set>
                                      <p:cBhvr>
                                        <p:cTn id="56" dur="1" fill="hold">
                                          <p:stCondLst>
                                            <p:cond delay="0"/>
                                          </p:stCondLst>
                                        </p:cTn>
                                        <p:tgtEl>
                                          <p:spTgt spid="6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63"/>
                                        </p:tgtEl>
                                        <p:attrNameLst>
                                          <p:attrName>style.visibility</p:attrName>
                                        </p:attrNameLst>
                                      </p:cBhvr>
                                      <p:to>
                                        <p:strVal val="hidden"/>
                                      </p:to>
                                    </p:set>
                                  </p:childTnLst>
                                </p:cTn>
                              </p:par>
                              <p:par>
                                <p:cTn id="59" presetID="1" presetClass="exit" presetSubtype="0" fill="hold" grpId="5" nodeType="withEffect">
                                  <p:stCondLst>
                                    <p:cond delay="0"/>
                                  </p:stCondLst>
                                  <p:childTnLst>
                                    <p:set>
                                      <p:cBhvr>
                                        <p:cTn id="60" dur="1" fill="hold">
                                          <p:stCondLst>
                                            <p:cond delay="0"/>
                                          </p:stCondLst>
                                        </p:cTn>
                                        <p:tgtEl>
                                          <p:spTgt spid="64"/>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3" restart="whenNotActive" fill="hold" evtFilter="cancelBubble" nodeType="interactiveSeq">
                <p:stCondLst>
                  <p:cond evt="onClick" delay="0">
                    <p:tgtEl>
                      <p:spTgt spid="61"/>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1" presetClass="exit" presetSubtype="0" fill="hold" nodeType="withEffect">
                                  <p:stCondLst>
                                    <p:cond delay="0"/>
                                  </p:stCondLst>
                                  <p:childTnLst>
                                    <p:set>
                                      <p:cBhvr>
                                        <p:cTn id="67" dur="1" fill="hold">
                                          <p:stCondLst>
                                            <p:cond delay="0"/>
                                          </p:stCondLst>
                                        </p:cTn>
                                        <p:tgtEl>
                                          <p:spTgt spid="61"/>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70" restart="whenNotActive" fill="hold" evtFilter="cancelBubble" nodeType="interactiveSeq">
                <p:stCondLst>
                  <p:cond evt="onClick" delay="0">
                    <p:tgtEl>
                      <p:spTgt spid="48"/>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xit" presetSubtype="0" fill="hold" grpId="4" nodeType="withEffect">
                                  <p:stCondLst>
                                    <p:cond delay="0"/>
                                  </p:stCondLst>
                                  <p:childTnLst>
                                    <p:set>
                                      <p:cBhvr>
                                        <p:cTn id="78" dur="1" fill="hold">
                                          <p:stCondLst>
                                            <p:cond delay="0"/>
                                          </p:stCondLst>
                                        </p:cTn>
                                        <p:tgtEl>
                                          <p:spTgt spid="81"/>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90"/>
                                        </p:tgtEl>
                                        <p:attrNameLst>
                                          <p:attrName>style.visibility</p:attrName>
                                        </p:attrNameLst>
                                      </p:cBhvr>
                                      <p:to>
                                        <p:strVal val="hidden"/>
                                      </p:to>
                                    </p:set>
                                  </p:childTnLst>
                                </p:cTn>
                              </p:par>
                              <p:par>
                                <p:cTn id="81" presetID="1" presetClass="exit" presetSubtype="0" fill="hold" grpId="4" nodeType="withEffect">
                                  <p:stCondLst>
                                    <p:cond delay="0"/>
                                  </p:stCondLst>
                                  <p:childTnLst>
                                    <p:set>
                                      <p:cBhvr>
                                        <p:cTn id="82" dur="1" fill="hold">
                                          <p:stCondLst>
                                            <p:cond delay="0"/>
                                          </p:stCondLst>
                                        </p:cTn>
                                        <p:tgtEl>
                                          <p:spTgt spid="62"/>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63"/>
                                        </p:tgtEl>
                                        <p:attrNameLst>
                                          <p:attrName>style.visibility</p:attrName>
                                        </p:attrNameLst>
                                      </p:cBhvr>
                                      <p:to>
                                        <p:strVal val="hidden"/>
                                      </p:to>
                                    </p:set>
                                  </p:childTnLst>
                                </p:cTn>
                              </p:par>
                              <p:par>
                                <p:cTn id="85" presetID="1" presetClass="exit" presetSubtype="0" fill="hold" grpId="4" nodeType="withEffect">
                                  <p:stCondLst>
                                    <p:cond delay="0"/>
                                  </p:stCondLst>
                                  <p:childTnLst>
                                    <p:set>
                                      <p:cBhvr>
                                        <p:cTn id="86" dur="1" fill="hold">
                                          <p:stCondLst>
                                            <p:cond delay="0"/>
                                          </p:stCondLst>
                                        </p:cTn>
                                        <p:tgtEl>
                                          <p:spTgt spid="64"/>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89" restart="whenNotActive" fill="hold" evtFilter="cancelBubble" nodeType="interactiveSeq">
                <p:stCondLst>
                  <p:cond evt="onClick" delay="0">
                    <p:tgtEl>
                      <p:spTgt spid="63"/>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xit" presetSubtype="0" fill="hold" nodeType="withEffect">
                                  <p:stCondLst>
                                    <p:cond delay="0"/>
                                  </p:stCondLst>
                                  <p:childTnLst>
                                    <p:set>
                                      <p:cBhvr>
                                        <p:cTn id="93" dur="1" fill="hold">
                                          <p:stCondLst>
                                            <p:cond delay="0"/>
                                          </p:stCondLst>
                                        </p:cTn>
                                        <p:tgtEl>
                                          <p:spTgt spid="63"/>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96" restart="whenNotActive" fill="hold" evtFilter="cancelBubble" nodeType="interactiveSeq">
                <p:stCondLst>
                  <p:cond evt="onClick" delay="0">
                    <p:tgtEl>
                      <p:spTgt spid="50"/>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 presetClass="entr" presetSubtype="0" fill="hold" grpId="0" nodeType="afterEffect">
                                  <p:stCondLst>
                                    <p:cond delay="0"/>
                                  </p:stCondLst>
                                  <p:childTnLst>
                                    <p:set>
                                      <p:cBhvr>
                                        <p:cTn id="100" dur="1" fill="hold">
                                          <p:stCondLst>
                                            <p:cond delay="0"/>
                                          </p:stCondLst>
                                        </p:cTn>
                                        <p:tgtEl>
                                          <p:spTgt spid="6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3"/>
                                        </p:tgtEl>
                                        <p:attrNameLst>
                                          <p:attrName>style.visibility</p:attrName>
                                        </p:attrNameLst>
                                      </p:cBhvr>
                                      <p:to>
                                        <p:strVal val="visible"/>
                                      </p:to>
                                    </p:set>
                                  </p:childTnLst>
                                </p:cTn>
                              </p:par>
                              <p:par>
                                <p:cTn id="103" presetID="1" presetClass="exit" presetSubtype="0" fill="hold" grpId="5" nodeType="withEffect">
                                  <p:stCondLst>
                                    <p:cond delay="0"/>
                                  </p:stCondLst>
                                  <p:childTnLst>
                                    <p:set>
                                      <p:cBhvr>
                                        <p:cTn id="104" dur="1" fill="hold">
                                          <p:stCondLst>
                                            <p:cond delay="0"/>
                                          </p:stCondLst>
                                        </p:cTn>
                                        <p:tgtEl>
                                          <p:spTgt spid="81"/>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90"/>
                                        </p:tgtEl>
                                        <p:attrNameLst>
                                          <p:attrName>style.visibility</p:attrName>
                                        </p:attrNameLst>
                                      </p:cBhvr>
                                      <p:to>
                                        <p:strVal val="hidden"/>
                                      </p:to>
                                    </p:set>
                                  </p:childTnLst>
                                </p:cTn>
                              </p:par>
                              <p:par>
                                <p:cTn id="107" presetID="1" presetClass="exit" presetSubtype="0" fill="hold" grpId="5" nodeType="withEffect">
                                  <p:stCondLst>
                                    <p:cond delay="0"/>
                                  </p:stCondLst>
                                  <p:childTnLst>
                                    <p:set>
                                      <p:cBhvr>
                                        <p:cTn id="108" dur="1" fill="hold">
                                          <p:stCondLst>
                                            <p:cond delay="0"/>
                                          </p:stCondLst>
                                        </p:cTn>
                                        <p:tgtEl>
                                          <p:spTgt spid="6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61"/>
                                        </p:tgtEl>
                                        <p:attrNameLst>
                                          <p:attrName>style.visibility</p:attrName>
                                        </p:attrNameLst>
                                      </p:cBhvr>
                                      <p:to>
                                        <p:strVal val="hidden"/>
                                      </p:to>
                                    </p:set>
                                  </p:childTnLst>
                                </p:cTn>
                              </p:par>
                              <p:par>
                                <p:cTn id="111" presetID="1" presetClass="exit" presetSubtype="0" fill="hold" grpId="6" nodeType="withEffect">
                                  <p:stCondLst>
                                    <p:cond delay="0"/>
                                  </p:stCondLst>
                                  <p:childTnLst>
                                    <p:set>
                                      <p:cBhvr>
                                        <p:cTn id="112" dur="1" fill="hold">
                                          <p:stCondLst>
                                            <p:cond delay="0"/>
                                          </p:stCondLst>
                                        </p:cTn>
                                        <p:tgtEl>
                                          <p:spTgt spid="64"/>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15" restart="whenNotActive" fill="hold" evtFilter="cancelBubble" nodeType="interactiveSeq">
                <p:stCondLst>
                  <p:cond evt="onClick" delay="0">
                    <p:tgtEl>
                      <p:spTgt spid="65"/>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 presetClass="exit" presetSubtype="0" fill="hold" nodeType="withEffect">
                                  <p:stCondLst>
                                    <p:cond delay="0"/>
                                  </p:stCondLst>
                                  <p:childTnLst>
                                    <p:set>
                                      <p:cBhvr>
                                        <p:cTn id="119" dur="1" fill="hold">
                                          <p:stCondLst>
                                            <p:cond delay="0"/>
                                          </p:stCondLst>
                                        </p:cTn>
                                        <p:tgtEl>
                                          <p:spTgt spid="65"/>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22" restart="whenNotActive" fill="hold" evtFilter="cancelBubble" nodeType="interactiveSeq">
                <p:stCondLst>
                  <p:cond evt="onClick" delay="0">
                    <p:tgtEl>
                      <p:spTgt spid="52"/>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 presetClass="entr" presetSubtype="0"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65"/>
                                        </p:tgtEl>
                                        <p:attrNameLst>
                                          <p:attrName>style.visibility</p:attrName>
                                        </p:attrNameLst>
                                      </p:cBhvr>
                                      <p:to>
                                        <p:strVal val="visible"/>
                                      </p:to>
                                    </p:set>
                                  </p:childTnLst>
                                </p:cTn>
                              </p:par>
                              <p:par>
                                <p:cTn id="129" presetID="1" presetClass="exit" presetSubtype="0" fill="hold" grpId="3" nodeType="withEffect">
                                  <p:stCondLst>
                                    <p:cond delay="0"/>
                                  </p:stCondLst>
                                  <p:childTnLst>
                                    <p:set>
                                      <p:cBhvr>
                                        <p:cTn id="130" dur="1" fill="hold">
                                          <p:stCondLst>
                                            <p:cond delay="0"/>
                                          </p:stCondLst>
                                        </p:cTn>
                                        <p:tgtEl>
                                          <p:spTgt spid="81"/>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90"/>
                                        </p:tgtEl>
                                        <p:attrNameLst>
                                          <p:attrName>style.visibility</p:attrName>
                                        </p:attrNameLst>
                                      </p:cBhvr>
                                      <p:to>
                                        <p:strVal val="hidden"/>
                                      </p:to>
                                    </p:set>
                                  </p:childTnLst>
                                </p:cTn>
                              </p:par>
                              <p:par>
                                <p:cTn id="133" presetID="1" presetClass="exit" presetSubtype="0" fill="hold" grpId="3" nodeType="withEffect">
                                  <p:stCondLst>
                                    <p:cond delay="0"/>
                                  </p:stCondLst>
                                  <p:childTnLst>
                                    <p:set>
                                      <p:cBhvr>
                                        <p:cTn id="134" dur="1" fill="hold">
                                          <p:stCondLst>
                                            <p:cond delay="0"/>
                                          </p:stCondLst>
                                        </p:cTn>
                                        <p:tgtEl>
                                          <p:spTgt spid="62"/>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63"/>
                                        </p:tgtEl>
                                        <p:attrNameLst>
                                          <p:attrName>style.visibility</p:attrName>
                                        </p:attrNameLst>
                                      </p:cBhvr>
                                      <p:to>
                                        <p:strVal val="hidden"/>
                                      </p:to>
                                    </p:set>
                                  </p:childTnLst>
                                </p:cTn>
                              </p:par>
                              <p:par>
                                <p:cTn id="137" presetID="1" presetClass="exit" presetSubtype="0" fill="hold" grpId="3" nodeType="withEffect">
                                  <p:stCondLst>
                                    <p:cond delay="0"/>
                                  </p:stCondLst>
                                  <p:childTnLst>
                                    <p:set>
                                      <p:cBhvr>
                                        <p:cTn id="138" dur="1" fill="hold">
                                          <p:stCondLst>
                                            <p:cond delay="0"/>
                                          </p:stCondLst>
                                        </p:cTn>
                                        <p:tgtEl>
                                          <p:spTgt spid="60"/>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41" restart="whenNotActive" fill="hold" evtFilter="cancelBubble" nodeType="interactiveSeq">
                <p:stCondLst>
                  <p:cond evt="onClick" delay="0">
                    <p:tgtEl>
                      <p:spTgt spid="39"/>
                    </p:tgtEl>
                  </p:cond>
                </p:stCondLst>
                <p:endSync evt="end" delay="0">
                  <p:rtn val="all"/>
                </p:endSync>
                <p:childTnLst>
                  <p:par>
                    <p:cTn id="142" fill="hold" nodeType="clickPar">
                      <p:stCondLst>
                        <p:cond delay="0"/>
                      </p:stCondLst>
                      <p:childTnLst>
                        <p:par>
                          <p:cTn id="143" fill="hold" nodeType="withGroup">
                            <p:stCondLst>
                              <p:cond delay="0"/>
                            </p:stCondLst>
                            <p:childTnLst>
                              <p:par>
                                <p:cTn id="144" presetID="1" presetClass="exit" presetSubtype="0" fill="hold" grpId="7" nodeType="clickEffect">
                                  <p:stCondLst>
                                    <p:cond delay="0"/>
                                  </p:stCondLst>
                                  <p:childTnLst>
                                    <p:set>
                                      <p:cBhvr>
                                        <p:cTn id="145" dur="1" fill="hold">
                                          <p:stCondLst>
                                            <p:cond delay="0"/>
                                          </p:stCondLst>
                                        </p:cTn>
                                        <p:tgtEl>
                                          <p:spTgt spid="81"/>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90"/>
                                        </p:tgtEl>
                                        <p:attrNameLst>
                                          <p:attrName>style.visibility</p:attrName>
                                        </p:attrNameLst>
                                      </p:cBhvr>
                                      <p:to>
                                        <p:strVal val="hidden"/>
                                      </p:to>
                                    </p:set>
                                  </p:childTnLst>
                                </p:cTn>
                              </p:par>
                              <p:par>
                                <p:cTn id="148" presetID="1" presetClass="exit" presetSubtype="0" fill="hold" grpId="7" nodeType="withEffect">
                                  <p:stCondLst>
                                    <p:cond delay="0"/>
                                  </p:stCondLst>
                                  <p:childTnLst>
                                    <p:set>
                                      <p:cBhvr>
                                        <p:cTn id="149" dur="1" fill="hold">
                                          <p:stCondLst>
                                            <p:cond delay="0"/>
                                          </p:stCondLst>
                                        </p:cTn>
                                        <p:tgtEl>
                                          <p:spTgt spid="60"/>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61"/>
                                        </p:tgtEl>
                                        <p:attrNameLst>
                                          <p:attrName>style.visibility</p:attrName>
                                        </p:attrNameLst>
                                      </p:cBhvr>
                                      <p:to>
                                        <p:strVal val="hidden"/>
                                      </p:to>
                                    </p:set>
                                  </p:childTnLst>
                                </p:cTn>
                              </p:par>
                              <p:par>
                                <p:cTn id="152" presetID="1" presetClass="exit" presetSubtype="0" fill="hold" grpId="7" nodeType="withEffect">
                                  <p:stCondLst>
                                    <p:cond delay="0"/>
                                  </p:stCondLst>
                                  <p:childTnLst>
                                    <p:set>
                                      <p:cBhvr>
                                        <p:cTn id="153" dur="1" fill="hold">
                                          <p:stCondLst>
                                            <p:cond delay="0"/>
                                          </p:stCondLst>
                                        </p:cTn>
                                        <p:tgtEl>
                                          <p:spTgt spid="62"/>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63"/>
                                        </p:tgtEl>
                                        <p:attrNameLst>
                                          <p:attrName>style.visibility</p:attrName>
                                        </p:attrNameLst>
                                      </p:cBhvr>
                                      <p:to>
                                        <p:strVal val="hidden"/>
                                      </p:to>
                                    </p:set>
                                  </p:childTnLst>
                                </p:cTn>
                              </p:par>
                              <p:par>
                                <p:cTn id="156" presetID="1" presetClass="exit" presetSubtype="0" fill="hold" grpId="7" nodeType="withEffect">
                                  <p:stCondLst>
                                    <p:cond delay="0"/>
                                  </p:stCondLst>
                                  <p:childTnLst>
                                    <p:set>
                                      <p:cBhvr>
                                        <p:cTn id="157" dur="1" fill="hold">
                                          <p:stCondLst>
                                            <p:cond delay="0"/>
                                          </p:stCondLst>
                                        </p:cTn>
                                        <p:tgtEl>
                                          <p:spTgt spid="64"/>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60" restart="whenNotActive" fill="hold" evtFilter="cancelBubble" nodeType="interactiveSeq">
                <p:stCondLst>
                  <p:cond evt="onClick" delay="0">
                    <p:tgtEl>
                      <p:spTgt spid="36"/>
                    </p:tgtEl>
                  </p:cond>
                </p:stCondLst>
                <p:endSync evt="end" delay="0">
                  <p:rtn val="all"/>
                </p:endSync>
                <p:childTnLst>
                  <p:par>
                    <p:cTn id="161" fill="hold" nodeType="clickPar">
                      <p:stCondLst>
                        <p:cond delay="0"/>
                      </p:stCondLst>
                      <p:childTnLst>
                        <p:par>
                          <p:cTn id="162" fill="hold" nodeType="withGroup">
                            <p:stCondLst>
                              <p:cond delay="0"/>
                            </p:stCondLst>
                            <p:childTnLst>
                              <p:par>
                                <p:cTn id="163" presetID="1" presetClass="exit" presetSubtype="0" fill="hold" grpId="8" nodeType="clickEffect">
                                  <p:stCondLst>
                                    <p:cond delay="0"/>
                                  </p:stCondLst>
                                  <p:childTnLst>
                                    <p:set>
                                      <p:cBhvr>
                                        <p:cTn id="164" dur="1" fill="hold">
                                          <p:stCondLst>
                                            <p:cond delay="0"/>
                                          </p:stCondLst>
                                        </p:cTn>
                                        <p:tgtEl>
                                          <p:spTgt spid="81"/>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90"/>
                                        </p:tgtEl>
                                        <p:attrNameLst>
                                          <p:attrName>style.visibility</p:attrName>
                                        </p:attrNameLst>
                                      </p:cBhvr>
                                      <p:to>
                                        <p:strVal val="hidden"/>
                                      </p:to>
                                    </p:set>
                                  </p:childTnLst>
                                </p:cTn>
                              </p:par>
                              <p:par>
                                <p:cTn id="167" presetID="1" presetClass="exit" presetSubtype="0" fill="hold" grpId="8" nodeType="withEffect">
                                  <p:stCondLst>
                                    <p:cond delay="0"/>
                                  </p:stCondLst>
                                  <p:childTnLst>
                                    <p:set>
                                      <p:cBhvr>
                                        <p:cTn id="168" dur="1" fill="hold">
                                          <p:stCondLst>
                                            <p:cond delay="0"/>
                                          </p:stCondLst>
                                        </p:cTn>
                                        <p:tgtEl>
                                          <p:spTgt spid="60"/>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61"/>
                                        </p:tgtEl>
                                        <p:attrNameLst>
                                          <p:attrName>style.visibility</p:attrName>
                                        </p:attrNameLst>
                                      </p:cBhvr>
                                      <p:to>
                                        <p:strVal val="hidden"/>
                                      </p:to>
                                    </p:set>
                                  </p:childTnLst>
                                </p:cTn>
                              </p:par>
                              <p:par>
                                <p:cTn id="171" presetID="1" presetClass="exit" presetSubtype="0" fill="hold" grpId="8" nodeType="withEffect">
                                  <p:stCondLst>
                                    <p:cond delay="0"/>
                                  </p:stCondLst>
                                  <p:childTnLst>
                                    <p:set>
                                      <p:cBhvr>
                                        <p:cTn id="172" dur="1" fill="hold">
                                          <p:stCondLst>
                                            <p:cond delay="0"/>
                                          </p:stCondLst>
                                        </p:cTn>
                                        <p:tgtEl>
                                          <p:spTgt spid="62"/>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63"/>
                                        </p:tgtEl>
                                        <p:attrNameLst>
                                          <p:attrName>style.visibility</p:attrName>
                                        </p:attrNameLst>
                                      </p:cBhvr>
                                      <p:to>
                                        <p:strVal val="hidden"/>
                                      </p:to>
                                    </p:set>
                                  </p:childTnLst>
                                </p:cTn>
                              </p:par>
                              <p:par>
                                <p:cTn id="175" presetID="1" presetClass="exit" presetSubtype="0" fill="hold" grpId="8" nodeType="withEffect">
                                  <p:stCondLst>
                                    <p:cond delay="0"/>
                                  </p:stCondLst>
                                  <p:childTnLst>
                                    <p:set>
                                      <p:cBhvr>
                                        <p:cTn id="176" dur="1" fill="hold">
                                          <p:stCondLst>
                                            <p:cond delay="0"/>
                                          </p:stCondLst>
                                        </p:cTn>
                                        <p:tgtEl>
                                          <p:spTgt spid="64"/>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81" grpId="0" animBg="1"/>
      <p:bldP spid="81" grpId="1" animBg="1"/>
      <p:bldP spid="81" grpId="2" animBg="1"/>
      <p:bldP spid="81" grpId="3" animBg="1"/>
      <p:bldP spid="81" grpId="4" animBg="1"/>
      <p:bldP spid="81" grpId="5" animBg="1"/>
      <p:bldP spid="81" grpId="6" animBg="1"/>
      <p:bldP spid="81" grpId="7" animBg="1"/>
      <p:bldP spid="81" grpId="8" animBg="1"/>
      <p:bldP spid="60" grpId="0" animBg="1"/>
      <p:bldP spid="60" grpId="1" animBg="1"/>
      <p:bldP spid="60" grpId="2" animBg="1"/>
      <p:bldP spid="60" grpId="3" animBg="1"/>
      <p:bldP spid="60" grpId="4" animBg="1"/>
      <p:bldP spid="60" grpId="5" animBg="1"/>
      <p:bldP spid="60" grpId="6" animBg="1"/>
      <p:bldP spid="60" grpId="7" animBg="1"/>
      <p:bldP spid="60" grpId="8" animBg="1"/>
      <p:bldP spid="62" grpId="0" animBg="1"/>
      <p:bldP spid="62" grpId="1" animBg="1"/>
      <p:bldP spid="62" grpId="2" animBg="1"/>
      <p:bldP spid="62" grpId="3" animBg="1"/>
      <p:bldP spid="62" grpId="4" animBg="1"/>
      <p:bldP spid="62" grpId="5" animBg="1"/>
      <p:bldP spid="62" grpId="6" animBg="1"/>
      <p:bldP spid="62" grpId="7" animBg="1"/>
      <p:bldP spid="62" grpId="8" animBg="1"/>
      <p:bldP spid="64" grpId="0" animBg="1"/>
      <p:bldP spid="64" grpId="1" animBg="1"/>
      <p:bldP spid="64" grpId="2" animBg="1"/>
      <p:bldP spid="64" grpId="3" animBg="1"/>
      <p:bldP spid="64" grpId="4" animBg="1"/>
      <p:bldP spid="64" grpId="5" animBg="1"/>
      <p:bldP spid="64" grpId="6" animBg="1"/>
      <p:bldP spid="64" grpId="7" animBg="1"/>
      <p:bldP spid="64" grpId="8"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25F4E74F-6F1C-4D21-8BD8-1C392EF347EA}"/>
              </a:ext>
            </a:extLst>
          </p:cNvPr>
          <p:cNvSpPr txBox="1"/>
          <p:nvPr/>
        </p:nvSpPr>
        <p:spPr>
          <a:xfrm>
            <a:off x="184150" y="19050"/>
            <a:ext cx="7343775" cy="1600200"/>
          </a:xfrm>
          <a:prstGeom prst="roundRect">
            <a:avLst/>
          </a:prstGeom>
          <a:noFill/>
        </p:spPr>
        <p:txBody>
          <a:bodyPr>
            <a:spAutoFit/>
          </a:bodyPr>
          <a:lstStyle/>
          <a:p>
            <a:pPr>
              <a:defRPr/>
            </a:pPr>
            <a:r>
              <a:rPr lang="sv-SE" sz="1200" dirty="0">
                <a:latin typeface="+mj-lt"/>
              </a:rPr>
              <a:t>Organisationer bör arbeta med såväl incident-, kris-, risk- som kontinuitetshantering i förebyggande syfte, det vill säga med avsikt att undvika oönskade händelser.  Områdena skiljer sig dock åt avseende utgångspunkt och angreppssätt, vilket kan illustreras med nedanstående exempel.</a:t>
            </a:r>
          </a:p>
          <a:p>
            <a:pPr>
              <a:defRPr/>
            </a:pPr>
            <a:endParaRPr lang="sv-SE" sz="1200" dirty="0">
              <a:latin typeface="+mj-lt"/>
            </a:endParaRPr>
          </a:p>
          <a:p>
            <a:pPr>
              <a:defRPr/>
            </a:pPr>
            <a:endParaRPr lang="sv-SE" sz="1200" dirty="0">
              <a:latin typeface="+mj-lt"/>
            </a:endParaRPr>
          </a:p>
          <a:p>
            <a:pPr>
              <a:defRPr/>
            </a:pPr>
            <a:endParaRPr lang="sv-SE" sz="1400" dirty="0">
              <a:latin typeface="+mj-lt"/>
            </a:endParaRPr>
          </a:p>
          <a:p>
            <a:pPr>
              <a:defRPr/>
            </a:pPr>
            <a:endParaRPr lang="sv-SE" sz="1400" dirty="0">
              <a:latin typeface="+mj-lt"/>
            </a:endParaRPr>
          </a:p>
        </p:txBody>
      </p:sp>
      <p:pic>
        <p:nvPicPr>
          <p:cNvPr id="38915" name="Bildobjekt 2">
            <a:extLst>
              <a:ext uri="{FF2B5EF4-FFF2-40B4-BE49-F238E27FC236}">
                <a16:creationId xmlns:a16="http://schemas.microsoft.com/office/drawing/2014/main" id="{124E3BB8-07D8-4F0E-9D9D-EA4357479CCE}"/>
              </a:ext>
            </a:extLst>
          </p:cNvPr>
          <p:cNvPicPr>
            <a:picLocks noChangeAspect="1"/>
          </p:cNvPicPr>
          <p:nvPr/>
        </p:nvPicPr>
        <p:blipFill>
          <a:blip r:embed="rId3">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ruta 80">
            <a:extLst>
              <a:ext uri="{FF2B5EF4-FFF2-40B4-BE49-F238E27FC236}">
                <a16:creationId xmlns:a16="http://schemas.microsoft.com/office/drawing/2014/main" id="{4B122891-C2DB-4719-A573-DFE80A260070}"/>
              </a:ext>
            </a:extLst>
          </p:cNvPr>
          <p:cNvSpPr txBox="1"/>
          <p:nvPr/>
        </p:nvSpPr>
        <p:spPr>
          <a:xfrm>
            <a:off x="5502275" y="2492375"/>
            <a:ext cx="3567113" cy="2962275"/>
          </a:xfrm>
          <a:prstGeom prst="roundRect">
            <a:avLst/>
          </a:prstGeom>
          <a:solidFill>
            <a:schemeClr val="bg1">
              <a:lumMod val="75000"/>
            </a:schemeClr>
          </a:solidFill>
        </p:spPr>
        <p:txBody>
          <a:bodyPr>
            <a:spAutoFit/>
          </a:bodyPr>
          <a:lstStyle/>
          <a:p>
            <a:pPr>
              <a:defRPr/>
            </a:pPr>
            <a:r>
              <a:rPr lang="sv-SE" sz="1400" b="1" dirty="0">
                <a:latin typeface="+mj-lt"/>
              </a:rPr>
              <a:t>Riskhantering</a:t>
            </a:r>
            <a:r>
              <a:rPr lang="sv-SE" sz="1400" dirty="0">
                <a:latin typeface="+mj-lt"/>
              </a:rPr>
              <a:t> handlar om att hantera osäkerheter genom att systematiskt identifiera, analysera, utvärdera och behandla  de risker som påverkar organisationens mål. </a:t>
            </a:r>
          </a:p>
          <a:p>
            <a:pPr>
              <a:defRPr/>
            </a:pPr>
            <a:endParaRPr lang="sv-SE" sz="1400" dirty="0">
              <a:latin typeface="+mj-lt"/>
            </a:endParaRPr>
          </a:p>
          <a:p>
            <a:pPr>
              <a:defRPr/>
            </a:pPr>
            <a:r>
              <a:rPr lang="sv-SE" sz="1400" dirty="0">
                <a:latin typeface="+mj-lt"/>
              </a:rPr>
              <a:t>I relation till brand på huvudkontoret, så kan riskhantering hjälpa organisationen med lösningar som specifikt riktar sig mot att förebygga eller hantera brand, t.ex. brandsläckare eller åskledare.</a:t>
            </a:r>
          </a:p>
        </p:txBody>
      </p:sp>
      <p:sp>
        <p:nvSpPr>
          <p:cNvPr id="61" name="X">
            <a:extLst>
              <a:ext uri="{FF2B5EF4-FFF2-40B4-BE49-F238E27FC236}">
                <a16:creationId xmlns:a16="http://schemas.microsoft.com/office/drawing/2014/main" id="{18796389-7A69-4302-A300-81B27D5B80A3}"/>
              </a:ext>
            </a:extLst>
          </p:cNvPr>
          <p:cNvSpPr>
            <a:spLocks noChangeAspect="1"/>
          </p:cNvSpPr>
          <p:nvPr/>
        </p:nvSpPr>
        <p:spPr>
          <a:xfrm>
            <a:off x="8821738" y="2390775"/>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textruta 61">
            <a:extLst>
              <a:ext uri="{FF2B5EF4-FFF2-40B4-BE49-F238E27FC236}">
                <a16:creationId xmlns:a16="http://schemas.microsoft.com/office/drawing/2014/main" id="{8EF5BCA1-3D85-4B01-B275-83F57CBE8419}"/>
              </a:ext>
            </a:extLst>
          </p:cNvPr>
          <p:cNvSpPr txBox="1"/>
          <p:nvPr/>
        </p:nvSpPr>
        <p:spPr>
          <a:xfrm>
            <a:off x="5470525" y="1852613"/>
            <a:ext cx="3568700" cy="3881437"/>
          </a:xfrm>
          <a:prstGeom prst="roundRect">
            <a:avLst/>
          </a:prstGeom>
          <a:solidFill>
            <a:schemeClr val="bg1">
              <a:lumMod val="75000"/>
            </a:schemeClr>
          </a:solidFill>
        </p:spPr>
        <p:txBody>
          <a:bodyPr>
            <a:spAutoFit/>
          </a:bodyPr>
          <a:lstStyle/>
          <a:p>
            <a:pPr>
              <a:defRPr/>
            </a:pPr>
            <a:r>
              <a:rPr lang="sv-SE" sz="1400" b="1" dirty="0">
                <a:latin typeface="+mj-lt"/>
              </a:rPr>
              <a:t>Kontinuitetshantering</a:t>
            </a:r>
            <a:r>
              <a:rPr lang="sv-SE" sz="1400" dirty="0">
                <a:latin typeface="+mj-lt"/>
              </a:rPr>
              <a:t> är ett kompletterande arbetssätt som ska hantera även den typ av händelser som inte kan förutses av olika anledningar, men som kan få stora konsekvenser för organisationen. </a:t>
            </a:r>
          </a:p>
          <a:p>
            <a:pPr>
              <a:defRPr/>
            </a:pPr>
            <a:endParaRPr lang="sv-SE" sz="1400" dirty="0">
              <a:latin typeface="+mj-lt"/>
            </a:endParaRPr>
          </a:p>
          <a:p>
            <a:pPr>
              <a:defRPr/>
            </a:pPr>
            <a:r>
              <a:rPr lang="sv-SE" sz="1400" dirty="0">
                <a:latin typeface="+mj-lt"/>
              </a:rPr>
              <a:t>Kontinuitetshantering hanterar risken för brand genom att identifiera kontoret som en kritisk resurs och genom att skapa reservlösningar, såsom ett alternativt kontor, i händelse att det ordinarie huvudkontoret blir otillgängligt (på grund av brand eller av andra orsaker)</a:t>
            </a:r>
          </a:p>
        </p:txBody>
      </p:sp>
      <p:sp>
        <p:nvSpPr>
          <p:cNvPr id="38919" name="Rectangle 10">
            <a:extLst>
              <a:ext uri="{FF2B5EF4-FFF2-40B4-BE49-F238E27FC236}">
                <a16:creationId xmlns:a16="http://schemas.microsoft.com/office/drawing/2014/main" id="{2B3244B8-3998-4CFA-AA46-5CC6689ED122}"/>
              </a:ext>
            </a:extLst>
          </p:cNvPr>
          <p:cNvSpPr>
            <a:spLocks noChangeArrowheads="1"/>
          </p:cNvSpPr>
          <p:nvPr/>
        </p:nvSpPr>
        <p:spPr bwMode="auto">
          <a:xfrm>
            <a:off x="2163763" y="3776663"/>
            <a:ext cx="347662" cy="4286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50000"/>
              </a:spcBef>
              <a:buClr>
                <a:srgbClr val="960000"/>
              </a:buClr>
              <a:buFontTx/>
              <a:buNone/>
            </a:pPr>
            <a:endParaRPr lang="sv-SE" altLang="sv-SE" sz="2400">
              <a:solidFill>
                <a:schemeClr val="bg1"/>
              </a:solidFill>
              <a:latin typeface="Garamond" panose="02020404030301010803" pitchFamily="18" charset="0"/>
            </a:endParaRPr>
          </a:p>
        </p:txBody>
      </p:sp>
      <p:sp>
        <p:nvSpPr>
          <p:cNvPr id="38920" name="Rectangle 12">
            <a:extLst>
              <a:ext uri="{FF2B5EF4-FFF2-40B4-BE49-F238E27FC236}">
                <a16:creationId xmlns:a16="http://schemas.microsoft.com/office/drawing/2014/main" id="{A215971E-8804-4130-AC55-3E01814BA30C}"/>
              </a:ext>
            </a:extLst>
          </p:cNvPr>
          <p:cNvSpPr>
            <a:spLocks noChangeArrowheads="1"/>
          </p:cNvSpPr>
          <p:nvPr/>
        </p:nvSpPr>
        <p:spPr bwMode="auto">
          <a:xfrm>
            <a:off x="1090613" y="1916113"/>
            <a:ext cx="2133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endParaRPr lang="sv-SE" altLang="sv-SE" sz="2400">
              <a:latin typeface="Times New Roman" panose="02020603050405020304" pitchFamily="18" charset="0"/>
            </a:endParaRPr>
          </a:p>
        </p:txBody>
      </p:sp>
      <p:sp>
        <p:nvSpPr>
          <p:cNvPr id="38921" name="Rectangle 18">
            <a:extLst>
              <a:ext uri="{FF2B5EF4-FFF2-40B4-BE49-F238E27FC236}">
                <a16:creationId xmlns:a16="http://schemas.microsoft.com/office/drawing/2014/main" id="{5F70C1D2-9552-4DA8-9489-18881C7930A3}"/>
              </a:ext>
            </a:extLst>
          </p:cNvPr>
          <p:cNvSpPr>
            <a:spLocks noChangeArrowheads="1"/>
          </p:cNvSpPr>
          <p:nvPr/>
        </p:nvSpPr>
        <p:spPr bwMode="auto">
          <a:xfrm>
            <a:off x="3446463" y="2238375"/>
            <a:ext cx="2149475"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endParaRPr lang="sv-SE" altLang="sv-SE" sz="2400">
              <a:latin typeface="Times New Roman" panose="02020603050405020304" pitchFamily="18" charset="0"/>
            </a:endParaRPr>
          </a:p>
        </p:txBody>
      </p:sp>
      <p:grpSp>
        <p:nvGrpSpPr>
          <p:cNvPr id="2" name="Grupp 1">
            <a:extLst>
              <a:ext uri="{FF2B5EF4-FFF2-40B4-BE49-F238E27FC236}">
                <a16:creationId xmlns:a16="http://schemas.microsoft.com/office/drawing/2014/main" id="{A8FD3192-2270-4051-BC08-CB91C24D5299}"/>
              </a:ext>
            </a:extLst>
          </p:cNvPr>
          <p:cNvGrpSpPr>
            <a:grpSpLocks/>
          </p:cNvGrpSpPr>
          <p:nvPr/>
        </p:nvGrpSpPr>
        <p:grpSpPr bwMode="auto">
          <a:xfrm>
            <a:off x="503238" y="2352675"/>
            <a:ext cx="1504950" cy="2166938"/>
            <a:chOff x="131763" y="3221038"/>
            <a:chExt cx="1504767" cy="2167308"/>
          </a:xfrm>
        </p:grpSpPr>
        <p:sp>
          <p:nvSpPr>
            <p:cNvPr id="73" name="Rectangle 5">
              <a:extLst>
                <a:ext uri="{FF2B5EF4-FFF2-40B4-BE49-F238E27FC236}">
                  <a16:creationId xmlns:a16="http://schemas.microsoft.com/office/drawing/2014/main" id="{02ED825D-1055-441F-9D1A-EE386DA6571D}"/>
                </a:ext>
              </a:extLst>
            </p:cNvPr>
            <p:cNvSpPr>
              <a:spLocks noChangeArrowheads="1"/>
            </p:cNvSpPr>
            <p:nvPr/>
          </p:nvSpPr>
          <p:spPr bwMode="auto">
            <a:xfrm>
              <a:off x="131763" y="3221038"/>
              <a:ext cx="1482545" cy="3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algn="ctr">
                <a:spcBef>
                  <a:spcPct val="20000"/>
                </a:spcBef>
                <a:defRPr/>
              </a:pPr>
              <a:r>
                <a:rPr lang="sv-SE" sz="1400" dirty="0">
                  <a:latin typeface="+mj-lt"/>
                </a:rPr>
                <a:t>Riskhantering</a:t>
              </a:r>
            </a:p>
          </p:txBody>
        </p:sp>
        <p:pic>
          <p:nvPicPr>
            <p:cNvPr id="59" name="Bildobjekt 21" descr="brand_icons.png">
              <a:extLst>
                <a:ext uri="{FF2B5EF4-FFF2-40B4-BE49-F238E27FC236}">
                  <a16:creationId xmlns:a16="http://schemas.microsoft.com/office/drawing/2014/main" id="{2CEAF841-8A8B-441E-AC72-60DCA0C0973B}"/>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93" y="3856977"/>
              <a:ext cx="1493137" cy="153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upp 2">
            <a:extLst>
              <a:ext uri="{FF2B5EF4-FFF2-40B4-BE49-F238E27FC236}">
                <a16:creationId xmlns:a16="http://schemas.microsoft.com/office/drawing/2014/main" id="{75668701-4FC0-485C-A95C-F3A244DF1C18}"/>
              </a:ext>
            </a:extLst>
          </p:cNvPr>
          <p:cNvGrpSpPr>
            <a:grpSpLocks/>
          </p:cNvGrpSpPr>
          <p:nvPr/>
        </p:nvGrpSpPr>
        <p:grpSpPr bwMode="auto">
          <a:xfrm>
            <a:off x="1946275" y="2276475"/>
            <a:ext cx="1970088" cy="2243138"/>
            <a:chOff x="1755775" y="3144838"/>
            <a:chExt cx="1970088" cy="2243508"/>
          </a:xfrm>
        </p:grpSpPr>
        <p:sp>
          <p:nvSpPr>
            <p:cNvPr id="71" name="Rectangle 11">
              <a:extLst>
                <a:ext uri="{FF2B5EF4-FFF2-40B4-BE49-F238E27FC236}">
                  <a16:creationId xmlns:a16="http://schemas.microsoft.com/office/drawing/2014/main" id="{36868235-1F7B-4959-AECC-F1EDCBD8CBE5}"/>
                </a:ext>
              </a:extLst>
            </p:cNvPr>
            <p:cNvSpPr>
              <a:spLocks noChangeArrowheads="1"/>
            </p:cNvSpPr>
            <p:nvPr/>
          </p:nvSpPr>
          <p:spPr bwMode="auto">
            <a:xfrm>
              <a:off x="1755775" y="3144838"/>
              <a:ext cx="1970088" cy="6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spcBef>
                  <a:spcPct val="20000"/>
                </a:spcBef>
                <a:defRPr/>
              </a:pPr>
              <a:r>
                <a:rPr lang="sv-SE" sz="1400" dirty="0">
                  <a:latin typeface="+mj-lt"/>
                </a:rPr>
                <a:t>Kontinuitets-hantering</a:t>
              </a:r>
            </a:p>
          </p:txBody>
        </p:sp>
        <p:pic>
          <p:nvPicPr>
            <p:cNvPr id="66" name="Bildobjekt 22" descr="fact_icons.png">
              <a:extLst>
                <a:ext uri="{FF2B5EF4-FFF2-40B4-BE49-F238E27FC236}">
                  <a16:creationId xmlns:a16="http://schemas.microsoft.com/office/drawing/2014/main" id="{D3DDADB0-7F71-4063-8821-3BCEA38782A8}"/>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04916" y="3856977"/>
              <a:ext cx="1493137" cy="153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upp 3">
            <a:extLst>
              <a:ext uri="{FF2B5EF4-FFF2-40B4-BE49-F238E27FC236}">
                <a16:creationId xmlns:a16="http://schemas.microsoft.com/office/drawing/2014/main" id="{01A55B29-00B3-44DD-8868-9C52DF45D5B5}"/>
              </a:ext>
            </a:extLst>
          </p:cNvPr>
          <p:cNvGrpSpPr>
            <a:grpSpLocks/>
          </p:cNvGrpSpPr>
          <p:nvPr/>
        </p:nvGrpSpPr>
        <p:grpSpPr bwMode="auto">
          <a:xfrm>
            <a:off x="3856038" y="2363788"/>
            <a:ext cx="1493837" cy="2155825"/>
            <a:chOff x="3865563" y="3232150"/>
            <a:chExt cx="1494014" cy="2156196"/>
          </a:xfrm>
        </p:grpSpPr>
        <p:sp>
          <p:nvSpPr>
            <p:cNvPr id="68" name="Rectangle 17">
              <a:extLst>
                <a:ext uri="{FF2B5EF4-FFF2-40B4-BE49-F238E27FC236}">
                  <a16:creationId xmlns:a16="http://schemas.microsoft.com/office/drawing/2014/main" id="{4577A5DF-EE98-4F2C-98AD-EF3AB794BD03}"/>
                </a:ext>
              </a:extLst>
            </p:cNvPr>
            <p:cNvSpPr>
              <a:spLocks noChangeArrowheads="1"/>
            </p:cNvSpPr>
            <p:nvPr/>
          </p:nvSpPr>
          <p:spPr bwMode="auto">
            <a:xfrm>
              <a:off x="3865563" y="3232150"/>
              <a:ext cx="1465436" cy="36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algn="ctr">
                <a:spcBef>
                  <a:spcPct val="20000"/>
                </a:spcBef>
                <a:defRPr/>
              </a:pPr>
              <a:r>
                <a:rPr lang="sv-SE" sz="1400" dirty="0">
                  <a:latin typeface="+mj-lt"/>
                </a:rPr>
                <a:t>Krishantering</a:t>
              </a:r>
            </a:p>
          </p:txBody>
        </p:sp>
        <p:pic>
          <p:nvPicPr>
            <p:cNvPr id="67" name="Bildobjekt 23" descr="fire_icons.png">
              <a:extLst>
                <a:ext uri="{FF2B5EF4-FFF2-40B4-BE49-F238E27FC236}">
                  <a16:creationId xmlns:a16="http://schemas.microsoft.com/office/drawing/2014/main" id="{ED21225A-5D5E-4E67-B3D2-7D618F5191FF}"/>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66440" y="3856977"/>
              <a:ext cx="1493137" cy="153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25" name="textruta 74">
            <a:extLst>
              <a:ext uri="{FF2B5EF4-FFF2-40B4-BE49-F238E27FC236}">
                <a16:creationId xmlns:a16="http://schemas.microsoft.com/office/drawing/2014/main" id="{BDC7C5E0-8303-4241-B208-0F4AD6237030}"/>
              </a:ext>
            </a:extLst>
          </p:cNvPr>
          <p:cNvSpPr txBox="1">
            <a:spLocks noChangeArrowheads="1"/>
          </p:cNvSpPr>
          <p:nvPr/>
        </p:nvSpPr>
        <p:spPr bwMode="auto">
          <a:xfrm>
            <a:off x="276225" y="1236663"/>
            <a:ext cx="37592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lnSpc>
                <a:spcPts val="2600"/>
              </a:lnSpc>
              <a:spcBef>
                <a:spcPct val="0"/>
              </a:spcBef>
              <a:buFontTx/>
              <a:buNone/>
            </a:pPr>
            <a:r>
              <a:rPr lang="sv-SE" altLang="sv-SE" sz="2000">
                <a:solidFill>
                  <a:srgbClr val="000000"/>
                </a:solidFill>
                <a:latin typeface="Times New Roman" panose="02020603050405020304" pitchFamily="18" charset="0"/>
              </a:rPr>
              <a:t>Exempel: Brand på huvudkontoret  </a:t>
            </a:r>
          </a:p>
        </p:txBody>
      </p:sp>
      <p:sp>
        <p:nvSpPr>
          <p:cNvPr id="90" name="X">
            <a:extLst>
              <a:ext uri="{FF2B5EF4-FFF2-40B4-BE49-F238E27FC236}">
                <a16:creationId xmlns:a16="http://schemas.microsoft.com/office/drawing/2014/main" id="{96593222-1456-4FFD-9F73-256735B3DFB2}"/>
              </a:ext>
            </a:extLst>
          </p:cNvPr>
          <p:cNvSpPr>
            <a:spLocks noChangeAspect="1"/>
          </p:cNvSpPr>
          <p:nvPr/>
        </p:nvSpPr>
        <p:spPr>
          <a:xfrm>
            <a:off x="8715375" y="1781175"/>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textruta 63">
            <a:extLst>
              <a:ext uri="{FF2B5EF4-FFF2-40B4-BE49-F238E27FC236}">
                <a16:creationId xmlns:a16="http://schemas.microsoft.com/office/drawing/2014/main" id="{F1CBC2F5-57A2-422D-AA9E-C1B465AB8EEE}"/>
              </a:ext>
            </a:extLst>
          </p:cNvPr>
          <p:cNvSpPr txBox="1"/>
          <p:nvPr/>
        </p:nvSpPr>
        <p:spPr>
          <a:xfrm>
            <a:off x="5503863" y="2795588"/>
            <a:ext cx="3567112" cy="2486025"/>
          </a:xfrm>
          <a:prstGeom prst="roundRect">
            <a:avLst/>
          </a:prstGeom>
          <a:solidFill>
            <a:schemeClr val="bg1">
              <a:lumMod val="75000"/>
            </a:schemeClr>
          </a:solidFill>
        </p:spPr>
        <p:txBody>
          <a:bodyPr>
            <a:spAutoFit/>
          </a:bodyPr>
          <a:lstStyle/>
          <a:p>
            <a:pPr>
              <a:defRPr/>
            </a:pPr>
            <a:r>
              <a:rPr lang="sv-SE" sz="1400" b="1" dirty="0">
                <a:latin typeface="+mj-lt"/>
              </a:rPr>
              <a:t>Krishanteringen</a:t>
            </a:r>
            <a:r>
              <a:rPr lang="sv-SE" sz="1400" dirty="0">
                <a:latin typeface="+mj-lt"/>
              </a:rPr>
              <a:t> används när övriga områden inte räcker till, genom att en särskild organisation, med särskilda kompetenser, mandat och rutiner, behöver sätts in. </a:t>
            </a:r>
          </a:p>
          <a:p>
            <a:pPr>
              <a:defRPr/>
            </a:pPr>
            <a:endParaRPr lang="sv-SE" sz="1400" dirty="0">
              <a:latin typeface="+mj-lt"/>
            </a:endParaRPr>
          </a:p>
          <a:p>
            <a:pPr>
              <a:defRPr/>
            </a:pPr>
            <a:r>
              <a:rPr lang="sv-SE" sz="1400" dirty="0">
                <a:latin typeface="+mj-lt"/>
              </a:rPr>
              <a:t>Krishanteringen hanterar branden på huvudkontoret genom att krisledningen aktiveras och krisplanens rutiner och stöd nyttjas.</a:t>
            </a:r>
          </a:p>
        </p:txBody>
      </p:sp>
      <p:sp>
        <p:nvSpPr>
          <p:cNvPr id="65" name="X">
            <a:extLst>
              <a:ext uri="{FF2B5EF4-FFF2-40B4-BE49-F238E27FC236}">
                <a16:creationId xmlns:a16="http://schemas.microsoft.com/office/drawing/2014/main" id="{39380C86-8113-48D5-B474-CDAB37AE1705}"/>
              </a:ext>
            </a:extLst>
          </p:cNvPr>
          <p:cNvSpPr>
            <a:spLocks noChangeAspect="1"/>
          </p:cNvSpPr>
          <p:nvPr/>
        </p:nvSpPr>
        <p:spPr>
          <a:xfrm>
            <a:off x="8764588" y="2686050"/>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Höger 32">
            <a:hlinkClick r:id="rId7" action="ppaction://hlinksldjump"/>
            <a:extLst>
              <a:ext uri="{FF2B5EF4-FFF2-40B4-BE49-F238E27FC236}">
                <a16:creationId xmlns:a16="http://schemas.microsoft.com/office/drawing/2014/main" id="{9384A8C0-4C8D-4022-8AAE-2BE4E2318E2C}"/>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38930" name="Grupp 33">
            <a:extLst>
              <a:ext uri="{FF2B5EF4-FFF2-40B4-BE49-F238E27FC236}">
                <a16:creationId xmlns:a16="http://schemas.microsoft.com/office/drawing/2014/main" id="{57FF82E5-C518-4894-B666-1D363247A71D}"/>
              </a:ext>
            </a:extLst>
          </p:cNvPr>
          <p:cNvGrpSpPr>
            <a:grpSpLocks/>
          </p:cNvGrpSpPr>
          <p:nvPr/>
        </p:nvGrpSpPr>
        <p:grpSpPr bwMode="auto">
          <a:xfrm>
            <a:off x="69850" y="6280150"/>
            <a:ext cx="1079500" cy="539750"/>
            <a:chOff x="169363" y="6133850"/>
            <a:chExt cx="1080000" cy="540000"/>
          </a:xfrm>
        </p:grpSpPr>
        <p:sp>
          <p:nvSpPr>
            <p:cNvPr id="35" name="Höger 34">
              <a:extLst>
                <a:ext uri="{FF2B5EF4-FFF2-40B4-BE49-F238E27FC236}">
                  <a16:creationId xmlns:a16="http://schemas.microsoft.com/office/drawing/2014/main" id="{4A52816D-31A6-4C22-A7F1-B32FEC241A96}"/>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36" name="textruta 35">
              <a:hlinkClick r:id="rId8" action="ppaction://hlinksldjump"/>
              <a:extLst>
                <a:ext uri="{FF2B5EF4-FFF2-40B4-BE49-F238E27FC236}">
                  <a16:creationId xmlns:a16="http://schemas.microsoft.com/office/drawing/2014/main" id="{30453A79-5D24-4EEC-BC5A-CB8920129F3E}"/>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1" name="textruta 30">
            <a:hlinkClick r:id="rId8" action="ppaction://hlinksldjump"/>
            <a:extLst>
              <a:ext uri="{FF2B5EF4-FFF2-40B4-BE49-F238E27FC236}">
                <a16:creationId xmlns:a16="http://schemas.microsoft.com/office/drawing/2014/main" id="{66783C32-CD37-41D4-894A-F184005297CC}"/>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28" name="textruta 27">
            <a:hlinkClick r:id="rId9" action="ppaction://hlinksldjump"/>
            <a:extLst>
              <a:ext uri="{FF2B5EF4-FFF2-40B4-BE49-F238E27FC236}">
                <a16:creationId xmlns:a16="http://schemas.microsoft.com/office/drawing/2014/main" id="{A8B0C0A5-BEFC-4124-A4EB-31C1239A3AF2}"/>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38933" name="textruta 22">
            <a:extLst>
              <a:ext uri="{FF2B5EF4-FFF2-40B4-BE49-F238E27FC236}">
                <a16:creationId xmlns:a16="http://schemas.microsoft.com/office/drawing/2014/main" id="{5E4DB4B2-0D48-4B60-A032-9966C8927EBE}"/>
              </a:ext>
            </a:extLst>
          </p:cNvPr>
          <p:cNvSpPr txBox="1">
            <a:spLocks noChangeArrowheads="1"/>
          </p:cNvSpPr>
          <p:nvPr/>
        </p:nvSpPr>
        <p:spPr bwMode="auto">
          <a:xfrm>
            <a:off x="323850" y="21463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8934" name="textruta 22">
            <a:extLst>
              <a:ext uri="{FF2B5EF4-FFF2-40B4-BE49-F238E27FC236}">
                <a16:creationId xmlns:a16="http://schemas.microsoft.com/office/drawing/2014/main" id="{12059A39-976E-4C49-8274-2978170AF131}"/>
              </a:ext>
            </a:extLst>
          </p:cNvPr>
          <p:cNvSpPr txBox="1">
            <a:spLocks noChangeArrowheads="1"/>
          </p:cNvSpPr>
          <p:nvPr/>
        </p:nvSpPr>
        <p:spPr bwMode="auto">
          <a:xfrm>
            <a:off x="2054225" y="21463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8935" name="textruta 22">
            <a:extLst>
              <a:ext uri="{FF2B5EF4-FFF2-40B4-BE49-F238E27FC236}">
                <a16:creationId xmlns:a16="http://schemas.microsoft.com/office/drawing/2014/main" id="{F4F00A64-8B78-41E0-A07D-B2CD8568C428}"/>
              </a:ext>
            </a:extLst>
          </p:cNvPr>
          <p:cNvSpPr txBox="1">
            <a:spLocks noChangeArrowheads="1"/>
          </p:cNvSpPr>
          <p:nvPr/>
        </p:nvSpPr>
        <p:spPr bwMode="auto">
          <a:xfrm>
            <a:off x="3663950" y="21463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8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1"/>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62"/>
                                        </p:tgtEl>
                                        <p:attrNameLst>
                                          <p:attrName>style.visibility</p:attrName>
                                        </p:attrNameLst>
                                      </p:cBhvr>
                                      <p:to>
                                        <p:strVal val="hidden"/>
                                      </p:to>
                                    </p:set>
                                  </p:childTnLst>
                                </p:cTn>
                              </p:par>
                              <p:par>
                                <p:cTn id="13" presetID="1" presetClass="exit" presetSubtype="0" fill="hold" grpId="3" nodeType="withEffect">
                                  <p:stCondLst>
                                    <p:cond delay="0"/>
                                  </p:stCondLst>
                                  <p:childTnLst>
                                    <p:set>
                                      <p:cBhvr>
                                        <p:cTn id="14" dur="1" fill="hold">
                                          <p:stCondLst>
                                            <p:cond delay="0"/>
                                          </p:stCondLst>
                                        </p:cTn>
                                        <p:tgtEl>
                                          <p:spTgt spid="62"/>
                                        </p:tgtEl>
                                        <p:attrNameLst>
                                          <p:attrName>style.visibility</p:attrName>
                                        </p:attrNameLst>
                                      </p:cBhvr>
                                      <p:to>
                                        <p:strVal val="hidden"/>
                                      </p:to>
                                    </p:set>
                                  </p:childTnLst>
                                </p:cTn>
                              </p:par>
                              <p:par>
                                <p:cTn id="15" presetID="1" presetClass="exit" presetSubtype="0" fill="hold" grpId="3" nodeType="withEffect">
                                  <p:stCondLst>
                                    <p:cond delay="0"/>
                                  </p:stCondLst>
                                  <p:childTnLst>
                                    <p:set>
                                      <p:cBhvr>
                                        <p:cTn id="16" dur="1" fill="hold">
                                          <p:stCondLst>
                                            <p:cond delay="0"/>
                                          </p:stCondLst>
                                        </p:cTn>
                                        <p:tgtEl>
                                          <p:spTgt spid="64"/>
                                        </p:tgtEl>
                                        <p:attrNameLst>
                                          <p:attrName>style.visibility</p:attrName>
                                        </p:attrNameLst>
                                      </p:cBhvr>
                                      <p:to>
                                        <p:strVal val="hidden"/>
                                      </p:to>
                                    </p:set>
                                  </p:childTnLst>
                                </p:cTn>
                              </p:par>
                              <p:par>
                                <p:cTn id="17" presetID="1" presetClass="exit" presetSubtype="0" fill="hold" grpId="4" nodeType="withEffect">
                                  <p:stCondLst>
                                    <p:cond delay="0"/>
                                  </p:stCondLst>
                                  <p:childTnLst>
                                    <p:set>
                                      <p:cBhvr>
                                        <p:cTn id="18" dur="1" fill="hold">
                                          <p:stCondLst>
                                            <p:cond delay="0"/>
                                          </p:stCondLst>
                                        </p:cTn>
                                        <p:tgtEl>
                                          <p:spTgt spid="8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1"/>
                                        </p:tgtEl>
                                        <p:attrNameLst>
                                          <p:attrName>style.visibility</p:attrName>
                                        </p:attrNameLst>
                                      </p:cBhvr>
                                      <p:to>
                                        <p:strVal val="hidden"/>
                                      </p:to>
                                    </p:set>
                                  </p:childTnLst>
                                </p:cTn>
                              </p:par>
                              <p:par>
                                <p:cTn id="21" presetID="1" presetClass="exit" presetSubtype="0" fill="hold" grpId="5" nodeType="withEffect">
                                  <p:stCondLst>
                                    <p:cond delay="0"/>
                                  </p:stCondLst>
                                  <p:childTnLst>
                                    <p:set>
                                      <p:cBhvr>
                                        <p:cTn id="22" dur="1" fill="hold">
                                          <p:stCondLst>
                                            <p:cond delay="0"/>
                                          </p:stCondLst>
                                        </p:cTn>
                                        <p:tgtEl>
                                          <p:spTgt spid="6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90"/>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xit" presetSubtype="0" fill="hold" nodeType="withEffect">
                                  <p:stCondLst>
                                    <p:cond delay="0"/>
                                  </p:stCondLst>
                                  <p:childTnLst>
                                    <p:set>
                                      <p:cBhvr>
                                        <p:cTn id="29" dur="1" fill="hold">
                                          <p:stCondLst>
                                            <p:cond delay="0"/>
                                          </p:stCondLst>
                                        </p:cTn>
                                        <p:tgtEl>
                                          <p:spTgt spid="90"/>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32" restart="whenNotActive" fill="hold" evtFilter="cancelBubble" nodeType="interactiveSeq">
                <p:stCondLst>
                  <p:cond evt="onClick" delay="0">
                    <p:tgtEl>
                      <p:spTgt spid="61"/>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xit" presetSubtype="0" fill="hold" nodeType="withEffect">
                                  <p:stCondLst>
                                    <p:cond delay="0"/>
                                  </p:stCondLst>
                                  <p:childTnLst>
                                    <p:set>
                                      <p:cBhvr>
                                        <p:cTn id="36" dur="1" fill="hold">
                                          <p:stCondLst>
                                            <p:cond delay="0"/>
                                          </p:stCondLst>
                                        </p:cTn>
                                        <p:tgtEl>
                                          <p:spTgt spid="6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9" restart="whenNotActive" fill="hold" evtFilter="cancelBubble" nodeType="interactiveSeq">
                <p:stCondLst>
                  <p:cond evt="onClick" delay="0">
                    <p:tgtEl>
                      <p:spTgt spid="65"/>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xit" presetSubtype="0" fill="hold" grpId="1" nodeType="withEffect">
                                  <p:stCondLst>
                                    <p:cond delay="0"/>
                                  </p:stCondLst>
                                  <p:childTnLst>
                                    <p:set>
                                      <p:cBhvr>
                                        <p:cTn id="43" dur="1" fill="hold">
                                          <p:stCondLst>
                                            <p:cond delay="0"/>
                                          </p:stCondLst>
                                        </p:cTn>
                                        <p:tgtEl>
                                          <p:spTgt spid="64"/>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46" restart="whenNotActive" fill="hold" evtFilter="cancelBubble" nodeType="interactiveSeq">
                <p:stCondLst>
                  <p:cond evt="onClick" delay="0">
                    <p:tgtEl>
                      <p:spTgt spid="33"/>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xit" presetSubtype="0" fill="hold" grpId="6" nodeType="clickEffect">
                                  <p:stCondLst>
                                    <p:cond delay="0"/>
                                  </p:stCondLst>
                                  <p:childTnLst>
                                    <p:set>
                                      <p:cBhvr>
                                        <p:cTn id="50" dur="1" fill="hold">
                                          <p:stCondLst>
                                            <p:cond delay="0"/>
                                          </p:stCondLst>
                                        </p:cTn>
                                        <p:tgtEl>
                                          <p:spTgt spid="8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90"/>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61"/>
                                        </p:tgtEl>
                                        <p:attrNameLst>
                                          <p:attrName>style.visibility</p:attrName>
                                        </p:attrNameLst>
                                      </p:cBhvr>
                                      <p:to>
                                        <p:strVal val="hidden"/>
                                      </p:to>
                                    </p:set>
                                  </p:childTnLst>
                                </p:cTn>
                              </p:par>
                              <p:par>
                                <p:cTn id="55" presetID="1" presetClass="exit" presetSubtype="0" fill="hold" grpId="6" nodeType="withEffect">
                                  <p:stCondLst>
                                    <p:cond delay="0"/>
                                  </p:stCondLst>
                                  <p:childTnLst>
                                    <p:set>
                                      <p:cBhvr>
                                        <p:cTn id="56" dur="1" fill="hold">
                                          <p:stCondLst>
                                            <p:cond delay="0"/>
                                          </p:stCondLst>
                                        </p:cTn>
                                        <p:tgtEl>
                                          <p:spTgt spid="62"/>
                                        </p:tgtEl>
                                        <p:attrNameLst>
                                          <p:attrName>style.visibility</p:attrName>
                                        </p:attrNameLst>
                                      </p:cBhvr>
                                      <p:to>
                                        <p:strVal val="hidden"/>
                                      </p:to>
                                    </p:set>
                                  </p:childTnLst>
                                </p:cTn>
                              </p:par>
                              <p:par>
                                <p:cTn id="57" presetID="1" presetClass="exit" presetSubtype="0" fill="hold" grpId="6" nodeType="withEffect">
                                  <p:stCondLst>
                                    <p:cond delay="0"/>
                                  </p:stCondLst>
                                  <p:childTnLst>
                                    <p:set>
                                      <p:cBhvr>
                                        <p:cTn id="58" dur="1" fill="hold">
                                          <p:stCondLst>
                                            <p:cond delay="0"/>
                                          </p:stCondLst>
                                        </p:cTn>
                                        <p:tgtEl>
                                          <p:spTgt spid="6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1" presetClass="exit" presetSubtype="0" fill="hold" grpId="7" nodeType="clickEffect">
                                  <p:stCondLst>
                                    <p:cond delay="0"/>
                                  </p:stCondLst>
                                  <p:childTnLst>
                                    <p:set>
                                      <p:cBhvr>
                                        <p:cTn id="65" dur="1" fill="hold">
                                          <p:stCondLst>
                                            <p:cond delay="0"/>
                                          </p:stCondLst>
                                        </p:cTn>
                                        <p:tgtEl>
                                          <p:spTgt spid="81"/>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90"/>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61"/>
                                        </p:tgtEl>
                                        <p:attrNameLst>
                                          <p:attrName>style.visibility</p:attrName>
                                        </p:attrNameLst>
                                      </p:cBhvr>
                                      <p:to>
                                        <p:strVal val="hidden"/>
                                      </p:to>
                                    </p:set>
                                  </p:childTnLst>
                                </p:cTn>
                              </p:par>
                              <p:par>
                                <p:cTn id="70" presetID="1" presetClass="exit" presetSubtype="0" fill="hold" grpId="7" nodeType="withEffect">
                                  <p:stCondLst>
                                    <p:cond delay="0"/>
                                  </p:stCondLst>
                                  <p:childTnLst>
                                    <p:set>
                                      <p:cBhvr>
                                        <p:cTn id="71" dur="1" fill="hold">
                                          <p:stCondLst>
                                            <p:cond delay="0"/>
                                          </p:stCondLst>
                                        </p:cTn>
                                        <p:tgtEl>
                                          <p:spTgt spid="62"/>
                                        </p:tgtEl>
                                        <p:attrNameLst>
                                          <p:attrName>style.visibility</p:attrName>
                                        </p:attrNameLst>
                                      </p:cBhvr>
                                      <p:to>
                                        <p:strVal val="hidden"/>
                                      </p:to>
                                    </p:set>
                                  </p:childTnLst>
                                </p:cTn>
                              </p:par>
                              <p:par>
                                <p:cTn id="72" presetID="1" presetClass="exit" presetSubtype="0" fill="hold" grpId="7" nodeType="withEffect">
                                  <p:stCondLst>
                                    <p:cond delay="0"/>
                                  </p:stCondLst>
                                  <p:childTnLst>
                                    <p:set>
                                      <p:cBhvr>
                                        <p:cTn id="73" dur="1" fill="hold">
                                          <p:stCondLst>
                                            <p:cond delay="0"/>
                                          </p:stCondLst>
                                        </p:cTn>
                                        <p:tgtEl>
                                          <p:spTgt spid="64"/>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76" restart="whenNotActive" fill="hold" evtFilter="cancelBubble" nodeType="interactiveSeq">
                <p:stCondLst>
                  <p:cond evt="onClick" delay="0">
                    <p:tgtEl>
                      <p:spTgt spid="2"/>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10" presetClass="entr" presetSubtype="0"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fade">
                                      <p:cBhvr>
                                        <p:cTn id="81" dur="500"/>
                                        <p:tgtEl>
                                          <p:spTgt spid="81"/>
                                        </p:tgtEl>
                                      </p:cBhvr>
                                    </p:animEffect>
                                  </p:childTnLst>
                                </p:cTn>
                              </p:par>
                              <p:par>
                                <p:cTn id="82" presetID="10" presetClass="entr" presetSubtype="0" fill="hold" nodeType="with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fade">
                                      <p:cBhvr>
                                        <p:cTn id="84" dur="500"/>
                                        <p:tgtEl>
                                          <p:spTgt spid="61"/>
                                        </p:tgtEl>
                                      </p:cBhvr>
                                    </p:animEffect>
                                  </p:childTnLst>
                                </p:cTn>
                              </p:par>
                              <p:par>
                                <p:cTn id="85" presetID="1" presetClass="exit" presetSubtype="0" fill="hold" nodeType="withEffect">
                                  <p:stCondLst>
                                    <p:cond delay="0"/>
                                  </p:stCondLst>
                                  <p:childTnLst>
                                    <p:set>
                                      <p:cBhvr>
                                        <p:cTn id="86" dur="1" fill="hold">
                                          <p:stCondLst>
                                            <p:cond delay="0"/>
                                          </p:stCondLst>
                                        </p:cTn>
                                        <p:tgtEl>
                                          <p:spTgt spid="90"/>
                                        </p:tgtEl>
                                        <p:attrNameLst>
                                          <p:attrName>style.visibility</p:attrName>
                                        </p:attrNameLst>
                                      </p:cBhvr>
                                      <p:to>
                                        <p:strVal val="hidden"/>
                                      </p:to>
                                    </p:set>
                                  </p:childTnLst>
                                </p:cTn>
                              </p:par>
                              <p:par>
                                <p:cTn id="87" presetID="1" presetClass="exit" presetSubtype="0" fill="hold" grpId="4" nodeType="withEffect">
                                  <p:stCondLst>
                                    <p:cond delay="0"/>
                                  </p:stCondLst>
                                  <p:childTnLst>
                                    <p:set>
                                      <p:cBhvr>
                                        <p:cTn id="88" dur="1" fill="hold">
                                          <p:stCondLst>
                                            <p:cond delay="0"/>
                                          </p:stCondLst>
                                        </p:cTn>
                                        <p:tgtEl>
                                          <p:spTgt spid="62"/>
                                        </p:tgtEl>
                                        <p:attrNameLst>
                                          <p:attrName>style.visibility</p:attrName>
                                        </p:attrNameLst>
                                      </p:cBhvr>
                                      <p:to>
                                        <p:strVal val="hidden"/>
                                      </p:to>
                                    </p:set>
                                  </p:childTnLst>
                                </p:cTn>
                              </p:par>
                              <p:par>
                                <p:cTn id="89" presetID="1" presetClass="exit" presetSubtype="0" fill="hold" grpId="4" nodeType="withEffect">
                                  <p:stCondLst>
                                    <p:cond delay="0"/>
                                  </p:stCondLst>
                                  <p:childTnLst>
                                    <p:set>
                                      <p:cBhvr>
                                        <p:cTn id="90" dur="1" fill="hold">
                                          <p:stCondLst>
                                            <p:cond delay="0"/>
                                          </p:stCondLst>
                                        </p:cTn>
                                        <p:tgtEl>
                                          <p:spTgt spid="64"/>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3" restart="whenNotActive" fill="hold" evtFilter="cancelBubble" nodeType="interactiveSeq">
                <p:stCondLst>
                  <p:cond evt="onClick" delay="0">
                    <p:tgtEl>
                      <p:spTgt spid="3"/>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10" presetClass="entr" presetSubtype="0" fill="hold" grpId="0" nodeType="with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fade">
                                      <p:cBhvr>
                                        <p:cTn id="98" dur="500"/>
                                        <p:tgtEl>
                                          <p:spTgt spid="62"/>
                                        </p:tgtEl>
                                      </p:cBhvr>
                                    </p:animEffect>
                                  </p:childTnLst>
                                </p:cTn>
                              </p:par>
                              <p:par>
                                <p:cTn id="99" presetID="10" presetClass="entr" presetSubtype="0" fill="hold" nodeType="withEffect">
                                  <p:stCondLst>
                                    <p:cond delay="0"/>
                                  </p:stCondLst>
                                  <p:childTnLst>
                                    <p:set>
                                      <p:cBhvr>
                                        <p:cTn id="100" dur="1" fill="hold">
                                          <p:stCondLst>
                                            <p:cond delay="0"/>
                                          </p:stCondLst>
                                        </p:cTn>
                                        <p:tgtEl>
                                          <p:spTgt spid="90"/>
                                        </p:tgtEl>
                                        <p:attrNameLst>
                                          <p:attrName>style.visibility</p:attrName>
                                        </p:attrNameLst>
                                      </p:cBhvr>
                                      <p:to>
                                        <p:strVal val="visible"/>
                                      </p:to>
                                    </p:set>
                                    <p:animEffect transition="in" filter="fade">
                                      <p:cBhvr>
                                        <p:cTn id="101" dur="500"/>
                                        <p:tgtEl>
                                          <p:spTgt spid="90"/>
                                        </p:tgtEl>
                                      </p:cBhvr>
                                    </p:animEffect>
                                  </p:childTnLst>
                                </p:cTn>
                              </p:par>
                              <p:par>
                                <p:cTn id="102" presetID="1" presetClass="exit" presetSubtype="0" fill="hold" grpId="3" nodeType="withEffect">
                                  <p:stCondLst>
                                    <p:cond delay="0"/>
                                  </p:stCondLst>
                                  <p:childTnLst>
                                    <p:set>
                                      <p:cBhvr>
                                        <p:cTn id="103" dur="1" fill="hold">
                                          <p:stCondLst>
                                            <p:cond delay="0"/>
                                          </p:stCondLst>
                                        </p:cTn>
                                        <p:tgtEl>
                                          <p:spTgt spid="81"/>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61"/>
                                        </p:tgtEl>
                                        <p:attrNameLst>
                                          <p:attrName>style.visibility</p:attrName>
                                        </p:attrNameLst>
                                      </p:cBhvr>
                                      <p:to>
                                        <p:strVal val="hidden"/>
                                      </p:to>
                                    </p:set>
                                  </p:childTnLst>
                                </p:cTn>
                              </p:par>
                              <p:par>
                                <p:cTn id="106" presetID="1" presetClass="exit" presetSubtype="0" fill="hold" grpId="2" nodeType="withEffect">
                                  <p:stCondLst>
                                    <p:cond delay="0"/>
                                  </p:stCondLst>
                                  <p:childTnLst>
                                    <p:set>
                                      <p:cBhvr>
                                        <p:cTn id="107" dur="1" fill="hold">
                                          <p:stCondLst>
                                            <p:cond delay="0"/>
                                          </p:stCondLst>
                                        </p:cTn>
                                        <p:tgtEl>
                                          <p:spTgt spid="64"/>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0" restart="whenNotActive" fill="hold" evtFilter="cancelBubble" nodeType="interactiveSeq">
                <p:stCondLst>
                  <p:cond evt="onClick" delay="0">
                    <p:tgtEl>
                      <p:spTgt spid="4"/>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0" presetClass="entr" presetSubtype="0" fill="hold" grpId="0" nodeType="with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fade">
                                      <p:cBhvr>
                                        <p:cTn id="115" dur="500"/>
                                        <p:tgtEl>
                                          <p:spTgt spid="64"/>
                                        </p:tgtEl>
                                      </p:cBhvr>
                                    </p:animEffect>
                                  </p:childTnLst>
                                </p:cTn>
                              </p:par>
                              <p:par>
                                <p:cTn id="116" presetID="10" presetClass="entr" presetSubtype="0" fill="hold" nodeType="withEffect">
                                  <p:stCondLst>
                                    <p:cond delay="0"/>
                                  </p:stCondLst>
                                  <p:childTnLst>
                                    <p:set>
                                      <p:cBhvr>
                                        <p:cTn id="117" dur="1" fill="hold">
                                          <p:stCondLst>
                                            <p:cond delay="0"/>
                                          </p:stCondLst>
                                        </p:cTn>
                                        <p:tgtEl>
                                          <p:spTgt spid="65"/>
                                        </p:tgtEl>
                                        <p:attrNameLst>
                                          <p:attrName>style.visibility</p:attrName>
                                        </p:attrNameLst>
                                      </p:cBhvr>
                                      <p:to>
                                        <p:strVal val="visible"/>
                                      </p:to>
                                    </p:set>
                                    <p:animEffect transition="in" filter="fade">
                                      <p:cBhvr>
                                        <p:cTn id="118" dur="500"/>
                                        <p:tgtEl>
                                          <p:spTgt spid="65"/>
                                        </p:tgtEl>
                                      </p:cBhvr>
                                    </p:animEffect>
                                  </p:childTnLst>
                                </p:cTn>
                              </p:par>
                              <p:par>
                                <p:cTn id="119" presetID="1" presetClass="exit" presetSubtype="0" fill="hold" grpId="5" nodeType="withEffect">
                                  <p:stCondLst>
                                    <p:cond delay="0"/>
                                  </p:stCondLst>
                                  <p:childTnLst>
                                    <p:set>
                                      <p:cBhvr>
                                        <p:cTn id="120" dur="1" fill="hold">
                                          <p:stCondLst>
                                            <p:cond delay="0"/>
                                          </p:stCondLst>
                                        </p:cTn>
                                        <p:tgtEl>
                                          <p:spTgt spid="81"/>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90"/>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61"/>
                                        </p:tgtEl>
                                        <p:attrNameLst>
                                          <p:attrName>style.visibility</p:attrName>
                                        </p:attrNameLst>
                                      </p:cBhvr>
                                      <p:to>
                                        <p:strVal val="hidden"/>
                                      </p:to>
                                    </p:set>
                                  </p:childTnLst>
                                </p:cTn>
                              </p:par>
                              <p:par>
                                <p:cTn id="125" presetID="1" presetClass="exit" presetSubtype="0" fill="hold" grpId="5" nodeType="withEffect">
                                  <p:stCondLst>
                                    <p:cond delay="0"/>
                                  </p:stCondLst>
                                  <p:childTnLst>
                                    <p:set>
                                      <p:cBhvr>
                                        <p:cTn id="126"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81" grpId="0" animBg="1"/>
      <p:bldP spid="81" grpId="1" animBg="1"/>
      <p:bldP spid="81" grpId="2" animBg="1"/>
      <p:bldP spid="81" grpId="3" animBg="1"/>
      <p:bldP spid="81" grpId="4" animBg="1"/>
      <p:bldP spid="81" grpId="5" animBg="1"/>
      <p:bldP spid="81" grpId="6" animBg="1"/>
      <p:bldP spid="81" grpId="7" animBg="1"/>
      <p:bldP spid="62" grpId="0" animBg="1"/>
      <p:bldP spid="62" grpId="1" animBg="1"/>
      <p:bldP spid="62" grpId="2" animBg="1"/>
      <p:bldP spid="62" grpId="3" animBg="1"/>
      <p:bldP spid="62" grpId="4" animBg="1"/>
      <p:bldP spid="62" grpId="5" animBg="1"/>
      <p:bldP spid="62" grpId="6" animBg="1"/>
      <p:bldP spid="62" grpId="7" animBg="1"/>
      <p:bldP spid="64" grpId="0" animBg="1"/>
      <p:bldP spid="64" grpId="1" animBg="1"/>
      <p:bldP spid="64" grpId="2" animBg="1"/>
      <p:bldP spid="64" grpId="3" animBg="1"/>
      <p:bldP spid="64" grpId="4" animBg="1"/>
      <p:bldP spid="64" grpId="5" animBg="1"/>
      <p:bldP spid="64" grpId="6" animBg="1"/>
      <p:bldP spid="64" grpId="7"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MSB">
            <a:extLst>
              <a:ext uri="{FF2B5EF4-FFF2-40B4-BE49-F238E27FC236}">
                <a16:creationId xmlns:a16="http://schemas.microsoft.com/office/drawing/2014/main" id="{8C76B052-0A9D-4405-A59F-E377C67FAA12}"/>
              </a:ext>
            </a:extLst>
          </p:cNvPr>
          <p:cNvSpPr txBox="1"/>
          <p:nvPr/>
        </p:nvSpPr>
        <p:spPr>
          <a:xfrm>
            <a:off x="843641" y="3509037"/>
            <a:ext cx="7150100" cy="2247424"/>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För myndigheter under regeringen ger Myndigheten för samhällsskydd och beredskap (MSB) allmänna råd om att identifiera och hantera behovet av kontinuitet för behandling av information, samt öva förmåga att upprätthålla identifierat behov av kontinuitet, för att pröva och utveckla myndighetens säkerhetsåtgärder för kontinuitetshantering avseende informationssäkerhet. Därutöver har MSB i samverkan med andra aktörer tagit fram behovsanpassat stöd i form av en digital verktygslåda för att underlätta arbetet med kontinuitetshantering både hos offentliga och privata aktörer. Mer information om denna verktygslåda hittar ni på </a:t>
            </a:r>
            <a:r>
              <a:rPr kumimoji="0" lang="sv-SE" sz="1400" b="1" i="1"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www.msb.se/kontinuitetshantering.</a:t>
            </a:r>
          </a:p>
        </p:txBody>
      </p:sp>
      <p:sp>
        <p:nvSpPr>
          <p:cNvPr id="11" name="textruta 10">
            <a:extLst>
              <a:ext uri="{FF2B5EF4-FFF2-40B4-BE49-F238E27FC236}">
                <a16:creationId xmlns:a16="http://schemas.microsoft.com/office/drawing/2014/main" id="{5286FC01-F309-4609-B4A7-5E4334A3B57B}"/>
              </a:ext>
            </a:extLst>
          </p:cNvPr>
          <p:cNvSpPr txBox="1"/>
          <p:nvPr/>
        </p:nvSpPr>
        <p:spPr>
          <a:xfrm>
            <a:off x="2403475" y="757238"/>
            <a:ext cx="4314825" cy="817562"/>
          </a:xfrm>
          <a:prstGeom prst="round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Förutom FSPOS vägledning, finns ett stort antal stöd och föreskrifter inom kontinuitetshantering, som påverkar eller kan hjälpa finansiella aktörer</a:t>
            </a:r>
          </a:p>
        </p:txBody>
      </p:sp>
      <p:pic>
        <p:nvPicPr>
          <p:cNvPr id="40963" name="Bildobjekt 2">
            <a:extLst>
              <a:ext uri="{FF2B5EF4-FFF2-40B4-BE49-F238E27FC236}">
                <a16:creationId xmlns:a16="http://schemas.microsoft.com/office/drawing/2014/main" id="{82956B2C-02C9-4191-BB8A-380589604437}"/>
              </a:ext>
            </a:extLst>
          </p:cNvPr>
          <p:cNvPicPr>
            <a:picLocks noChangeAspect="1"/>
          </p:cNvPicPr>
          <p:nvPr/>
        </p:nvPicPr>
        <p:blipFill>
          <a:blip r:embed="rId3">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ISO">
            <a:extLst>
              <a:ext uri="{FF2B5EF4-FFF2-40B4-BE49-F238E27FC236}">
                <a16:creationId xmlns:a16="http://schemas.microsoft.com/office/drawing/2014/main" id="{ADAA1812-B678-4AD9-9A25-C364BE28C639}"/>
              </a:ext>
            </a:extLst>
          </p:cNvPr>
          <p:cNvSpPr txBox="1"/>
          <p:nvPr/>
        </p:nvSpPr>
        <p:spPr>
          <a:xfrm>
            <a:off x="886252" y="3615532"/>
            <a:ext cx="7150100" cy="1770062"/>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Internationella standarder bidrar med en enhetlig och allmänt accepterad process, principer och terminologi.</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ISO 22301 </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beskriver kraven på god kontinuitetshantering</a:t>
            </a: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ISO 22313 </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beskriver något mer konkreta riktlinjer kring genomförandet. Ytterligare en standard innehåller riktlinjer kring kontinuitetshantering, kopplat till it- och kommunikationsteknologi, </a:t>
            </a: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ISO/IEC 27031</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a:t>
            </a:r>
          </a:p>
        </p:txBody>
      </p:sp>
      <p:pic>
        <p:nvPicPr>
          <p:cNvPr id="23" name="Bildobjekt 22">
            <a:extLst>
              <a:ext uri="{FF2B5EF4-FFF2-40B4-BE49-F238E27FC236}">
                <a16:creationId xmlns:a16="http://schemas.microsoft.com/office/drawing/2014/main" id="{5008546E-E459-49BA-8708-629F571617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6263" y="1773487"/>
            <a:ext cx="777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Bildobjekt 2">
            <a:extLst>
              <a:ext uri="{FF2B5EF4-FFF2-40B4-BE49-F238E27FC236}">
                <a16:creationId xmlns:a16="http://schemas.microsoft.com/office/drawing/2014/main" id="{89BA326C-B0AC-45BF-A310-45991B7F9371}"/>
              </a:ext>
            </a:extLst>
          </p:cNvPr>
          <p:cNvPicPr>
            <a:picLocks noChangeAspect="1"/>
          </p:cNvPicPr>
          <p:nvPr/>
        </p:nvPicPr>
        <p:blipFill>
          <a:blip r:embed="rId5">
            <a:extLst>
              <a:ext uri="{28A0092B-C50C-407E-A947-70E740481C1C}">
                <a14:useLocalDpi xmlns:a14="http://schemas.microsoft.com/office/drawing/2010/main" val="0"/>
              </a:ext>
            </a:extLst>
          </a:blip>
          <a:srcRect l="20741" r="18520"/>
          <a:stretch>
            <a:fillRect/>
          </a:stretch>
        </p:blipFill>
        <p:spPr bwMode="auto">
          <a:xfrm>
            <a:off x="3937000" y="1789113"/>
            <a:ext cx="779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Bildobjekt 4">
            <a:extLst>
              <a:ext uri="{FF2B5EF4-FFF2-40B4-BE49-F238E27FC236}">
                <a16:creationId xmlns:a16="http://schemas.microsoft.com/office/drawing/2014/main" id="{481019C6-CB92-4797-B9DD-52FF79454CD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35875" y="1828800"/>
            <a:ext cx="10826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Bildobjekt 5">
            <a:extLst>
              <a:ext uri="{FF2B5EF4-FFF2-40B4-BE49-F238E27FC236}">
                <a16:creationId xmlns:a16="http://schemas.microsoft.com/office/drawing/2014/main" id="{474ECF7C-422F-4777-A434-C7C1D4F586E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16600" y="1749425"/>
            <a:ext cx="7191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I">
            <a:extLst>
              <a:ext uri="{FF2B5EF4-FFF2-40B4-BE49-F238E27FC236}">
                <a16:creationId xmlns:a16="http://schemas.microsoft.com/office/drawing/2014/main" id="{018929F6-7903-4CD6-A60A-3176B4D0B204}"/>
              </a:ext>
            </a:extLst>
          </p:cNvPr>
          <p:cNvSpPr txBox="1"/>
          <p:nvPr/>
        </p:nvSpPr>
        <p:spPr>
          <a:xfrm>
            <a:off x="878125" y="3513544"/>
            <a:ext cx="7150100" cy="2486025"/>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Finansinspektionen gav 2014 ut föreskrifter och allmänna råd om hantering av operativa risker (FFFS 2014:4) och om styrning, riskhantering och kontroll (FFFS 2014:1) i kreditinstitut.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Dessa föreskrifter berör vissa aktörer i den finansiella sektorn. I föreskrifterna noteras att bland annat berörda aktörer ska ha ”en väl fungerande kontinuitetshantering för att säkerställa att dess viktigaste information och funktioner bevaras samt att dess verksamhet upprätthålls vid ett avbrott eller en större verksamhetsstörning”. Föreskrifterna ställer även krav på att kontinuitetsplaner finns upprättade och att planerna testas regelbundet</a:t>
            </a:r>
          </a:p>
        </p:txBody>
      </p:sp>
      <p:pic>
        <p:nvPicPr>
          <p:cNvPr id="29726" name="Bildobjekt 17">
            <a:extLst>
              <a:ext uri="{FF2B5EF4-FFF2-40B4-BE49-F238E27FC236}">
                <a16:creationId xmlns:a16="http://schemas.microsoft.com/office/drawing/2014/main" id="{0CE09BEB-547E-4FF0-908B-708D2E7FAA7B}"/>
              </a:ext>
            </a:extLst>
          </p:cNvPr>
          <p:cNvPicPr>
            <a:picLocks noChangeAspect="1"/>
          </p:cNvPicPr>
          <p:nvPr/>
        </p:nvPicPr>
        <p:blipFill>
          <a:blip r:embed="rId8">
            <a:extLst>
              <a:ext uri="{28A0092B-C50C-407E-A947-70E740481C1C}">
                <a14:useLocalDpi xmlns:a14="http://schemas.microsoft.com/office/drawing/2010/main" val="0"/>
              </a:ext>
            </a:extLst>
          </a:blip>
          <a:srcRect l="3600" t="3253" r="3600" b="42563"/>
          <a:stretch>
            <a:fillRect/>
          </a:stretch>
        </p:blipFill>
        <p:spPr bwMode="auto">
          <a:xfrm>
            <a:off x="5756275" y="2633663"/>
            <a:ext cx="130651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7" name="Bildobjekt 18">
            <a:extLst>
              <a:ext uri="{FF2B5EF4-FFF2-40B4-BE49-F238E27FC236}">
                <a16:creationId xmlns:a16="http://schemas.microsoft.com/office/drawing/2014/main" id="{227778E4-804E-4C8B-94D7-3A1EDBC50C36}"/>
              </a:ext>
            </a:extLst>
          </p:cNvPr>
          <p:cNvPicPr>
            <a:picLocks noChangeAspect="1"/>
          </p:cNvPicPr>
          <p:nvPr/>
        </p:nvPicPr>
        <p:blipFill>
          <a:blip r:embed="rId9">
            <a:extLst>
              <a:ext uri="{28A0092B-C50C-407E-A947-70E740481C1C}">
                <a14:useLocalDpi xmlns:a14="http://schemas.microsoft.com/office/drawing/2010/main" val="0"/>
              </a:ext>
            </a:extLst>
          </a:blip>
          <a:srcRect l="20445" r="20889"/>
          <a:stretch>
            <a:fillRect/>
          </a:stretch>
        </p:blipFill>
        <p:spPr bwMode="auto">
          <a:xfrm>
            <a:off x="4057650" y="2681288"/>
            <a:ext cx="79216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8" name="Bildobjekt 19">
            <a:extLst>
              <a:ext uri="{FF2B5EF4-FFF2-40B4-BE49-F238E27FC236}">
                <a16:creationId xmlns:a16="http://schemas.microsoft.com/office/drawing/2014/main" id="{1823875E-3485-45AE-B58F-2F18257C6EA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38313" y="2679700"/>
            <a:ext cx="14795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EBA">
            <a:extLst>
              <a:ext uri="{FF2B5EF4-FFF2-40B4-BE49-F238E27FC236}">
                <a16:creationId xmlns:a16="http://schemas.microsoft.com/office/drawing/2014/main" id="{AF54FDDB-D9AC-473A-AAEA-C48922E35EF1}"/>
              </a:ext>
            </a:extLst>
          </p:cNvPr>
          <p:cNvSpPr txBox="1"/>
          <p:nvPr/>
        </p:nvSpPr>
        <p:spPr>
          <a:xfrm>
            <a:off x="968339" y="3539785"/>
            <a:ext cx="6985925" cy="1770698"/>
          </a:xfrm>
          <a:prstGeom prst="roundRect">
            <a:avLst/>
          </a:prstGeom>
          <a:solidFill>
            <a:schemeClr val="bg1">
              <a:lumMod val="75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Krav på kontinuitetshantering hos kredit- och värdepappersinstitut finns i </a:t>
            </a:r>
            <a:r>
              <a:rPr kumimoji="0" lang="sv-SE" sz="1400" b="0" i="0" u="none" strike="noStrike" kern="1200" cap="none" spc="0" normalizeH="0" baseline="0" noProof="0" dirty="0" err="1">
                <a:ln>
                  <a:noFill/>
                </a:ln>
                <a:solidFill>
                  <a:srgbClr val="000000"/>
                </a:solidFill>
                <a:effectLst/>
                <a:uLnTx/>
                <a:uFillTx/>
                <a:latin typeface="Book Antiqua"/>
                <a:ea typeface="+mn-ea"/>
                <a:cs typeface="Times New Roman" panose="02020603050405020304" pitchFamily="18" charset="0"/>
              </a:rPr>
              <a:t>EBA:s</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r>
              <a:rPr kumimoji="0" lang="sv-SE" sz="1400" b="0" i="0" u="none" strike="noStrike" kern="1200" cap="none" spc="0" normalizeH="0" baseline="0" noProof="0" dirty="0" err="1">
                <a:ln>
                  <a:noFill/>
                </a:ln>
                <a:solidFill>
                  <a:srgbClr val="000000"/>
                </a:solidFill>
                <a:effectLst/>
                <a:uLnTx/>
                <a:uFillTx/>
                <a:latin typeface="Book Antiqua"/>
                <a:ea typeface="+mn-ea"/>
                <a:cs typeface="Times New Roman" panose="02020603050405020304" pitchFamily="18" charset="0"/>
              </a:rPr>
              <a:t>European</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r>
              <a:rPr kumimoji="0" lang="sv-SE" sz="1400" b="0" i="0" u="none" strike="noStrike" kern="1200" cap="none" spc="0" normalizeH="0" baseline="0" noProof="0" dirty="0" err="1">
                <a:ln>
                  <a:noFill/>
                </a:ln>
                <a:solidFill>
                  <a:srgbClr val="000000"/>
                </a:solidFill>
                <a:effectLst/>
                <a:uLnTx/>
                <a:uFillTx/>
                <a:latin typeface="Book Antiqua"/>
                <a:ea typeface="+mn-ea"/>
                <a:cs typeface="Times New Roman" panose="02020603050405020304" pitchFamily="18" charset="0"/>
              </a:rPr>
              <a:t>Banking</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r>
              <a:rPr kumimoji="0" lang="sv-SE" sz="1400" b="0" i="0" u="none" strike="noStrike" kern="1200" cap="none" spc="0" normalizeH="0" baseline="0" noProof="0" dirty="0" err="1">
                <a:ln>
                  <a:noFill/>
                </a:ln>
                <a:solidFill>
                  <a:srgbClr val="000000"/>
                </a:solidFill>
                <a:effectLst/>
                <a:uLnTx/>
                <a:uFillTx/>
                <a:latin typeface="Book Antiqua"/>
                <a:ea typeface="+mn-ea"/>
                <a:cs typeface="Times New Roman" panose="02020603050405020304" pitchFamily="18" charset="0"/>
              </a:rPr>
              <a:t>Authority</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riktlinjer gällande intern styrning och kontroll (GL 44).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Där ställs bland annat krav på att instituten ska upprätta kontinuitetshantering, inklusive framtagande av kontinuitetsplaner, för att säkerställa sin förmåga att upprätthålla verksamheten och begränsa förluster vid allvarliga störningar.</a:t>
            </a:r>
          </a:p>
        </p:txBody>
      </p:sp>
      <p:sp>
        <p:nvSpPr>
          <p:cNvPr id="51" name="Solvency">
            <a:extLst>
              <a:ext uri="{FF2B5EF4-FFF2-40B4-BE49-F238E27FC236}">
                <a16:creationId xmlns:a16="http://schemas.microsoft.com/office/drawing/2014/main" id="{B7F61E1C-211C-4E42-B10E-C1566E4DC63A}"/>
              </a:ext>
            </a:extLst>
          </p:cNvPr>
          <p:cNvSpPr txBox="1"/>
          <p:nvPr/>
        </p:nvSpPr>
        <p:spPr>
          <a:xfrm>
            <a:off x="880251" y="3549073"/>
            <a:ext cx="7138859" cy="1293813"/>
          </a:xfrm>
          <a:prstGeom prst="roundRect">
            <a:avLst/>
          </a:prstGeom>
          <a:solidFill>
            <a:schemeClr val="bg1">
              <a:lumMod val="75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För försäkrings- och återförsäkringsorganisationer ställer </a:t>
            </a:r>
            <a:r>
              <a:rPr kumimoji="0" lang="sv-SE" sz="1400" b="0" i="0" u="none" strike="noStrike" kern="1200" cap="none" spc="0" normalizeH="0" baseline="0" noProof="0" dirty="0" err="1">
                <a:ln>
                  <a:noFill/>
                </a:ln>
                <a:solidFill>
                  <a:srgbClr val="000000"/>
                </a:solidFill>
                <a:effectLst/>
                <a:uLnTx/>
                <a:uFillTx/>
                <a:latin typeface="Book Antiqua"/>
                <a:ea typeface="+mn-ea"/>
                <a:cs typeface="Times New Roman" panose="02020603050405020304" pitchFamily="18" charset="0"/>
              </a:rPr>
              <a:t>Solvency</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II  krav på att bolaget vidtar rimliga åtgärder för att säkerställa kontinuitet i verksamheten.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Detta innebär som minst att organisationen upprättar system, resurser och rutiner för kontinuitetshantering, samt att kontinuitetsplaner utvecklas.</a:t>
            </a:r>
          </a:p>
        </p:txBody>
      </p:sp>
      <p:sp>
        <p:nvSpPr>
          <p:cNvPr id="42" name="BCI">
            <a:extLst>
              <a:ext uri="{FF2B5EF4-FFF2-40B4-BE49-F238E27FC236}">
                <a16:creationId xmlns:a16="http://schemas.microsoft.com/office/drawing/2014/main" id="{C5C40D81-5586-434D-B04E-DC4DCC8FEB92}"/>
              </a:ext>
            </a:extLst>
          </p:cNvPr>
          <p:cNvSpPr txBox="1"/>
          <p:nvPr/>
        </p:nvSpPr>
        <p:spPr>
          <a:xfrm>
            <a:off x="851768" y="3525646"/>
            <a:ext cx="7150100" cy="1532334"/>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Initiativ har tagits för att konkretisera standardernas innehåll till mer praktiskt stöd, såsom </a:t>
            </a:r>
            <a:r>
              <a:rPr kumimoji="0" lang="sv-SE" sz="1400" b="0" i="0" u="none" strike="noStrike" kern="1200" cap="none" spc="0" normalizeH="0" baseline="0" noProof="0" dirty="0" err="1">
                <a:ln>
                  <a:noFill/>
                </a:ln>
                <a:solidFill>
                  <a:srgbClr val="000000"/>
                </a:solidFill>
                <a:effectLst/>
                <a:uLnTx/>
                <a:uFillTx/>
                <a:latin typeface="Book Antiqua"/>
                <a:ea typeface="+mn-ea"/>
                <a:cs typeface="Times New Roman" panose="02020603050405020304" pitchFamily="18" charset="0"/>
              </a:rPr>
              <a:t>Good</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r>
              <a:rPr kumimoji="0" lang="sv-SE" sz="1400" b="0" i="0" u="none" strike="noStrike" kern="1200" cap="none" spc="0" normalizeH="0" baseline="0" noProof="0" dirty="0" err="1">
                <a:ln>
                  <a:noFill/>
                </a:ln>
                <a:solidFill>
                  <a:srgbClr val="000000"/>
                </a:solidFill>
                <a:effectLst/>
                <a:uLnTx/>
                <a:uFillTx/>
                <a:latin typeface="Book Antiqua"/>
                <a:ea typeface="+mn-ea"/>
                <a:cs typeface="Times New Roman" panose="02020603050405020304" pitchFamily="18" charset="0"/>
              </a:rPr>
              <a:t>Practice</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r>
              <a:rPr kumimoji="0" lang="sv-SE" sz="1400" b="0" i="0" u="none" strike="noStrike" kern="1200" cap="none" spc="0" normalizeH="0" baseline="0" noProof="0" dirty="0" err="1">
                <a:ln>
                  <a:noFill/>
                </a:ln>
                <a:solidFill>
                  <a:srgbClr val="000000"/>
                </a:solidFill>
                <a:effectLst/>
                <a:uLnTx/>
                <a:uFillTx/>
                <a:latin typeface="Book Antiqua"/>
                <a:ea typeface="+mn-ea"/>
                <a:cs typeface="Times New Roman" panose="02020603050405020304" pitchFamily="18" charset="0"/>
              </a:rPr>
              <a:t>Guidelines</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(GPG) från brittiska Business </a:t>
            </a:r>
            <a:r>
              <a:rPr kumimoji="0" lang="sv-SE" sz="1400" b="0" i="0" u="none" strike="noStrike" kern="1200" cap="none" spc="0" normalizeH="0" baseline="0" noProof="0" dirty="0" err="1">
                <a:ln>
                  <a:noFill/>
                </a:ln>
                <a:solidFill>
                  <a:srgbClr val="000000"/>
                </a:solidFill>
                <a:effectLst/>
                <a:uLnTx/>
                <a:uFillTx/>
                <a:latin typeface="Book Antiqua"/>
                <a:ea typeface="+mn-ea"/>
                <a:cs typeface="Times New Roman" panose="02020603050405020304" pitchFamily="18" charset="0"/>
              </a:rPr>
              <a:t>Continuity</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r>
              <a:rPr kumimoji="0" lang="sv-SE" sz="1400" b="0" i="0" u="none" strike="noStrike" kern="1200" cap="none" spc="0" normalizeH="0" baseline="0" noProof="0" dirty="0" err="1">
                <a:ln>
                  <a:noFill/>
                </a:ln>
                <a:solidFill>
                  <a:srgbClr val="000000"/>
                </a:solidFill>
                <a:effectLst/>
                <a:uLnTx/>
                <a:uFillTx/>
                <a:latin typeface="Book Antiqua"/>
                <a:ea typeface="+mn-ea"/>
                <a:cs typeface="Times New Roman" panose="02020603050405020304" pitchFamily="18" charset="0"/>
              </a:rPr>
              <a:t>Institute</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GPG är inte anpassad för någon särskild sektor och innehåller inte exempelmallar och konkreta exempel i någon större utsträckning. FSPOS vägledning har hämtat viss inspiration från GPG. </a:t>
            </a:r>
          </a:p>
        </p:txBody>
      </p:sp>
      <p:sp>
        <p:nvSpPr>
          <p:cNvPr id="53" name="OICV">
            <a:extLst>
              <a:ext uri="{FF2B5EF4-FFF2-40B4-BE49-F238E27FC236}">
                <a16:creationId xmlns:a16="http://schemas.microsoft.com/office/drawing/2014/main" id="{BBDDBF32-8B64-4994-828E-DF414FE8292F}"/>
              </a:ext>
            </a:extLst>
          </p:cNvPr>
          <p:cNvSpPr txBox="1"/>
          <p:nvPr/>
        </p:nvSpPr>
        <p:spPr>
          <a:xfrm>
            <a:off x="868837" y="3508799"/>
            <a:ext cx="7129461" cy="2247900"/>
          </a:xfrm>
          <a:prstGeom prst="roundRect">
            <a:avLst/>
          </a:prstGeom>
          <a:solidFill>
            <a:schemeClr val="bg1">
              <a:lumMod val="75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För så kallade </a:t>
            </a:r>
            <a:r>
              <a:rPr kumimoji="0" lang="sv-SE" sz="1400" b="0" i="0" u="none" strike="noStrike" kern="1200" cap="none" spc="0" normalizeH="0" baseline="0" noProof="0" dirty="0" err="1">
                <a:ln>
                  <a:noFill/>
                </a:ln>
                <a:solidFill>
                  <a:srgbClr val="000000"/>
                </a:solidFill>
                <a:effectLst/>
                <a:uLnTx/>
                <a:uFillTx/>
                <a:latin typeface="Book Antiqua"/>
                <a:ea typeface="+mn-ea"/>
                <a:cs typeface="Times New Roman" panose="02020603050405020304" pitchFamily="18" charset="0"/>
              </a:rPr>
              <a:t>Financial</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Market </a:t>
            </a:r>
            <a:r>
              <a:rPr kumimoji="0" lang="sv-SE" sz="1400" b="0" i="0" u="none" strike="noStrike" kern="1200" cap="none" spc="0" normalizeH="0" baseline="0" noProof="0" dirty="0" err="1">
                <a:ln>
                  <a:noFill/>
                </a:ln>
                <a:solidFill>
                  <a:srgbClr val="000000"/>
                </a:solidFill>
                <a:effectLst/>
                <a:uLnTx/>
                <a:uFillTx/>
                <a:latin typeface="Book Antiqua"/>
                <a:ea typeface="+mn-ea"/>
                <a:cs typeface="Times New Roman" panose="02020603050405020304" pitchFamily="18" charset="0"/>
              </a:rPr>
              <a:t>Infrastructures</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(FMI), som </a:t>
            </a:r>
            <a:r>
              <a:rPr kumimoji="0" lang="sv-SE" sz="1400" b="0" i="0" u="none" strike="noStrike" kern="1200" cap="none" spc="0" normalizeH="0" baseline="0" noProof="0" dirty="0" err="1">
                <a:ln>
                  <a:noFill/>
                </a:ln>
                <a:solidFill>
                  <a:srgbClr val="000000"/>
                </a:solidFill>
                <a:effectLst/>
                <a:uLnTx/>
                <a:uFillTx/>
                <a:latin typeface="Book Antiqua"/>
                <a:ea typeface="+mn-ea"/>
                <a:cs typeface="Times New Roman" panose="02020603050405020304" pitchFamily="18" charset="0"/>
              </a:rPr>
              <a:t>faciliterar</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clearing, avveckling och registrering av ekonomiska och andra finansiella transaktioner, har CPMI/IOSCO fastställt principer som bland annat ställer krav på kontinuitetsplaner.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Planerna ska behandla händelser som utgör en betydande risk för större avbrott och ska även omfatta användning av en sekundär site samt att kritiska </a:t>
            </a:r>
            <a:r>
              <a:rPr kumimoji="0" lang="sv-SE" sz="1400" b="0" i="0" u="none" strike="noStrike" kern="1200" cap="none" spc="0" normalizeH="0" baseline="0" noProof="0" dirty="0" err="1">
                <a:ln>
                  <a:noFill/>
                </a:ln>
                <a:solidFill>
                  <a:srgbClr val="000000"/>
                </a:solidFill>
                <a:effectLst/>
                <a:uLnTx/>
                <a:uFillTx/>
                <a:latin typeface="Book Antiqua"/>
                <a:ea typeface="+mn-ea"/>
                <a:cs typeface="Times New Roman" panose="02020603050405020304" pitchFamily="18" charset="0"/>
              </a:rPr>
              <a:t>it-system</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kan återuppta verksamheten inom två timmar efter avbrott. Planen bör utformas så att organisationen kan fullfölja avvecklingen vid slutet av dagen, även vid extrema omständigheter.</a:t>
            </a:r>
          </a:p>
        </p:txBody>
      </p:sp>
      <p:sp>
        <p:nvSpPr>
          <p:cNvPr id="54" name="X">
            <a:extLst>
              <a:ext uri="{FF2B5EF4-FFF2-40B4-BE49-F238E27FC236}">
                <a16:creationId xmlns:a16="http://schemas.microsoft.com/office/drawing/2014/main" id="{9B38B732-E04A-4C4A-967F-780BBEA1649C}"/>
              </a:ext>
            </a:extLst>
          </p:cNvPr>
          <p:cNvSpPr>
            <a:spLocks noChangeAspect="1"/>
          </p:cNvSpPr>
          <p:nvPr/>
        </p:nvSpPr>
        <p:spPr>
          <a:xfrm>
            <a:off x="7641583" y="3325792"/>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55" name="Höger 54">
            <a:hlinkClick r:id="rId11" action="ppaction://hlinksldjump"/>
            <a:extLst>
              <a:ext uri="{FF2B5EF4-FFF2-40B4-BE49-F238E27FC236}">
                <a16:creationId xmlns:a16="http://schemas.microsoft.com/office/drawing/2014/main" id="{7D448E6D-2BA9-4422-BFE2-55E4B805B967}"/>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a:rPr>
              <a:t>Fortsätt</a:t>
            </a: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grpSp>
        <p:nvGrpSpPr>
          <p:cNvPr id="40989" name="Grupp 55">
            <a:extLst>
              <a:ext uri="{FF2B5EF4-FFF2-40B4-BE49-F238E27FC236}">
                <a16:creationId xmlns:a16="http://schemas.microsoft.com/office/drawing/2014/main" id="{44A59E03-F220-47D5-8191-4453603C97F4}"/>
              </a:ext>
            </a:extLst>
          </p:cNvPr>
          <p:cNvGrpSpPr>
            <a:grpSpLocks/>
          </p:cNvGrpSpPr>
          <p:nvPr/>
        </p:nvGrpSpPr>
        <p:grpSpPr bwMode="auto">
          <a:xfrm>
            <a:off x="69850" y="6280150"/>
            <a:ext cx="1079500" cy="539750"/>
            <a:chOff x="169363" y="6133850"/>
            <a:chExt cx="1080000" cy="540000"/>
          </a:xfrm>
        </p:grpSpPr>
        <p:sp>
          <p:nvSpPr>
            <p:cNvPr id="57" name="Höger 56">
              <a:extLst>
                <a:ext uri="{FF2B5EF4-FFF2-40B4-BE49-F238E27FC236}">
                  <a16:creationId xmlns:a16="http://schemas.microsoft.com/office/drawing/2014/main" id="{897D5CB2-C461-49CE-8976-1DBE67675A54}"/>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sp>
          <p:nvSpPr>
            <p:cNvPr id="58" name="textruta 57">
              <a:hlinkClick r:id="" action="ppaction://noaction"/>
              <a:extLst>
                <a:ext uri="{FF2B5EF4-FFF2-40B4-BE49-F238E27FC236}">
                  <a16:creationId xmlns:a16="http://schemas.microsoft.com/office/drawing/2014/main" id="{E27DCE1D-FABD-49F8-8A03-4011678A0FC2}"/>
                </a:ext>
              </a:extLst>
            </p:cNvPr>
            <p:cNvSpPr txBox="1"/>
            <p:nvPr/>
          </p:nvSpPr>
          <p:spPr>
            <a:xfrm>
              <a:off x="231305" y="6264085"/>
              <a:ext cx="1018058" cy="27794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panose="02020603050405020304" pitchFamily="18" charset="0"/>
                </a:rPr>
                <a:t>    Tillbaka</a:t>
              </a:r>
            </a:p>
          </p:txBody>
        </p:sp>
      </p:grpSp>
      <p:sp>
        <p:nvSpPr>
          <p:cNvPr id="5" name="textruta 4">
            <a:hlinkClick r:id="rId12" action="ppaction://hlinksldjump"/>
            <a:extLst>
              <a:ext uri="{FF2B5EF4-FFF2-40B4-BE49-F238E27FC236}">
                <a16:creationId xmlns:a16="http://schemas.microsoft.com/office/drawing/2014/main" id="{F6D773A0-41F0-4975-99E7-ACB4FE578C9C}"/>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9" name="textruta 38">
            <a:hlinkClick r:id="rId13" action="ppaction://hlinksldjump"/>
            <a:extLst>
              <a:ext uri="{FF2B5EF4-FFF2-40B4-BE49-F238E27FC236}">
                <a16:creationId xmlns:a16="http://schemas.microsoft.com/office/drawing/2014/main" id="{8FE89F4E-8E90-4660-93D8-2E4820367CE0}"/>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dirty="0">
                <a:ln>
                  <a:noFill/>
                </a:ln>
                <a:solidFill>
                  <a:srgbClr val="FFFFFF"/>
                </a:solidFill>
                <a:effectLst/>
                <a:uLnTx/>
                <a:uFillTx/>
                <a:latin typeface="Book Antiqua"/>
                <a:ea typeface="+mn-ea"/>
                <a:cs typeface="Times New Roman"/>
              </a:rPr>
              <a:t>Gå till huvudmeny</a:t>
            </a:r>
          </a:p>
        </p:txBody>
      </p:sp>
      <p:sp>
        <p:nvSpPr>
          <p:cNvPr id="40992" name="Click ISO">
            <a:extLst>
              <a:ext uri="{FF2B5EF4-FFF2-40B4-BE49-F238E27FC236}">
                <a16:creationId xmlns:a16="http://schemas.microsoft.com/office/drawing/2014/main" id="{0AC31E51-8175-4561-8B83-0017270DBA28}"/>
              </a:ext>
            </a:extLst>
          </p:cNvPr>
          <p:cNvSpPr txBox="1">
            <a:spLocks noChangeArrowheads="1"/>
          </p:cNvSpPr>
          <p:nvPr/>
        </p:nvSpPr>
        <p:spPr bwMode="auto">
          <a:xfrm>
            <a:off x="1385095" y="158115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0994" name="Click FI">
            <a:extLst>
              <a:ext uri="{FF2B5EF4-FFF2-40B4-BE49-F238E27FC236}">
                <a16:creationId xmlns:a16="http://schemas.microsoft.com/office/drawing/2014/main" id="{DA875278-842A-47F6-A26E-8EE2DE32B650}"/>
              </a:ext>
            </a:extLst>
          </p:cNvPr>
          <p:cNvSpPr txBox="1">
            <a:spLocks noChangeArrowheads="1"/>
          </p:cNvSpPr>
          <p:nvPr/>
        </p:nvSpPr>
        <p:spPr bwMode="auto">
          <a:xfrm>
            <a:off x="3630613" y="158115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0995" name="Click MSB">
            <a:extLst>
              <a:ext uri="{FF2B5EF4-FFF2-40B4-BE49-F238E27FC236}">
                <a16:creationId xmlns:a16="http://schemas.microsoft.com/office/drawing/2014/main" id="{F86BFF6D-4BFA-463B-9323-2C5EEDB34958}"/>
              </a:ext>
            </a:extLst>
          </p:cNvPr>
          <p:cNvSpPr txBox="1">
            <a:spLocks noChangeArrowheads="1"/>
          </p:cNvSpPr>
          <p:nvPr/>
        </p:nvSpPr>
        <p:spPr bwMode="auto">
          <a:xfrm>
            <a:off x="5487988" y="158115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0996" name="Click BCI">
            <a:extLst>
              <a:ext uri="{FF2B5EF4-FFF2-40B4-BE49-F238E27FC236}">
                <a16:creationId xmlns:a16="http://schemas.microsoft.com/office/drawing/2014/main" id="{B101CAF2-C9F3-480B-8675-F0CBD008A5DF}"/>
              </a:ext>
            </a:extLst>
          </p:cNvPr>
          <p:cNvSpPr txBox="1">
            <a:spLocks noChangeArrowheads="1"/>
          </p:cNvSpPr>
          <p:nvPr/>
        </p:nvSpPr>
        <p:spPr bwMode="auto">
          <a:xfrm>
            <a:off x="7251700" y="158115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0997" name="Click OICV">
            <a:extLst>
              <a:ext uri="{FF2B5EF4-FFF2-40B4-BE49-F238E27FC236}">
                <a16:creationId xmlns:a16="http://schemas.microsoft.com/office/drawing/2014/main" id="{5C8D06AD-2CD4-4CED-9938-70E3881F0DF5}"/>
              </a:ext>
            </a:extLst>
          </p:cNvPr>
          <p:cNvSpPr txBox="1">
            <a:spLocks noChangeArrowheads="1"/>
          </p:cNvSpPr>
          <p:nvPr/>
        </p:nvSpPr>
        <p:spPr bwMode="auto">
          <a:xfrm>
            <a:off x="5459413" y="24495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0998" name="Click Solvency">
            <a:extLst>
              <a:ext uri="{FF2B5EF4-FFF2-40B4-BE49-F238E27FC236}">
                <a16:creationId xmlns:a16="http://schemas.microsoft.com/office/drawing/2014/main" id="{5EC31F58-2D02-4DD3-86E3-DAE72E0DD3DA}"/>
              </a:ext>
            </a:extLst>
          </p:cNvPr>
          <p:cNvSpPr txBox="1">
            <a:spLocks noChangeArrowheads="1"/>
          </p:cNvSpPr>
          <p:nvPr/>
        </p:nvSpPr>
        <p:spPr bwMode="auto">
          <a:xfrm>
            <a:off x="3744913" y="24495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0999" name="Click EBA">
            <a:extLst>
              <a:ext uri="{FF2B5EF4-FFF2-40B4-BE49-F238E27FC236}">
                <a16:creationId xmlns:a16="http://schemas.microsoft.com/office/drawing/2014/main" id="{460E6ABE-3380-4571-9711-BECFBA6464E4}"/>
              </a:ext>
            </a:extLst>
          </p:cNvPr>
          <p:cNvSpPr txBox="1">
            <a:spLocks noChangeArrowheads="1"/>
          </p:cNvSpPr>
          <p:nvPr/>
        </p:nvSpPr>
        <p:spPr bwMode="auto">
          <a:xfrm>
            <a:off x="1357313" y="24495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0992"/>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38"/>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51"/>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6"/>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47"/>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42"/>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0992"/>
                  </p:tgtEl>
                </p:cond>
              </p:nextCondLst>
            </p:seq>
            <p:seq concurrent="1" nextAc="seek">
              <p:cTn id="40" restart="whenNotActive" fill="hold" evtFilter="cancelBubble" nodeType="interactiveSeq">
                <p:stCondLst>
                  <p:cond evt="onClick" delay="0">
                    <p:tgtEl>
                      <p:spTgt spid="54"/>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grpId="2" nodeType="clickEffect">
                                  <p:stCondLst>
                                    <p:cond delay="0"/>
                                  </p:stCondLst>
                                  <p:childTnLst>
                                    <p:set>
                                      <p:cBhvr>
                                        <p:cTn id="44" dur="1" fill="hold">
                                          <p:stCondLst>
                                            <p:cond delay="0"/>
                                          </p:stCondLst>
                                        </p:cTn>
                                        <p:tgtEl>
                                          <p:spTgt spid="48"/>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54"/>
                                        </p:tgtEl>
                                        <p:attrNameLst>
                                          <p:attrName>style.visibility</p:attrName>
                                        </p:attrNameLst>
                                      </p:cBhvr>
                                      <p:to>
                                        <p:strVal val="hidden"/>
                                      </p:to>
                                    </p:set>
                                  </p:childTnLst>
                                </p:cTn>
                              </p:par>
                              <p:par>
                                <p:cTn id="47" presetID="1" presetClass="exit" presetSubtype="0" fill="hold" grpId="4" nodeType="withEffect">
                                  <p:stCondLst>
                                    <p:cond delay="0"/>
                                  </p:stCondLst>
                                  <p:childTnLst>
                                    <p:set>
                                      <p:cBhvr>
                                        <p:cTn id="48" dur="1" fill="hold">
                                          <p:stCondLst>
                                            <p:cond delay="0"/>
                                          </p:stCondLst>
                                        </p:cTn>
                                        <p:tgtEl>
                                          <p:spTgt spid="54"/>
                                        </p:tgtEl>
                                        <p:attrNameLst>
                                          <p:attrName>style.visibility</p:attrName>
                                        </p:attrNameLst>
                                      </p:cBhvr>
                                      <p:to>
                                        <p:strVal val="hidden"/>
                                      </p:to>
                                    </p:set>
                                  </p:childTnLst>
                                </p:cTn>
                              </p:par>
                              <p:par>
                                <p:cTn id="49" presetID="1" presetClass="exit" presetSubtype="0" fill="hold" grpId="3" nodeType="withEffect">
                                  <p:stCondLst>
                                    <p:cond delay="0"/>
                                  </p:stCondLst>
                                  <p:childTnLst>
                                    <p:set>
                                      <p:cBhvr>
                                        <p:cTn id="50" dur="1" fill="hold">
                                          <p:stCondLst>
                                            <p:cond delay="0"/>
                                          </p:stCondLst>
                                        </p:cTn>
                                        <p:tgtEl>
                                          <p:spTgt spid="36"/>
                                        </p:tgtEl>
                                        <p:attrNameLst>
                                          <p:attrName>style.visibility</p:attrName>
                                        </p:attrNameLst>
                                      </p:cBhvr>
                                      <p:to>
                                        <p:strVal val="hidden"/>
                                      </p:to>
                                    </p:set>
                                  </p:childTnLst>
                                </p:cTn>
                              </p:par>
                              <p:par>
                                <p:cTn id="51" presetID="1" presetClass="exit" presetSubtype="0" fill="hold" grpId="6" nodeType="withEffect">
                                  <p:stCondLst>
                                    <p:cond delay="0"/>
                                  </p:stCondLst>
                                  <p:childTnLst>
                                    <p:set>
                                      <p:cBhvr>
                                        <p:cTn id="52" dur="1" fill="hold">
                                          <p:stCondLst>
                                            <p:cond delay="0"/>
                                          </p:stCondLst>
                                        </p:cTn>
                                        <p:tgtEl>
                                          <p:spTgt spid="54"/>
                                        </p:tgtEl>
                                        <p:attrNameLst>
                                          <p:attrName>style.visibility</p:attrName>
                                        </p:attrNameLst>
                                      </p:cBhvr>
                                      <p:to>
                                        <p:strVal val="hidden"/>
                                      </p:to>
                                    </p:set>
                                  </p:childTnLst>
                                </p:cTn>
                              </p:par>
                              <p:par>
                                <p:cTn id="53" presetID="1" presetClass="exit" presetSubtype="0" fill="hold" grpId="4" nodeType="withEffect">
                                  <p:stCondLst>
                                    <p:cond delay="0"/>
                                  </p:stCondLst>
                                  <p:childTnLst>
                                    <p:set>
                                      <p:cBhvr>
                                        <p:cTn id="54" dur="1" fill="hold">
                                          <p:stCondLst>
                                            <p:cond delay="0"/>
                                          </p:stCondLst>
                                        </p:cTn>
                                        <p:tgtEl>
                                          <p:spTgt spid="38"/>
                                        </p:tgtEl>
                                        <p:attrNameLst>
                                          <p:attrName>style.visibility</p:attrName>
                                        </p:attrNameLst>
                                      </p:cBhvr>
                                      <p:to>
                                        <p:strVal val="hidden"/>
                                      </p:to>
                                    </p:set>
                                  </p:childTnLst>
                                </p:cTn>
                              </p:par>
                              <p:par>
                                <p:cTn id="55" presetID="1" presetClass="exit" presetSubtype="0" fill="hold" grpId="8" nodeType="withEffect">
                                  <p:stCondLst>
                                    <p:cond delay="0"/>
                                  </p:stCondLst>
                                  <p:childTnLst>
                                    <p:set>
                                      <p:cBhvr>
                                        <p:cTn id="56" dur="1" fill="hold">
                                          <p:stCondLst>
                                            <p:cond delay="0"/>
                                          </p:stCondLst>
                                        </p:cTn>
                                        <p:tgtEl>
                                          <p:spTgt spid="54"/>
                                        </p:tgtEl>
                                        <p:attrNameLst>
                                          <p:attrName>style.visibility</p:attrName>
                                        </p:attrNameLst>
                                      </p:cBhvr>
                                      <p:to>
                                        <p:strVal val="hidden"/>
                                      </p:to>
                                    </p:set>
                                  </p:childTnLst>
                                </p:cTn>
                              </p:par>
                              <p:par>
                                <p:cTn id="57" presetID="1" presetClass="exit" presetSubtype="0" fill="hold" grpId="5" nodeType="withEffect">
                                  <p:stCondLst>
                                    <p:cond delay="0"/>
                                  </p:stCondLst>
                                  <p:childTnLst>
                                    <p:set>
                                      <p:cBhvr>
                                        <p:cTn id="58" dur="1" fill="hold">
                                          <p:stCondLst>
                                            <p:cond delay="0"/>
                                          </p:stCondLst>
                                        </p:cTn>
                                        <p:tgtEl>
                                          <p:spTgt spid="42"/>
                                        </p:tgtEl>
                                        <p:attrNameLst>
                                          <p:attrName>style.visibility</p:attrName>
                                        </p:attrNameLst>
                                      </p:cBhvr>
                                      <p:to>
                                        <p:strVal val="hidden"/>
                                      </p:to>
                                    </p:set>
                                  </p:childTnLst>
                                </p:cTn>
                              </p:par>
                              <p:par>
                                <p:cTn id="59" presetID="1" presetClass="exit" presetSubtype="0" fill="hold" grpId="10" nodeType="withEffect">
                                  <p:stCondLst>
                                    <p:cond delay="0"/>
                                  </p:stCondLst>
                                  <p:childTnLst>
                                    <p:set>
                                      <p:cBhvr>
                                        <p:cTn id="60" dur="1" fill="hold">
                                          <p:stCondLst>
                                            <p:cond delay="0"/>
                                          </p:stCondLst>
                                        </p:cTn>
                                        <p:tgtEl>
                                          <p:spTgt spid="54"/>
                                        </p:tgtEl>
                                        <p:attrNameLst>
                                          <p:attrName>style.visibility</p:attrName>
                                        </p:attrNameLst>
                                      </p:cBhvr>
                                      <p:to>
                                        <p:strVal val="hidden"/>
                                      </p:to>
                                    </p:set>
                                  </p:childTnLst>
                                </p:cTn>
                              </p:par>
                              <p:par>
                                <p:cTn id="61" presetID="1" presetClass="exit" presetSubtype="0" fill="hold" grpId="6" nodeType="withEffect">
                                  <p:stCondLst>
                                    <p:cond delay="0"/>
                                  </p:stCondLst>
                                  <p:childTnLst>
                                    <p:set>
                                      <p:cBhvr>
                                        <p:cTn id="62" dur="1" fill="hold">
                                          <p:stCondLst>
                                            <p:cond delay="0"/>
                                          </p:stCondLst>
                                        </p:cTn>
                                        <p:tgtEl>
                                          <p:spTgt spid="47"/>
                                        </p:tgtEl>
                                        <p:attrNameLst>
                                          <p:attrName>style.visibility</p:attrName>
                                        </p:attrNameLst>
                                      </p:cBhvr>
                                      <p:to>
                                        <p:strVal val="hidden"/>
                                      </p:to>
                                    </p:set>
                                  </p:childTnLst>
                                </p:cTn>
                              </p:par>
                              <p:par>
                                <p:cTn id="63" presetID="1" presetClass="exit" presetSubtype="0" fill="hold" grpId="12" nodeType="withEffect">
                                  <p:stCondLst>
                                    <p:cond delay="0"/>
                                  </p:stCondLst>
                                  <p:childTnLst>
                                    <p:set>
                                      <p:cBhvr>
                                        <p:cTn id="64" dur="1" fill="hold">
                                          <p:stCondLst>
                                            <p:cond delay="0"/>
                                          </p:stCondLst>
                                        </p:cTn>
                                        <p:tgtEl>
                                          <p:spTgt spid="54"/>
                                        </p:tgtEl>
                                        <p:attrNameLst>
                                          <p:attrName>style.visibility</p:attrName>
                                        </p:attrNameLst>
                                      </p:cBhvr>
                                      <p:to>
                                        <p:strVal val="hidden"/>
                                      </p:to>
                                    </p:set>
                                  </p:childTnLst>
                                </p:cTn>
                              </p:par>
                              <p:par>
                                <p:cTn id="65" presetID="1" presetClass="exit" presetSubtype="0" fill="hold" grpId="7" nodeType="withEffect">
                                  <p:stCondLst>
                                    <p:cond delay="0"/>
                                  </p:stCondLst>
                                  <p:childTnLst>
                                    <p:set>
                                      <p:cBhvr>
                                        <p:cTn id="66" dur="1" fill="hold">
                                          <p:stCondLst>
                                            <p:cond delay="0"/>
                                          </p:stCondLst>
                                        </p:cTn>
                                        <p:tgtEl>
                                          <p:spTgt spid="51"/>
                                        </p:tgtEl>
                                        <p:attrNameLst>
                                          <p:attrName>style.visibility</p:attrName>
                                        </p:attrNameLst>
                                      </p:cBhvr>
                                      <p:to>
                                        <p:strVal val="hidden"/>
                                      </p:to>
                                    </p:set>
                                  </p:childTnLst>
                                </p:cTn>
                              </p:par>
                              <p:par>
                                <p:cTn id="67" presetID="1" presetClass="exit" presetSubtype="0" fill="hold" grpId="14" nodeType="withEffect">
                                  <p:stCondLst>
                                    <p:cond delay="0"/>
                                  </p:stCondLst>
                                  <p:childTnLst>
                                    <p:set>
                                      <p:cBhvr>
                                        <p:cTn id="68" dur="1" fill="hold">
                                          <p:stCondLst>
                                            <p:cond delay="0"/>
                                          </p:stCondLst>
                                        </p:cTn>
                                        <p:tgtEl>
                                          <p:spTgt spid="54"/>
                                        </p:tgtEl>
                                        <p:attrNameLst>
                                          <p:attrName>style.visibility</p:attrName>
                                        </p:attrNameLst>
                                      </p:cBhvr>
                                      <p:to>
                                        <p:strVal val="hidden"/>
                                      </p:to>
                                    </p:set>
                                  </p:childTnLst>
                                </p:cTn>
                              </p:par>
                              <p:par>
                                <p:cTn id="69" presetID="1" presetClass="exit" presetSubtype="0" fill="hold" grpId="8" nodeType="withEffect">
                                  <p:stCondLst>
                                    <p:cond delay="0"/>
                                  </p:stCondLst>
                                  <p:childTnLst>
                                    <p:set>
                                      <p:cBhvr>
                                        <p:cTn id="70"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71" restart="whenNotActive" fill="hold" evtFilter="cancelBubble" nodeType="interactiveSeq">
                <p:stCondLst>
                  <p:cond evt="onClick" delay="0">
                    <p:tgtEl>
                      <p:spTgt spid="40994"/>
                    </p:tgtEl>
                  </p:cond>
                </p:stCondLst>
                <p:endSync evt="end" delay="0">
                  <p:rtn val="all"/>
                </p:endSync>
                <p:childTnLst>
                  <p:par>
                    <p:cTn id="72" fill="hold">
                      <p:stCondLst>
                        <p:cond delay="0"/>
                      </p:stCondLst>
                      <p:childTnLst>
                        <p:par>
                          <p:cTn id="73" fill="hold">
                            <p:stCondLst>
                              <p:cond delay="0"/>
                            </p:stCondLst>
                            <p:childTnLst>
                              <p:par>
                                <p:cTn id="74" presetID="1" presetClass="entr" presetSubtype="0" fill="hold" grpId="3" nodeType="clickEffect">
                                  <p:stCondLst>
                                    <p:cond delay="0"/>
                                  </p:stCondLst>
                                  <p:childTnLst>
                                    <p:set>
                                      <p:cBhvr>
                                        <p:cTn id="75" dur="1" fill="hold">
                                          <p:stCondLst>
                                            <p:cond delay="0"/>
                                          </p:stCondLst>
                                        </p:cTn>
                                        <p:tgtEl>
                                          <p:spTgt spid="54"/>
                                        </p:tgtEl>
                                        <p:attrNameLst>
                                          <p:attrName>style.visibility</p:attrName>
                                        </p:attrNameLst>
                                      </p:cBhvr>
                                      <p:to>
                                        <p:strVal val="visible"/>
                                      </p:to>
                                    </p:set>
                                  </p:childTnLst>
                                </p:cTn>
                              </p:par>
                              <p:par>
                                <p:cTn id="76" presetID="1" presetClass="entr" presetSubtype="0" fill="hold" grpId="2" nodeType="withEffect">
                                  <p:stCondLst>
                                    <p:cond delay="0"/>
                                  </p:stCondLst>
                                  <p:childTnLst>
                                    <p:set>
                                      <p:cBhvr>
                                        <p:cTn id="77" dur="1" fill="hold">
                                          <p:stCondLst>
                                            <p:cond delay="0"/>
                                          </p:stCondLst>
                                        </p:cTn>
                                        <p:tgtEl>
                                          <p:spTgt spid="36"/>
                                        </p:tgtEl>
                                        <p:attrNameLst>
                                          <p:attrName>style.visibility</p:attrName>
                                        </p:attrNameLst>
                                      </p:cBhvr>
                                      <p:to>
                                        <p:strVal val="visible"/>
                                      </p:to>
                                    </p:set>
                                  </p:childTnLst>
                                </p:cTn>
                              </p:par>
                              <p:par>
                                <p:cTn id="78" presetID="1" presetClass="exit" presetSubtype="0" fill="hold" grpId="3" nodeType="withEffect">
                                  <p:stCondLst>
                                    <p:cond delay="0"/>
                                  </p:stCondLst>
                                  <p:childTnLst>
                                    <p:set>
                                      <p:cBhvr>
                                        <p:cTn id="79" dur="1" fill="hold">
                                          <p:stCondLst>
                                            <p:cond delay="0"/>
                                          </p:stCondLst>
                                        </p:cTn>
                                        <p:tgtEl>
                                          <p:spTgt spid="48"/>
                                        </p:tgtEl>
                                        <p:attrNameLst>
                                          <p:attrName>style.visibility</p:attrName>
                                        </p:attrNameLst>
                                      </p:cBhvr>
                                      <p:to>
                                        <p:strVal val="hidden"/>
                                      </p:to>
                                    </p:set>
                                  </p:childTnLst>
                                </p:cTn>
                              </p:par>
                              <p:par>
                                <p:cTn id="80" presetID="1" presetClass="exit" presetSubtype="0" fill="hold" grpId="2" nodeType="withEffect">
                                  <p:stCondLst>
                                    <p:cond delay="0"/>
                                  </p:stCondLst>
                                  <p:childTnLst>
                                    <p:set>
                                      <p:cBhvr>
                                        <p:cTn id="81" dur="1" fill="hold">
                                          <p:stCondLst>
                                            <p:cond delay="0"/>
                                          </p:stCondLst>
                                        </p:cTn>
                                        <p:tgtEl>
                                          <p:spTgt spid="38"/>
                                        </p:tgtEl>
                                        <p:attrNameLst>
                                          <p:attrName>style.visibility</p:attrName>
                                        </p:attrNameLst>
                                      </p:cBhvr>
                                      <p:to>
                                        <p:strVal val="hidden"/>
                                      </p:to>
                                    </p:set>
                                  </p:childTnLst>
                                </p:cTn>
                              </p:par>
                              <p:par>
                                <p:cTn id="82" presetID="1" presetClass="exit" presetSubtype="0" fill="hold" grpId="2" nodeType="withEffect">
                                  <p:stCondLst>
                                    <p:cond delay="0"/>
                                  </p:stCondLst>
                                  <p:childTnLst>
                                    <p:set>
                                      <p:cBhvr>
                                        <p:cTn id="83" dur="1" fill="hold">
                                          <p:stCondLst>
                                            <p:cond delay="0"/>
                                          </p:stCondLst>
                                        </p:cTn>
                                        <p:tgtEl>
                                          <p:spTgt spid="51"/>
                                        </p:tgtEl>
                                        <p:attrNameLst>
                                          <p:attrName>style.visibility</p:attrName>
                                        </p:attrNameLst>
                                      </p:cBhvr>
                                      <p:to>
                                        <p:strVal val="hidden"/>
                                      </p:to>
                                    </p:set>
                                  </p:childTnLst>
                                </p:cTn>
                              </p:par>
                              <p:par>
                                <p:cTn id="84" presetID="1" presetClass="exit" presetSubtype="0" fill="hold" grpId="2" nodeType="withEffect">
                                  <p:stCondLst>
                                    <p:cond delay="0"/>
                                  </p:stCondLst>
                                  <p:childTnLst>
                                    <p:set>
                                      <p:cBhvr>
                                        <p:cTn id="85" dur="1" fill="hold">
                                          <p:stCondLst>
                                            <p:cond delay="0"/>
                                          </p:stCondLst>
                                        </p:cTn>
                                        <p:tgtEl>
                                          <p:spTgt spid="47"/>
                                        </p:tgtEl>
                                        <p:attrNameLst>
                                          <p:attrName>style.visibility</p:attrName>
                                        </p:attrNameLst>
                                      </p:cBhvr>
                                      <p:to>
                                        <p:strVal val="hidden"/>
                                      </p:to>
                                    </p:set>
                                  </p:childTnLst>
                                </p:cTn>
                              </p:par>
                              <p:par>
                                <p:cTn id="86" presetID="1" presetClass="exit" presetSubtype="0" fill="hold" grpId="2" nodeType="withEffect">
                                  <p:stCondLst>
                                    <p:cond delay="0"/>
                                  </p:stCondLst>
                                  <p:childTnLst>
                                    <p:set>
                                      <p:cBhvr>
                                        <p:cTn id="87" dur="1" fill="hold">
                                          <p:stCondLst>
                                            <p:cond delay="0"/>
                                          </p:stCondLst>
                                        </p:cTn>
                                        <p:tgtEl>
                                          <p:spTgt spid="42"/>
                                        </p:tgtEl>
                                        <p:attrNameLst>
                                          <p:attrName>style.visibility</p:attrName>
                                        </p:attrNameLst>
                                      </p:cBhvr>
                                      <p:to>
                                        <p:strVal val="hidden"/>
                                      </p:to>
                                    </p:set>
                                  </p:childTnLst>
                                </p:cTn>
                              </p:par>
                              <p:par>
                                <p:cTn id="88" presetID="1" presetClass="exit" presetSubtype="0" fill="hold" grpId="2" nodeType="withEffect">
                                  <p:stCondLst>
                                    <p:cond delay="0"/>
                                  </p:stCondLst>
                                  <p:childTnLst>
                                    <p:set>
                                      <p:cBhvr>
                                        <p:cTn id="89"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0994"/>
                  </p:tgtEl>
                </p:cond>
              </p:nextCondLst>
            </p:seq>
            <p:seq concurrent="1" nextAc="seek">
              <p:cTn id="90" restart="whenNotActive" fill="hold" evtFilter="cancelBubble" nodeType="interactiveSeq">
                <p:stCondLst>
                  <p:cond evt="onClick" delay="0">
                    <p:tgtEl>
                      <p:spTgt spid="40995"/>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5"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par>
                                <p:cTn id="95" presetID="1" presetClass="entr" presetSubtype="0" fill="hold" grpId="3" nodeType="withEffect">
                                  <p:stCondLst>
                                    <p:cond delay="0"/>
                                  </p:stCondLst>
                                  <p:childTnLst>
                                    <p:set>
                                      <p:cBhvr>
                                        <p:cTn id="96" dur="1" fill="hold">
                                          <p:stCondLst>
                                            <p:cond delay="0"/>
                                          </p:stCondLst>
                                        </p:cTn>
                                        <p:tgtEl>
                                          <p:spTgt spid="38"/>
                                        </p:tgtEl>
                                        <p:attrNameLst>
                                          <p:attrName>style.visibility</p:attrName>
                                        </p:attrNameLst>
                                      </p:cBhvr>
                                      <p:to>
                                        <p:strVal val="visible"/>
                                      </p:to>
                                    </p:set>
                                  </p:childTnLst>
                                </p:cTn>
                              </p:par>
                              <p:par>
                                <p:cTn id="97" presetID="1" presetClass="exit" presetSubtype="0" fill="hold" grpId="4" nodeType="withEffect">
                                  <p:stCondLst>
                                    <p:cond delay="0"/>
                                  </p:stCondLst>
                                  <p:childTnLst>
                                    <p:set>
                                      <p:cBhvr>
                                        <p:cTn id="98" dur="1" fill="hold">
                                          <p:stCondLst>
                                            <p:cond delay="0"/>
                                          </p:stCondLst>
                                        </p:cTn>
                                        <p:tgtEl>
                                          <p:spTgt spid="48"/>
                                        </p:tgtEl>
                                        <p:attrNameLst>
                                          <p:attrName>style.visibility</p:attrName>
                                        </p:attrNameLst>
                                      </p:cBhvr>
                                      <p:to>
                                        <p:strVal val="hidden"/>
                                      </p:to>
                                    </p:set>
                                  </p:childTnLst>
                                </p:cTn>
                              </p:par>
                              <p:par>
                                <p:cTn id="99" presetID="1" presetClass="exit" presetSubtype="0" fill="hold" grpId="3" nodeType="withEffect">
                                  <p:stCondLst>
                                    <p:cond delay="0"/>
                                  </p:stCondLst>
                                  <p:childTnLst>
                                    <p:set>
                                      <p:cBhvr>
                                        <p:cTn id="100" dur="1" fill="hold">
                                          <p:stCondLst>
                                            <p:cond delay="0"/>
                                          </p:stCondLst>
                                        </p:cTn>
                                        <p:tgtEl>
                                          <p:spTgt spid="51"/>
                                        </p:tgtEl>
                                        <p:attrNameLst>
                                          <p:attrName>style.visibility</p:attrName>
                                        </p:attrNameLst>
                                      </p:cBhvr>
                                      <p:to>
                                        <p:strVal val="hidden"/>
                                      </p:to>
                                    </p:set>
                                  </p:childTnLst>
                                </p:cTn>
                              </p:par>
                              <p:par>
                                <p:cTn id="101" presetID="1" presetClass="exit" presetSubtype="0" fill="hold" grpId="4" nodeType="withEffect">
                                  <p:stCondLst>
                                    <p:cond delay="0"/>
                                  </p:stCondLst>
                                  <p:childTnLst>
                                    <p:set>
                                      <p:cBhvr>
                                        <p:cTn id="102" dur="1" fill="hold">
                                          <p:stCondLst>
                                            <p:cond delay="0"/>
                                          </p:stCondLst>
                                        </p:cTn>
                                        <p:tgtEl>
                                          <p:spTgt spid="36"/>
                                        </p:tgtEl>
                                        <p:attrNameLst>
                                          <p:attrName>style.visibility</p:attrName>
                                        </p:attrNameLst>
                                      </p:cBhvr>
                                      <p:to>
                                        <p:strVal val="hidden"/>
                                      </p:to>
                                    </p:set>
                                  </p:childTnLst>
                                </p:cTn>
                              </p:par>
                              <p:par>
                                <p:cTn id="103" presetID="1" presetClass="exit" presetSubtype="0" fill="hold" grpId="3" nodeType="withEffect">
                                  <p:stCondLst>
                                    <p:cond delay="0"/>
                                  </p:stCondLst>
                                  <p:childTnLst>
                                    <p:set>
                                      <p:cBhvr>
                                        <p:cTn id="104" dur="1" fill="hold">
                                          <p:stCondLst>
                                            <p:cond delay="0"/>
                                          </p:stCondLst>
                                        </p:cTn>
                                        <p:tgtEl>
                                          <p:spTgt spid="47"/>
                                        </p:tgtEl>
                                        <p:attrNameLst>
                                          <p:attrName>style.visibility</p:attrName>
                                        </p:attrNameLst>
                                      </p:cBhvr>
                                      <p:to>
                                        <p:strVal val="hidden"/>
                                      </p:to>
                                    </p:set>
                                  </p:childTnLst>
                                </p:cTn>
                              </p:par>
                              <p:par>
                                <p:cTn id="105" presetID="1" presetClass="exit" presetSubtype="0" fill="hold" grpId="3" nodeType="withEffect">
                                  <p:stCondLst>
                                    <p:cond delay="0"/>
                                  </p:stCondLst>
                                  <p:childTnLst>
                                    <p:set>
                                      <p:cBhvr>
                                        <p:cTn id="106" dur="1" fill="hold">
                                          <p:stCondLst>
                                            <p:cond delay="0"/>
                                          </p:stCondLst>
                                        </p:cTn>
                                        <p:tgtEl>
                                          <p:spTgt spid="42"/>
                                        </p:tgtEl>
                                        <p:attrNameLst>
                                          <p:attrName>style.visibility</p:attrName>
                                        </p:attrNameLst>
                                      </p:cBhvr>
                                      <p:to>
                                        <p:strVal val="hidden"/>
                                      </p:to>
                                    </p:set>
                                  </p:childTnLst>
                                </p:cTn>
                              </p:par>
                              <p:par>
                                <p:cTn id="107" presetID="1" presetClass="exit" presetSubtype="0" fill="hold" grpId="3" nodeType="withEffect">
                                  <p:stCondLst>
                                    <p:cond delay="0"/>
                                  </p:stCondLst>
                                  <p:childTnLst>
                                    <p:set>
                                      <p:cBhvr>
                                        <p:cTn id="108"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0995"/>
                  </p:tgtEl>
                </p:cond>
              </p:nextCondLst>
            </p:seq>
            <p:seq concurrent="1" nextAc="seek">
              <p:cTn id="109" restart="whenNotActive" fill="hold" evtFilter="cancelBubble" nodeType="interactiveSeq">
                <p:stCondLst>
                  <p:cond evt="onClick" delay="0">
                    <p:tgtEl>
                      <p:spTgt spid="40996"/>
                    </p:tgtEl>
                  </p:cond>
                </p:stCondLst>
                <p:endSync evt="end" delay="0">
                  <p:rtn val="all"/>
                </p:endSync>
                <p:childTnLst>
                  <p:par>
                    <p:cTn id="110" fill="hold">
                      <p:stCondLst>
                        <p:cond delay="0"/>
                      </p:stCondLst>
                      <p:childTnLst>
                        <p:par>
                          <p:cTn id="111" fill="hold">
                            <p:stCondLst>
                              <p:cond delay="0"/>
                            </p:stCondLst>
                            <p:childTnLst>
                              <p:par>
                                <p:cTn id="112" presetID="1" presetClass="entr" presetSubtype="0" fill="hold" grpId="7" nodeType="clickEffect">
                                  <p:stCondLst>
                                    <p:cond delay="0"/>
                                  </p:stCondLst>
                                  <p:childTnLst>
                                    <p:set>
                                      <p:cBhvr>
                                        <p:cTn id="113" dur="1" fill="hold">
                                          <p:stCondLst>
                                            <p:cond delay="0"/>
                                          </p:stCondLst>
                                        </p:cTn>
                                        <p:tgtEl>
                                          <p:spTgt spid="54"/>
                                        </p:tgtEl>
                                        <p:attrNameLst>
                                          <p:attrName>style.visibility</p:attrName>
                                        </p:attrNameLst>
                                      </p:cBhvr>
                                      <p:to>
                                        <p:strVal val="visible"/>
                                      </p:to>
                                    </p:set>
                                  </p:childTnLst>
                                </p:cTn>
                              </p:par>
                              <p:par>
                                <p:cTn id="114" presetID="1" presetClass="entr" presetSubtype="0" fill="hold" grpId="4" nodeType="withEffect">
                                  <p:stCondLst>
                                    <p:cond delay="0"/>
                                  </p:stCondLst>
                                  <p:childTnLst>
                                    <p:set>
                                      <p:cBhvr>
                                        <p:cTn id="115" dur="1" fill="hold">
                                          <p:stCondLst>
                                            <p:cond delay="0"/>
                                          </p:stCondLst>
                                        </p:cTn>
                                        <p:tgtEl>
                                          <p:spTgt spid="42"/>
                                        </p:tgtEl>
                                        <p:attrNameLst>
                                          <p:attrName>style.visibility</p:attrName>
                                        </p:attrNameLst>
                                      </p:cBhvr>
                                      <p:to>
                                        <p:strVal val="visible"/>
                                      </p:to>
                                    </p:set>
                                  </p:childTnLst>
                                </p:cTn>
                              </p:par>
                              <p:par>
                                <p:cTn id="116" presetID="1" presetClass="exit" presetSubtype="0" fill="hold" grpId="5" nodeType="withEffect">
                                  <p:stCondLst>
                                    <p:cond delay="0"/>
                                  </p:stCondLst>
                                  <p:childTnLst>
                                    <p:set>
                                      <p:cBhvr>
                                        <p:cTn id="117" dur="1" fill="hold">
                                          <p:stCondLst>
                                            <p:cond delay="0"/>
                                          </p:stCondLst>
                                        </p:cTn>
                                        <p:tgtEl>
                                          <p:spTgt spid="48"/>
                                        </p:tgtEl>
                                        <p:attrNameLst>
                                          <p:attrName>style.visibility</p:attrName>
                                        </p:attrNameLst>
                                      </p:cBhvr>
                                      <p:to>
                                        <p:strVal val="hidden"/>
                                      </p:to>
                                    </p:set>
                                  </p:childTnLst>
                                </p:cTn>
                              </p:par>
                              <p:par>
                                <p:cTn id="118" presetID="1" presetClass="exit" presetSubtype="0" fill="hold" grpId="5" nodeType="withEffect">
                                  <p:stCondLst>
                                    <p:cond delay="0"/>
                                  </p:stCondLst>
                                  <p:childTnLst>
                                    <p:set>
                                      <p:cBhvr>
                                        <p:cTn id="119" dur="1" fill="hold">
                                          <p:stCondLst>
                                            <p:cond delay="0"/>
                                          </p:stCondLst>
                                        </p:cTn>
                                        <p:tgtEl>
                                          <p:spTgt spid="38"/>
                                        </p:tgtEl>
                                        <p:attrNameLst>
                                          <p:attrName>style.visibility</p:attrName>
                                        </p:attrNameLst>
                                      </p:cBhvr>
                                      <p:to>
                                        <p:strVal val="hidden"/>
                                      </p:to>
                                    </p:set>
                                  </p:childTnLst>
                                </p:cTn>
                              </p:par>
                              <p:par>
                                <p:cTn id="120" presetID="1" presetClass="exit" presetSubtype="0" fill="hold" grpId="4" nodeType="withEffect">
                                  <p:stCondLst>
                                    <p:cond delay="0"/>
                                  </p:stCondLst>
                                  <p:childTnLst>
                                    <p:set>
                                      <p:cBhvr>
                                        <p:cTn id="121" dur="1" fill="hold">
                                          <p:stCondLst>
                                            <p:cond delay="0"/>
                                          </p:stCondLst>
                                        </p:cTn>
                                        <p:tgtEl>
                                          <p:spTgt spid="51"/>
                                        </p:tgtEl>
                                        <p:attrNameLst>
                                          <p:attrName>style.visibility</p:attrName>
                                        </p:attrNameLst>
                                      </p:cBhvr>
                                      <p:to>
                                        <p:strVal val="hidden"/>
                                      </p:to>
                                    </p:set>
                                  </p:childTnLst>
                                </p:cTn>
                              </p:par>
                              <p:par>
                                <p:cTn id="122" presetID="1" presetClass="exit" presetSubtype="0" fill="hold" grpId="5" nodeType="withEffect">
                                  <p:stCondLst>
                                    <p:cond delay="0"/>
                                  </p:stCondLst>
                                  <p:childTnLst>
                                    <p:set>
                                      <p:cBhvr>
                                        <p:cTn id="123" dur="1" fill="hold">
                                          <p:stCondLst>
                                            <p:cond delay="0"/>
                                          </p:stCondLst>
                                        </p:cTn>
                                        <p:tgtEl>
                                          <p:spTgt spid="36"/>
                                        </p:tgtEl>
                                        <p:attrNameLst>
                                          <p:attrName>style.visibility</p:attrName>
                                        </p:attrNameLst>
                                      </p:cBhvr>
                                      <p:to>
                                        <p:strVal val="hidden"/>
                                      </p:to>
                                    </p:set>
                                  </p:childTnLst>
                                </p:cTn>
                              </p:par>
                              <p:par>
                                <p:cTn id="124" presetID="1" presetClass="exit" presetSubtype="0" fill="hold" grpId="4" nodeType="withEffect">
                                  <p:stCondLst>
                                    <p:cond delay="0"/>
                                  </p:stCondLst>
                                  <p:childTnLst>
                                    <p:set>
                                      <p:cBhvr>
                                        <p:cTn id="125" dur="1" fill="hold">
                                          <p:stCondLst>
                                            <p:cond delay="0"/>
                                          </p:stCondLst>
                                        </p:cTn>
                                        <p:tgtEl>
                                          <p:spTgt spid="47"/>
                                        </p:tgtEl>
                                        <p:attrNameLst>
                                          <p:attrName>style.visibility</p:attrName>
                                        </p:attrNameLst>
                                      </p:cBhvr>
                                      <p:to>
                                        <p:strVal val="hidden"/>
                                      </p:to>
                                    </p:set>
                                  </p:childTnLst>
                                </p:cTn>
                              </p:par>
                              <p:par>
                                <p:cTn id="126" presetID="1" presetClass="exit" presetSubtype="0" fill="hold" grpId="4" nodeType="withEffect">
                                  <p:stCondLst>
                                    <p:cond delay="0"/>
                                  </p:stCondLst>
                                  <p:childTnLst>
                                    <p:set>
                                      <p:cBhvr>
                                        <p:cTn id="127"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0996"/>
                  </p:tgtEl>
                </p:cond>
              </p:nextCondLst>
            </p:seq>
            <p:seq concurrent="1" nextAc="seek">
              <p:cTn id="128" restart="whenNotActive" fill="hold" evtFilter="cancelBubble" nodeType="interactiveSeq">
                <p:stCondLst>
                  <p:cond evt="onClick" delay="0">
                    <p:tgtEl>
                      <p:spTgt spid="40999"/>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9" nodeType="clickEffect">
                                  <p:stCondLst>
                                    <p:cond delay="0"/>
                                  </p:stCondLst>
                                  <p:childTnLst>
                                    <p:set>
                                      <p:cBhvr>
                                        <p:cTn id="132" dur="1" fill="hold">
                                          <p:stCondLst>
                                            <p:cond delay="0"/>
                                          </p:stCondLst>
                                        </p:cTn>
                                        <p:tgtEl>
                                          <p:spTgt spid="54"/>
                                        </p:tgtEl>
                                        <p:attrNameLst>
                                          <p:attrName>style.visibility</p:attrName>
                                        </p:attrNameLst>
                                      </p:cBhvr>
                                      <p:to>
                                        <p:strVal val="visible"/>
                                      </p:to>
                                    </p:set>
                                  </p:childTnLst>
                                </p:cTn>
                              </p:par>
                              <p:par>
                                <p:cTn id="133" presetID="1" presetClass="entr" presetSubtype="0" fill="hold" grpId="5" nodeType="withEffect">
                                  <p:stCondLst>
                                    <p:cond delay="0"/>
                                  </p:stCondLst>
                                  <p:childTnLst>
                                    <p:set>
                                      <p:cBhvr>
                                        <p:cTn id="134" dur="1" fill="hold">
                                          <p:stCondLst>
                                            <p:cond delay="0"/>
                                          </p:stCondLst>
                                        </p:cTn>
                                        <p:tgtEl>
                                          <p:spTgt spid="47"/>
                                        </p:tgtEl>
                                        <p:attrNameLst>
                                          <p:attrName>style.visibility</p:attrName>
                                        </p:attrNameLst>
                                      </p:cBhvr>
                                      <p:to>
                                        <p:strVal val="visible"/>
                                      </p:to>
                                    </p:set>
                                  </p:childTnLst>
                                </p:cTn>
                              </p:par>
                              <p:par>
                                <p:cTn id="135" presetID="1" presetClass="exit" presetSubtype="0" fill="hold" grpId="6" nodeType="withEffect">
                                  <p:stCondLst>
                                    <p:cond delay="0"/>
                                  </p:stCondLst>
                                  <p:childTnLst>
                                    <p:set>
                                      <p:cBhvr>
                                        <p:cTn id="136" dur="1" fill="hold">
                                          <p:stCondLst>
                                            <p:cond delay="0"/>
                                          </p:stCondLst>
                                        </p:cTn>
                                        <p:tgtEl>
                                          <p:spTgt spid="48"/>
                                        </p:tgtEl>
                                        <p:attrNameLst>
                                          <p:attrName>style.visibility</p:attrName>
                                        </p:attrNameLst>
                                      </p:cBhvr>
                                      <p:to>
                                        <p:strVal val="hidden"/>
                                      </p:to>
                                    </p:set>
                                  </p:childTnLst>
                                </p:cTn>
                              </p:par>
                              <p:par>
                                <p:cTn id="137" presetID="1" presetClass="exit" presetSubtype="0" fill="hold" grpId="6" nodeType="withEffect">
                                  <p:stCondLst>
                                    <p:cond delay="0"/>
                                  </p:stCondLst>
                                  <p:childTnLst>
                                    <p:set>
                                      <p:cBhvr>
                                        <p:cTn id="138" dur="1" fill="hold">
                                          <p:stCondLst>
                                            <p:cond delay="0"/>
                                          </p:stCondLst>
                                        </p:cTn>
                                        <p:tgtEl>
                                          <p:spTgt spid="38"/>
                                        </p:tgtEl>
                                        <p:attrNameLst>
                                          <p:attrName>style.visibility</p:attrName>
                                        </p:attrNameLst>
                                      </p:cBhvr>
                                      <p:to>
                                        <p:strVal val="hidden"/>
                                      </p:to>
                                    </p:set>
                                  </p:childTnLst>
                                </p:cTn>
                              </p:par>
                              <p:par>
                                <p:cTn id="139" presetID="1" presetClass="exit" presetSubtype="0" fill="hold" grpId="5" nodeType="withEffect">
                                  <p:stCondLst>
                                    <p:cond delay="0"/>
                                  </p:stCondLst>
                                  <p:childTnLst>
                                    <p:set>
                                      <p:cBhvr>
                                        <p:cTn id="140" dur="1" fill="hold">
                                          <p:stCondLst>
                                            <p:cond delay="0"/>
                                          </p:stCondLst>
                                        </p:cTn>
                                        <p:tgtEl>
                                          <p:spTgt spid="51"/>
                                        </p:tgtEl>
                                        <p:attrNameLst>
                                          <p:attrName>style.visibility</p:attrName>
                                        </p:attrNameLst>
                                      </p:cBhvr>
                                      <p:to>
                                        <p:strVal val="hidden"/>
                                      </p:to>
                                    </p:set>
                                  </p:childTnLst>
                                </p:cTn>
                              </p:par>
                              <p:par>
                                <p:cTn id="141" presetID="1" presetClass="exit" presetSubtype="0" fill="hold" grpId="6" nodeType="withEffect">
                                  <p:stCondLst>
                                    <p:cond delay="0"/>
                                  </p:stCondLst>
                                  <p:childTnLst>
                                    <p:set>
                                      <p:cBhvr>
                                        <p:cTn id="142" dur="1" fill="hold">
                                          <p:stCondLst>
                                            <p:cond delay="0"/>
                                          </p:stCondLst>
                                        </p:cTn>
                                        <p:tgtEl>
                                          <p:spTgt spid="36"/>
                                        </p:tgtEl>
                                        <p:attrNameLst>
                                          <p:attrName>style.visibility</p:attrName>
                                        </p:attrNameLst>
                                      </p:cBhvr>
                                      <p:to>
                                        <p:strVal val="hidden"/>
                                      </p:to>
                                    </p:set>
                                  </p:childTnLst>
                                </p:cTn>
                              </p:par>
                              <p:par>
                                <p:cTn id="143" presetID="1" presetClass="exit" presetSubtype="0" fill="hold" grpId="6" nodeType="withEffect">
                                  <p:stCondLst>
                                    <p:cond delay="0"/>
                                  </p:stCondLst>
                                  <p:childTnLst>
                                    <p:set>
                                      <p:cBhvr>
                                        <p:cTn id="144" dur="1" fill="hold">
                                          <p:stCondLst>
                                            <p:cond delay="0"/>
                                          </p:stCondLst>
                                        </p:cTn>
                                        <p:tgtEl>
                                          <p:spTgt spid="42"/>
                                        </p:tgtEl>
                                        <p:attrNameLst>
                                          <p:attrName>style.visibility</p:attrName>
                                        </p:attrNameLst>
                                      </p:cBhvr>
                                      <p:to>
                                        <p:strVal val="hidden"/>
                                      </p:to>
                                    </p:set>
                                  </p:childTnLst>
                                </p:cTn>
                              </p:par>
                              <p:par>
                                <p:cTn id="145" presetID="1" presetClass="exit" presetSubtype="0" fill="hold" grpId="5" nodeType="withEffect">
                                  <p:stCondLst>
                                    <p:cond delay="0"/>
                                  </p:stCondLst>
                                  <p:childTnLst>
                                    <p:set>
                                      <p:cBhvr>
                                        <p:cTn id="146"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0999"/>
                  </p:tgtEl>
                </p:cond>
              </p:nextCondLst>
            </p:seq>
            <p:seq concurrent="1" nextAc="seek">
              <p:cTn id="147" restart="whenNotActive" fill="hold" evtFilter="cancelBubble" nodeType="interactiveSeq">
                <p:stCondLst>
                  <p:cond evt="onClick" delay="0">
                    <p:tgtEl>
                      <p:spTgt spid="40998"/>
                    </p:tgtEl>
                  </p:cond>
                </p:stCondLst>
                <p:endSync evt="end" delay="0">
                  <p:rtn val="all"/>
                </p:endSync>
                <p:childTnLst>
                  <p:par>
                    <p:cTn id="148" fill="hold">
                      <p:stCondLst>
                        <p:cond delay="0"/>
                      </p:stCondLst>
                      <p:childTnLst>
                        <p:par>
                          <p:cTn id="149" fill="hold">
                            <p:stCondLst>
                              <p:cond delay="0"/>
                            </p:stCondLst>
                            <p:childTnLst>
                              <p:par>
                                <p:cTn id="150" presetID="1" presetClass="entr" presetSubtype="0" fill="hold" grpId="11" nodeType="clickEffect">
                                  <p:stCondLst>
                                    <p:cond delay="0"/>
                                  </p:stCondLst>
                                  <p:childTnLst>
                                    <p:set>
                                      <p:cBhvr>
                                        <p:cTn id="151" dur="1" fill="hold">
                                          <p:stCondLst>
                                            <p:cond delay="0"/>
                                          </p:stCondLst>
                                        </p:cTn>
                                        <p:tgtEl>
                                          <p:spTgt spid="54"/>
                                        </p:tgtEl>
                                        <p:attrNameLst>
                                          <p:attrName>style.visibility</p:attrName>
                                        </p:attrNameLst>
                                      </p:cBhvr>
                                      <p:to>
                                        <p:strVal val="visible"/>
                                      </p:to>
                                    </p:set>
                                  </p:childTnLst>
                                </p:cTn>
                              </p:par>
                              <p:par>
                                <p:cTn id="152" presetID="1" presetClass="entr" presetSubtype="0" fill="hold" grpId="6" nodeType="withEffect">
                                  <p:stCondLst>
                                    <p:cond delay="0"/>
                                  </p:stCondLst>
                                  <p:childTnLst>
                                    <p:set>
                                      <p:cBhvr>
                                        <p:cTn id="153" dur="1" fill="hold">
                                          <p:stCondLst>
                                            <p:cond delay="0"/>
                                          </p:stCondLst>
                                        </p:cTn>
                                        <p:tgtEl>
                                          <p:spTgt spid="51"/>
                                        </p:tgtEl>
                                        <p:attrNameLst>
                                          <p:attrName>style.visibility</p:attrName>
                                        </p:attrNameLst>
                                      </p:cBhvr>
                                      <p:to>
                                        <p:strVal val="visible"/>
                                      </p:to>
                                    </p:set>
                                  </p:childTnLst>
                                </p:cTn>
                              </p:par>
                              <p:par>
                                <p:cTn id="154" presetID="1" presetClass="exit" presetSubtype="0" fill="hold" grpId="7" nodeType="withEffect">
                                  <p:stCondLst>
                                    <p:cond delay="0"/>
                                  </p:stCondLst>
                                  <p:childTnLst>
                                    <p:set>
                                      <p:cBhvr>
                                        <p:cTn id="155" dur="1" fill="hold">
                                          <p:stCondLst>
                                            <p:cond delay="0"/>
                                          </p:stCondLst>
                                        </p:cTn>
                                        <p:tgtEl>
                                          <p:spTgt spid="48"/>
                                        </p:tgtEl>
                                        <p:attrNameLst>
                                          <p:attrName>style.visibility</p:attrName>
                                        </p:attrNameLst>
                                      </p:cBhvr>
                                      <p:to>
                                        <p:strVal val="hidden"/>
                                      </p:to>
                                    </p:set>
                                  </p:childTnLst>
                                </p:cTn>
                              </p:par>
                              <p:par>
                                <p:cTn id="156" presetID="1" presetClass="exit" presetSubtype="0" fill="hold" grpId="7" nodeType="withEffect">
                                  <p:stCondLst>
                                    <p:cond delay="0"/>
                                  </p:stCondLst>
                                  <p:childTnLst>
                                    <p:set>
                                      <p:cBhvr>
                                        <p:cTn id="157" dur="1" fill="hold">
                                          <p:stCondLst>
                                            <p:cond delay="0"/>
                                          </p:stCondLst>
                                        </p:cTn>
                                        <p:tgtEl>
                                          <p:spTgt spid="38"/>
                                        </p:tgtEl>
                                        <p:attrNameLst>
                                          <p:attrName>style.visibility</p:attrName>
                                        </p:attrNameLst>
                                      </p:cBhvr>
                                      <p:to>
                                        <p:strVal val="hidden"/>
                                      </p:to>
                                    </p:set>
                                  </p:childTnLst>
                                </p:cTn>
                              </p:par>
                              <p:par>
                                <p:cTn id="158" presetID="1" presetClass="exit" presetSubtype="0" fill="hold" grpId="7" nodeType="withEffect">
                                  <p:stCondLst>
                                    <p:cond delay="0"/>
                                  </p:stCondLst>
                                  <p:childTnLst>
                                    <p:set>
                                      <p:cBhvr>
                                        <p:cTn id="159" dur="1" fill="hold">
                                          <p:stCondLst>
                                            <p:cond delay="0"/>
                                          </p:stCondLst>
                                        </p:cTn>
                                        <p:tgtEl>
                                          <p:spTgt spid="36"/>
                                        </p:tgtEl>
                                        <p:attrNameLst>
                                          <p:attrName>style.visibility</p:attrName>
                                        </p:attrNameLst>
                                      </p:cBhvr>
                                      <p:to>
                                        <p:strVal val="hidden"/>
                                      </p:to>
                                    </p:set>
                                  </p:childTnLst>
                                </p:cTn>
                              </p:par>
                              <p:par>
                                <p:cTn id="160" presetID="1" presetClass="exit" presetSubtype="0" fill="hold" grpId="7" nodeType="withEffect">
                                  <p:stCondLst>
                                    <p:cond delay="0"/>
                                  </p:stCondLst>
                                  <p:childTnLst>
                                    <p:set>
                                      <p:cBhvr>
                                        <p:cTn id="161" dur="1" fill="hold">
                                          <p:stCondLst>
                                            <p:cond delay="0"/>
                                          </p:stCondLst>
                                        </p:cTn>
                                        <p:tgtEl>
                                          <p:spTgt spid="47"/>
                                        </p:tgtEl>
                                        <p:attrNameLst>
                                          <p:attrName>style.visibility</p:attrName>
                                        </p:attrNameLst>
                                      </p:cBhvr>
                                      <p:to>
                                        <p:strVal val="hidden"/>
                                      </p:to>
                                    </p:set>
                                  </p:childTnLst>
                                </p:cTn>
                              </p:par>
                              <p:par>
                                <p:cTn id="162" presetID="1" presetClass="exit" presetSubtype="0" fill="hold" grpId="7" nodeType="withEffect">
                                  <p:stCondLst>
                                    <p:cond delay="0"/>
                                  </p:stCondLst>
                                  <p:childTnLst>
                                    <p:set>
                                      <p:cBhvr>
                                        <p:cTn id="163" dur="1" fill="hold">
                                          <p:stCondLst>
                                            <p:cond delay="0"/>
                                          </p:stCondLst>
                                        </p:cTn>
                                        <p:tgtEl>
                                          <p:spTgt spid="42"/>
                                        </p:tgtEl>
                                        <p:attrNameLst>
                                          <p:attrName>style.visibility</p:attrName>
                                        </p:attrNameLst>
                                      </p:cBhvr>
                                      <p:to>
                                        <p:strVal val="hidden"/>
                                      </p:to>
                                    </p:set>
                                  </p:childTnLst>
                                </p:cTn>
                              </p:par>
                              <p:par>
                                <p:cTn id="164" presetID="1" presetClass="exit" presetSubtype="0" fill="hold" grpId="6" nodeType="withEffect">
                                  <p:stCondLst>
                                    <p:cond delay="0"/>
                                  </p:stCondLst>
                                  <p:childTnLst>
                                    <p:set>
                                      <p:cBhvr>
                                        <p:cTn id="165"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0998"/>
                  </p:tgtEl>
                </p:cond>
              </p:nextCondLst>
            </p:seq>
            <p:seq concurrent="1" nextAc="seek">
              <p:cTn id="166" restart="whenNotActive" fill="hold" evtFilter="cancelBubble" nodeType="interactiveSeq">
                <p:stCondLst>
                  <p:cond evt="onClick" delay="0">
                    <p:tgtEl>
                      <p:spTgt spid="40997"/>
                    </p:tgtEl>
                  </p:cond>
                </p:stCondLst>
                <p:endSync evt="end" delay="0">
                  <p:rtn val="all"/>
                </p:endSync>
                <p:childTnLst>
                  <p:par>
                    <p:cTn id="167" fill="hold">
                      <p:stCondLst>
                        <p:cond delay="0"/>
                      </p:stCondLst>
                      <p:childTnLst>
                        <p:par>
                          <p:cTn id="168" fill="hold">
                            <p:stCondLst>
                              <p:cond delay="0"/>
                            </p:stCondLst>
                            <p:childTnLst>
                              <p:par>
                                <p:cTn id="169" presetID="1" presetClass="entr" presetSubtype="0" fill="hold" grpId="13" nodeType="clickEffect">
                                  <p:stCondLst>
                                    <p:cond delay="0"/>
                                  </p:stCondLst>
                                  <p:childTnLst>
                                    <p:set>
                                      <p:cBhvr>
                                        <p:cTn id="170" dur="1" fill="hold">
                                          <p:stCondLst>
                                            <p:cond delay="0"/>
                                          </p:stCondLst>
                                        </p:cTn>
                                        <p:tgtEl>
                                          <p:spTgt spid="54"/>
                                        </p:tgtEl>
                                        <p:attrNameLst>
                                          <p:attrName>style.visibility</p:attrName>
                                        </p:attrNameLst>
                                      </p:cBhvr>
                                      <p:to>
                                        <p:strVal val="visible"/>
                                      </p:to>
                                    </p:set>
                                  </p:childTnLst>
                                </p:cTn>
                              </p:par>
                              <p:par>
                                <p:cTn id="171" presetID="1" presetClass="entr" presetSubtype="0" fill="hold" grpId="7" nodeType="withEffect">
                                  <p:stCondLst>
                                    <p:cond delay="0"/>
                                  </p:stCondLst>
                                  <p:childTnLst>
                                    <p:set>
                                      <p:cBhvr>
                                        <p:cTn id="172" dur="1" fill="hold">
                                          <p:stCondLst>
                                            <p:cond delay="0"/>
                                          </p:stCondLst>
                                        </p:cTn>
                                        <p:tgtEl>
                                          <p:spTgt spid="53"/>
                                        </p:tgtEl>
                                        <p:attrNameLst>
                                          <p:attrName>style.visibility</p:attrName>
                                        </p:attrNameLst>
                                      </p:cBhvr>
                                      <p:to>
                                        <p:strVal val="visible"/>
                                      </p:to>
                                    </p:set>
                                  </p:childTnLst>
                                </p:cTn>
                              </p:par>
                              <p:par>
                                <p:cTn id="173" presetID="1" presetClass="exit" presetSubtype="0" fill="hold" grpId="8" nodeType="withEffect">
                                  <p:stCondLst>
                                    <p:cond delay="0"/>
                                  </p:stCondLst>
                                  <p:childTnLst>
                                    <p:set>
                                      <p:cBhvr>
                                        <p:cTn id="174" dur="1" fill="hold">
                                          <p:stCondLst>
                                            <p:cond delay="0"/>
                                          </p:stCondLst>
                                        </p:cTn>
                                        <p:tgtEl>
                                          <p:spTgt spid="48"/>
                                        </p:tgtEl>
                                        <p:attrNameLst>
                                          <p:attrName>style.visibility</p:attrName>
                                        </p:attrNameLst>
                                      </p:cBhvr>
                                      <p:to>
                                        <p:strVal val="hidden"/>
                                      </p:to>
                                    </p:set>
                                  </p:childTnLst>
                                </p:cTn>
                              </p:par>
                              <p:par>
                                <p:cTn id="175" presetID="1" presetClass="exit" presetSubtype="0" fill="hold" grpId="8" nodeType="withEffect">
                                  <p:stCondLst>
                                    <p:cond delay="0"/>
                                  </p:stCondLst>
                                  <p:childTnLst>
                                    <p:set>
                                      <p:cBhvr>
                                        <p:cTn id="176" dur="1" fill="hold">
                                          <p:stCondLst>
                                            <p:cond delay="0"/>
                                          </p:stCondLst>
                                        </p:cTn>
                                        <p:tgtEl>
                                          <p:spTgt spid="38"/>
                                        </p:tgtEl>
                                        <p:attrNameLst>
                                          <p:attrName>style.visibility</p:attrName>
                                        </p:attrNameLst>
                                      </p:cBhvr>
                                      <p:to>
                                        <p:strVal val="hidden"/>
                                      </p:to>
                                    </p:set>
                                  </p:childTnLst>
                                </p:cTn>
                              </p:par>
                              <p:par>
                                <p:cTn id="177" presetID="1" presetClass="exit" presetSubtype="0" fill="hold" grpId="8" nodeType="withEffect">
                                  <p:stCondLst>
                                    <p:cond delay="0"/>
                                  </p:stCondLst>
                                  <p:childTnLst>
                                    <p:set>
                                      <p:cBhvr>
                                        <p:cTn id="178" dur="1" fill="hold">
                                          <p:stCondLst>
                                            <p:cond delay="0"/>
                                          </p:stCondLst>
                                        </p:cTn>
                                        <p:tgtEl>
                                          <p:spTgt spid="51"/>
                                        </p:tgtEl>
                                        <p:attrNameLst>
                                          <p:attrName>style.visibility</p:attrName>
                                        </p:attrNameLst>
                                      </p:cBhvr>
                                      <p:to>
                                        <p:strVal val="hidden"/>
                                      </p:to>
                                    </p:set>
                                  </p:childTnLst>
                                </p:cTn>
                              </p:par>
                              <p:par>
                                <p:cTn id="179" presetID="1" presetClass="exit" presetSubtype="0" fill="hold" grpId="8" nodeType="withEffect">
                                  <p:stCondLst>
                                    <p:cond delay="0"/>
                                  </p:stCondLst>
                                  <p:childTnLst>
                                    <p:set>
                                      <p:cBhvr>
                                        <p:cTn id="180" dur="1" fill="hold">
                                          <p:stCondLst>
                                            <p:cond delay="0"/>
                                          </p:stCondLst>
                                        </p:cTn>
                                        <p:tgtEl>
                                          <p:spTgt spid="36"/>
                                        </p:tgtEl>
                                        <p:attrNameLst>
                                          <p:attrName>style.visibility</p:attrName>
                                        </p:attrNameLst>
                                      </p:cBhvr>
                                      <p:to>
                                        <p:strVal val="hidden"/>
                                      </p:to>
                                    </p:set>
                                  </p:childTnLst>
                                </p:cTn>
                              </p:par>
                              <p:par>
                                <p:cTn id="181" presetID="1" presetClass="exit" presetSubtype="0" fill="hold" grpId="8" nodeType="withEffect">
                                  <p:stCondLst>
                                    <p:cond delay="0"/>
                                  </p:stCondLst>
                                  <p:childTnLst>
                                    <p:set>
                                      <p:cBhvr>
                                        <p:cTn id="182" dur="1" fill="hold">
                                          <p:stCondLst>
                                            <p:cond delay="0"/>
                                          </p:stCondLst>
                                        </p:cTn>
                                        <p:tgtEl>
                                          <p:spTgt spid="47"/>
                                        </p:tgtEl>
                                        <p:attrNameLst>
                                          <p:attrName>style.visibility</p:attrName>
                                        </p:attrNameLst>
                                      </p:cBhvr>
                                      <p:to>
                                        <p:strVal val="hidden"/>
                                      </p:to>
                                    </p:set>
                                  </p:childTnLst>
                                </p:cTn>
                              </p:par>
                              <p:par>
                                <p:cTn id="183" presetID="1" presetClass="exit" presetSubtype="0" fill="hold" grpId="8" nodeType="withEffect">
                                  <p:stCondLst>
                                    <p:cond delay="0"/>
                                  </p:stCondLst>
                                  <p:childTnLst>
                                    <p:set>
                                      <p:cBhvr>
                                        <p:cTn id="184"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0997"/>
                  </p:tgtEl>
                </p:cond>
              </p:nextCondLst>
            </p:seq>
          </p:childTnLst>
        </p:cTn>
      </p:par>
    </p:tnLst>
    <p:bldLst>
      <p:bldP spid="38" grpId="0" animBg="1"/>
      <p:bldP spid="38" grpId="1" animBg="1"/>
      <p:bldP spid="38" grpId="2" animBg="1"/>
      <p:bldP spid="38" grpId="3" animBg="1"/>
      <p:bldP spid="38" grpId="4" animBg="1"/>
      <p:bldP spid="38" grpId="5" animBg="1"/>
      <p:bldP spid="38" grpId="6" animBg="1"/>
      <p:bldP spid="38" grpId="7" animBg="1"/>
      <p:bldP spid="38" grpId="8" animBg="1"/>
      <p:bldP spid="48" grpId="0" animBg="1"/>
      <p:bldP spid="48" grpId="1" animBg="1"/>
      <p:bldP spid="48" grpId="2" animBg="1"/>
      <p:bldP spid="48" grpId="3" animBg="1"/>
      <p:bldP spid="48" grpId="4" animBg="1"/>
      <p:bldP spid="48" grpId="5" animBg="1"/>
      <p:bldP spid="48" grpId="6" animBg="1"/>
      <p:bldP spid="48" grpId="7" animBg="1"/>
      <p:bldP spid="48" grpId="8" animBg="1"/>
      <p:bldP spid="36" grpId="0" animBg="1"/>
      <p:bldP spid="36" grpId="1" animBg="1"/>
      <p:bldP spid="36" grpId="2" animBg="1"/>
      <p:bldP spid="36" grpId="3" animBg="1"/>
      <p:bldP spid="36" grpId="4" animBg="1"/>
      <p:bldP spid="36" grpId="5" animBg="1"/>
      <p:bldP spid="36" grpId="6" animBg="1"/>
      <p:bldP spid="36" grpId="7" animBg="1"/>
      <p:bldP spid="36" grpId="8" animBg="1"/>
      <p:bldP spid="47" grpId="0" animBg="1"/>
      <p:bldP spid="47" grpId="1" animBg="1"/>
      <p:bldP spid="47" grpId="2" animBg="1"/>
      <p:bldP spid="47" grpId="3" animBg="1"/>
      <p:bldP spid="47" grpId="4" animBg="1"/>
      <p:bldP spid="47" grpId="5" animBg="1"/>
      <p:bldP spid="47" grpId="6" animBg="1"/>
      <p:bldP spid="47" grpId="7" animBg="1"/>
      <p:bldP spid="47" grpId="8" animBg="1"/>
      <p:bldP spid="51" grpId="0" animBg="1"/>
      <p:bldP spid="51" grpId="1" animBg="1"/>
      <p:bldP spid="51" grpId="2" animBg="1"/>
      <p:bldP spid="51" grpId="3" animBg="1"/>
      <p:bldP spid="51" grpId="4" animBg="1"/>
      <p:bldP spid="51" grpId="5" animBg="1"/>
      <p:bldP spid="51" grpId="6" animBg="1"/>
      <p:bldP spid="51" grpId="7" animBg="1"/>
      <p:bldP spid="51" grpId="8" animBg="1"/>
      <p:bldP spid="42" grpId="0" animBg="1"/>
      <p:bldP spid="42" grpId="1" animBg="1"/>
      <p:bldP spid="42" grpId="2" animBg="1"/>
      <p:bldP spid="42" grpId="3" animBg="1"/>
      <p:bldP spid="42" grpId="4" animBg="1"/>
      <p:bldP spid="42" grpId="5" animBg="1"/>
      <p:bldP spid="42" grpId="6" animBg="1"/>
      <p:bldP spid="42" grpId="7" animBg="1"/>
      <p:bldP spid="42" grpId="8" animBg="1"/>
      <p:bldP spid="53" grpId="0" animBg="1"/>
      <p:bldP spid="53" grpId="1" animBg="1"/>
      <p:bldP spid="53" grpId="2" animBg="1"/>
      <p:bldP spid="53" grpId="3" animBg="1"/>
      <p:bldP spid="53" grpId="4" animBg="1"/>
      <p:bldP spid="53" grpId="5" animBg="1"/>
      <p:bldP spid="53" grpId="6" animBg="1"/>
      <p:bldP spid="53" grpId="7" animBg="1"/>
      <p:bldP spid="53" grpId="8" animBg="1"/>
      <p:bldP spid="54" grpId="0" animBg="1"/>
      <p:bldP spid="54" grpId="1" animBg="1"/>
      <p:bldP spid="54" grpId="2" animBg="1"/>
      <p:bldP spid="54" grpId="3" animBg="1"/>
      <p:bldP spid="54" grpId="4" animBg="1"/>
      <p:bldP spid="54" grpId="5" animBg="1"/>
      <p:bldP spid="54" grpId="6" animBg="1"/>
      <p:bldP spid="54" grpId="7" animBg="1"/>
      <p:bldP spid="54" grpId="8" animBg="1"/>
      <p:bldP spid="54" grpId="9" animBg="1"/>
      <p:bldP spid="54" grpId="10" animBg="1"/>
      <p:bldP spid="54" grpId="11" animBg="1"/>
      <p:bldP spid="54" grpId="12" animBg="1"/>
      <p:bldP spid="54" grpId="13" animBg="1"/>
      <p:bldP spid="54" grpId="14"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F6A36541-BA1A-4888-9C1E-9E97F7D07126}"/>
              </a:ext>
            </a:extLst>
          </p:cNvPr>
          <p:cNvSpPr txBox="1"/>
          <p:nvPr/>
        </p:nvSpPr>
        <p:spPr>
          <a:xfrm>
            <a:off x="2533650" y="3478213"/>
            <a:ext cx="4314825" cy="817562"/>
          </a:xfrm>
          <a:prstGeom prst="roundRect">
            <a:avLst/>
          </a:prstGeom>
          <a:noFill/>
          <a:ln>
            <a:noFill/>
          </a:ln>
        </p:spPr>
        <p:txBody>
          <a:bodyPr>
            <a:spAutoFit/>
          </a:bodyPr>
          <a:lstStyle/>
          <a:p>
            <a:pPr>
              <a:defRPr/>
            </a:pPr>
            <a:r>
              <a:rPr lang="sv-SE" sz="1400" dirty="0">
                <a:latin typeface="+mj-lt"/>
              </a:rPr>
              <a:t>Inom kontinuitetshantering finns ett stort antal begrepp, inte sällan uttryckta på engelska och som förkortningar. Några av de vanligare återges ovan</a:t>
            </a:r>
          </a:p>
        </p:txBody>
      </p:sp>
      <p:pic>
        <p:nvPicPr>
          <p:cNvPr id="43011" name="Bildobjekt 2">
            <a:extLst>
              <a:ext uri="{FF2B5EF4-FFF2-40B4-BE49-F238E27FC236}">
                <a16:creationId xmlns:a16="http://schemas.microsoft.com/office/drawing/2014/main" id="{807E2E5B-31CD-40E7-AB03-670B7ABD32BE}"/>
              </a:ext>
            </a:extLst>
          </p:cNvPr>
          <p:cNvPicPr>
            <a:picLocks noChangeAspect="1"/>
          </p:cNvPicPr>
          <p:nvPr/>
        </p:nvPicPr>
        <p:blipFill>
          <a:blip r:embed="rId3">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ruta 47 BCM">
            <a:extLst>
              <a:ext uri="{FF2B5EF4-FFF2-40B4-BE49-F238E27FC236}">
                <a16:creationId xmlns:a16="http://schemas.microsoft.com/office/drawing/2014/main" id="{51FE5E2F-B628-4AAA-BB50-93DE877E8130}"/>
              </a:ext>
            </a:extLst>
          </p:cNvPr>
          <p:cNvSpPr txBox="1"/>
          <p:nvPr/>
        </p:nvSpPr>
        <p:spPr>
          <a:xfrm>
            <a:off x="2524824" y="3301539"/>
            <a:ext cx="4546600" cy="2247424"/>
          </a:xfrm>
          <a:prstGeom prst="roundRect">
            <a:avLst/>
          </a:prstGeom>
          <a:solidFill>
            <a:schemeClr val="bg1">
              <a:lumMod val="65000"/>
            </a:schemeClr>
          </a:solidFill>
        </p:spPr>
        <p:txBody>
          <a:bodyPr>
            <a:spAutoFit/>
          </a:bodyPr>
          <a:lstStyle/>
          <a:p>
            <a:pPr>
              <a:defRPr/>
            </a:pPr>
            <a:r>
              <a:rPr lang="sv-SE" sz="1400" b="1" dirty="0">
                <a:latin typeface="+mj-lt"/>
              </a:rPr>
              <a:t>BCM – Business </a:t>
            </a:r>
            <a:r>
              <a:rPr lang="sv-SE" sz="1400" b="1" dirty="0" err="1">
                <a:latin typeface="+mj-lt"/>
              </a:rPr>
              <a:t>continuity</a:t>
            </a:r>
            <a:r>
              <a:rPr lang="sv-SE" sz="1400" b="1" dirty="0">
                <a:latin typeface="+mj-lt"/>
              </a:rPr>
              <a:t> management</a:t>
            </a:r>
          </a:p>
          <a:p>
            <a:pPr>
              <a:defRPr/>
            </a:pPr>
            <a:r>
              <a:rPr lang="sv-SE" sz="1400" b="1" dirty="0">
                <a:latin typeface="+mj-lt"/>
              </a:rPr>
              <a:t>(</a:t>
            </a:r>
            <a:r>
              <a:rPr lang="sv-SE" sz="1400" b="1" dirty="0" err="1">
                <a:latin typeface="+mj-lt"/>
              </a:rPr>
              <a:t>sv</a:t>
            </a:r>
            <a:r>
              <a:rPr lang="sv-SE" sz="1400" b="1" dirty="0">
                <a:latin typeface="+mj-lt"/>
              </a:rPr>
              <a:t>: kontinuitetshantering)</a:t>
            </a:r>
          </a:p>
          <a:p>
            <a:pPr>
              <a:defRPr/>
            </a:pPr>
            <a:endParaRPr lang="sv-SE" sz="1400" b="1" dirty="0">
              <a:latin typeface="+mj-lt"/>
            </a:endParaRPr>
          </a:p>
          <a:p>
            <a:pPr>
              <a:defRPr/>
            </a:pPr>
            <a:r>
              <a:rPr lang="sv-SE" sz="1400" dirty="0">
                <a:latin typeface="+mj-lt"/>
              </a:rPr>
              <a:t>Den process som skapar en robusthet i organisationen i syfte att bättre kunna hantera förluster av delar av, eller hela, den operativa förmågan och därigenom skyddar organisationens intressenter, rykte, varumärke och värdeskapande aktiviteter.</a:t>
            </a:r>
          </a:p>
        </p:txBody>
      </p:sp>
      <p:sp>
        <p:nvSpPr>
          <p:cNvPr id="49" name="X">
            <a:extLst>
              <a:ext uri="{FF2B5EF4-FFF2-40B4-BE49-F238E27FC236}">
                <a16:creationId xmlns:a16="http://schemas.microsoft.com/office/drawing/2014/main" id="{31140D25-B818-4C3D-AD9D-56FB03FEEE08}"/>
              </a:ext>
            </a:extLst>
          </p:cNvPr>
          <p:cNvSpPr>
            <a:spLocks noChangeAspect="1"/>
          </p:cNvSpPr>
          <p:nvPr/>
        </p:nvSpPr>
        <p:spPr>
          <a:xfrm>
            <a:off x="6651625" y="3194050"/>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4" name="Rectangle 5">
            <a:extLst>
              <a:ext uri="{FF2B5EF4-FFF2-40B4-BE49-F238E27FC236}">
                <a16:creationId xmlns:a16="http://schemas.microsoft.com/office/drawing/2014/main" id="{D913FB00-FC76-4DA7-BB0D-3F04FDAB055C}"/>
              </a:ext>
            </a:extLst>
          </p:cNvPr>
          <p:cNvSpPr>
            <a:spLocks noChangeArrowheads="1"/>
          </p:cNvSpPr>
          <p:nvPr/>
        </p:nvSpPr>
        <p:spPr bwMode="auto">
          <a:xfrm>
            <a:off x="268288" y="1811338"/>
            <a:ext cx="2379662" cy="511175"/>
          </a:xfrm>
          <a:prstGeom prst="rect">
            <a:avLst/>
          </a:prstGeom>
          <a:solidFill>
            <a:schemeClr val="bg1">
              <a:lumMod val="65000"/>
            </a:schemeClr>
          </a:solidFill>
          <a:ln>
            <a:noFill/>
          </a:ln>
          <a:extLst/>
        </p:spPr>
        <p:txBody>
          <a:bodyPr wrap="none">
            <a:spAutoFit/>
          </a:bodyPr>
          <a:lstStyle/>
          <a:p>
            <a:pPr marL="342900" indent="-342900" algn="ctr">
              <a:spcBef>
                <a:spcPct val="20000"/>
              </a:spcBef>
              <a:defRPr/>
            </a:pPr>
            <a:r>
              <a:rPr lang="en-US" sz="1400" b="1" dirty="0">
                <a:latin typeface="+mj-lt"/>
              </a:rPr>
              <a:t>BCM</a:t>
            </a:r>
          </a:p>
          <a:p>
            <a:pPr marL="342900" indent="-342900" algn="ctr">
              <a:spcBef>
                <a:spcPct val="20000"/>
              </a:spcBef>
              <a:defRPr/>
            </a:pPr>
            <a:r>
              <a:rPr lang="en-US" sz="1100" b="1" dirty="0">
                <a:latin typeface="+mj-lt"/>
              </a:rPr>
              <a:t>Business Continuity Management</a:t>
            </a:r>
          </a:p>
        </p:txBody>
      </p:sp>
      <p:sp>
        <p:nvSpPr>
          <p:cNvPr id="56" name="Rectangle 5">
            <a:extLst>
              <a:ext uri="{FF2B5EF4-FFF2-40B4-BE49-F238E27FC236}">
                <a16:creationId xmlns:a16="http://schemas.microsoft.com/office/drawing/2014/main" id="{46266180-36C4-4BE5-B1DF-13FE12124852}"/>
              </a:ext>
            </a:extLst>
          </p:cNvPr>
          <p:cNvSpPr>
            <a:spLocks noChangeArrowheads="1"/>
          </p:cNvSpPr>
          <p:nvPr/>
        </p:nvSpPr>
        <p:spPr bwMode="auto">
          <a:xfrm>
            <a:off x="2882900" y="1811338"/>
            <a:ext cx="1836738" cy="511175"/>
          </a:xfrm>
          <a:prstGeom prst="rect">
            <a:avLst/>
          </a:prstGeom>
          <a:solidFill>
            <a:schemeClr val="bg1">
              <a:lumMod val="65000"/>
            </a:schemeClr>
          </a:solidFill>
          <a:ln>
            <a:noFill/>
          </a:ln>
          <a:extLst/>
        </p:spPr>
        <p:txBody>
          <a:bodyPr wrap="none">
            <a:spAutoFit/>
          </a:bodyPr>
          <a:lstStyle/>
          <a:p>
            <a:pPr marL="342900" indent="-342900" algn="ctr">
              <a:spcBef>
                <a:spcPct val="20000"/>
              </a:spcBef>
              <a:defRPr/>
            </a:pPr>
            <a:r>
              <a:rPr lang="en-US" sz="1400" b="1" dirty="0">
                <a:latin typeface="+mj-lt"/>
              </a:rPr>
              <a:t>BIA</a:t>
            </a:r>
          </a:p>
          <a:p>
            <a:pPr marL="342900" indent="-342900" algn="ctr">
              <a:spcBef>
                <a:spcPct val="20000"/>
              </a:spcBef>
              <a:defRPr/>
            </a:pPr>
            <a:r>
              <a:rPr lang="en-US" sz="1100" b="1" dirty="0">
                <a:latin typeface="+mj-lt"/>
              </a:rPr>
              <a:t>Business Impact Analysis</a:t>
            </a:r>
          </a:p>
        </p:txBody>
      </p:sp>
      <p:sp>
        <p:nvSpPr>
          <p:cNvPr id="57" name="Rectangle 5">
            <a:extLst>
              <a:ext uri="{FF2B5EF4-FFF2-40B4-BE49-F238E27FC236}">
                <a16:creationId xmlns:a16="http://schemas.microsoft.com/office/drawing/2014/main" id="{5A32E6A6-137B-4369-AB57-2892ED837A26}"/>
              </a:ext>
            </a:extLst>
          </p:cNvPr>
          <p:cNvSpPr>
            <a:spLocks noChangeArrowheads="1"/>
          </p:cNvSpPr>
          <p:nvPr/>
        </p:nvSpPr>
        <p:spPr bwMode="auto">
          <a:xfrm>
            <a:off x="6975475" y="1811338"/>
            <a:ext cx="2024063" cy="511175"/>
          </a:xfrm>
          <a:prstGeom prst="rect">
            <a:avLst/>
          </a:prstGeom>
          <a:solidFill>
            <a:schemeClr val="bg1">
              <a:lumMod val="65000"/>
            </a:schemeClr>
          </a:solidFill>
          <a:ln>
            <a:noFill/>
          </a:ln>
          <a:extLst/>
        </p:spPr>
        <p:txBody>
          <a:bodyPr wrap="none">
            <a:spAutoFit/>
          </a:bodyPr>
          <a:lstStyle/>
          <a:p>
            <a:pPr marL="342900" indent="-342900" algn="ctr">
              <a:spcBef>
                <a:spcPct val="20000"/>
              </a:spcBef>
              <a:defRPr/>
            </a:pPr>
            <a:r>
              <a:rPr lang="en-US" sz="1400" b="1" dirty="0">
                <a:latin typeface="+mj-lt"/>
              </a:rPr>
              <a:t>MAO</a:t>
            </a:r>
          </a:p>
          <a:p>
            <a:pPr marL="342900" indent="-342900" algn="ctr">
              <a:spcBef>
                <a:spcPct val="20000"/>
              </a:spcBef>
              <a:defRPr/>
            </a:pPr>
            <a:r>
              <a:rPr lang="en-US" sz="1100" b="1" dirty="0">
                <a:latin typeface="+mj-lt"/>
              </a:rPr>
              <a:t>Maximum acceptable outage</a:t>
            </a:r>
          </a:p>
        </p:txBody>
      </p:sp>
      <p:sp>
        <p:nvSpPr>
          <p:cNvPr id="58" name="Rectangle 5">
            <a:extLst>
              <a:ext uri="{FF2B5EF4-FFF2-40B4-BE49-F238E27FC236}">
                <a16:creationId xmlns:a16="http://schemas.microsoft.com/office/drawing/2014/main" id="{951924FE-B12E-4992-AEF9-21FB969C8058}"/>
              </a:ext>
            </a:extLst>
          </p:cNvPr>
          <p:cNvSpPr>
            <a:spLocks noChangeArrowheads="1"/>
          </p:cNvSpPr>
          <p:nvPr/>
        </p:nvSpPr>
        <p:spPr bwMode="auto">
          <a:xfrm>
            <a:off x="739775" y="2698750"/>
            <a:ext cx="2878138" cy="511175"/>
          </a:xfrm>
          <a:prstGeom prst="rect">
            <a:avLst/>
          </a:prstGeom>
          <a:solidFill>
            <a:schemeClr val="bg1">
              <a:lumMod val="65000"/>
            </a:schemeClr>
          </a:solidFill>
          <a:ln>
            <a:noFill/>
          </a:ln>
          <a:extLst/>
        </p:spPr>
        <p:txBody>
          <a:bodyPr wrap="none">
            <a:spAutoFit/>
          </a:bodyPr>
          <a:lstStyle/>
          <a:p>
            <a:pPr marL="342900" indent="-342900" algn="ctr">
              <a:spcBef>
                <a:spcPct val="20000"/>
              </a:spcBef>
              <a:defRPr/>
            </a:pPr>
            <a:r>
              <a:rPr lang="en-US" sz="1400" b="1" dirty="0">
                <a:latin typeface="+mj-lt"/>
              </a:rPr>
              <a:t>MTPD</a:t>
            </a:r>
          </a:p>
          <a:p>
            <a:pPr marL="342900" indent="-342900" algn="ctr">
              <a:spcBef>
                <a:spcPct val="20000"/>
              </a:spcBef>
              <a:defRPr/>
            </a:pPr>
            <a:r>
              <a:rPr lang="en-US" sz="1100" b="1" dirty="0">
                <a:latin typeface="+mj-lt"/>
              </a:rPr>
              <a:t>Maximum Tolerable Period of Disruption</a:t>
            </a:r>
          </a:p>
        </p:txBody>
      </p:sp>
      <p:sp>
        <p:nvSpPr>
          <p:cNvPr id="62" name="Rectangle 5">
            <a:extLst>
              <a:ext uri="{FF2B5EF4-FFF2-40B4-BE49-F238E27FC236}">
                <a16:creationId xmlns:a16="http://schemas.microsoft.com/office/drawing/2014/main" id="{AE1B3FF9-64AA-4CFC-8D4A-F68667E03085}"/>
              </a:ext>
            </a:extLst>
          </p:cNvPr>
          <p:cNvSpPr>
            <a:spLocks noChangeArrowheads="1"/>
          </p:cNvSpPr>
          <p:nvPr/>
        </p:nvSpPr>
        <p:spPr bwMode="auto">
          <a:xfrm>
            <a:off x="3910013" y="2698750"/>
            <a:ext cx="1812925" cy="511175"/>
          </a:xfrm>
          <a:prstGeom prst="rect">
            <a:avLst/>
          </a:prstGeom>
          <a:solidFill>
            <a:schemeClr val="bg1">
              <a:lumMod val="65000"/>
            </a:schemeClr>
          </a:solidFill>
          <a:ln>
            <a:noFill/>
          </a:ln>
          <a:extLst/>
        </p:spPr>
        <p:txBody>
          <a:bodyPr wrap="none">
            <a:spAutoFit/>
          </a:bodyPr>
          <a:lstStyle/>
          <a:p>
            <a:pPr marL="342900" indent="-342900" algn="ctr">
              <a:spcBef>
                <a:spcPct val="20000"/>
              </a:spcBef>
              <a:defRPr/>
            </a:pPr>
            <a:r>
              <a:rPr lang="en-US" sz="1400" b="1" dirty="0">
                <a:latin typeface="+mj-lt"/>
              </a:rPr>
              <a:t>RTO</a:t>
            </a:r>
          </a:p>
          <a:p>
            <a:pPr marL="342900" indent="-342900" algn="ctr">
              <a:spcBef>
                <a:spcPct val="20000"/>
              </a:spcBef>
              <a:defRPr/>
            </a:pPr>
            <a:r>
              <a:rPr lang="en-US" sz="1100" b="1" dirty="0">
                <a:latin typeface="+mj-lt"/>
              </a:rPr>
              <a:t>Recovery Time Objective</a:t>
            </a:r>
          </a:p>
        </p:txBody>
      </p:sp>
      <p:sp>
        <p:nvSpPr>
          <p:cNvPr id="63" name="Rectangle 5">
            <a:extLst>
              <a:ext uri="{FF2B5EF4-FFF2-40B4-BE49-F238E27FC236}">
                <a16:creationId xmlns:a16="http://schemas.microsoft.com/office/drawing/2014/main" id="{D74863EE-BC95-4849-97F5-33C52A007C6C}"/>
              </a:ext>
            </a:extLst>
          </p:cNvPr>
          <p:cNvSpPr>
            <a:spLocks noChangeArrowheads="1"/>
          </p:cNvSpPr>
          <p:nvPr/>
        </p:nvSpPr>
        <p:spPr bwMode="auto">
          <a:xfrm>
            <a:off x="6015038" y="2698750"/>
            <a:ext cx="1822450" cy="511175"/>
          </a:xfrm>
          <a:prstGeom prst="rect">
            <a:avLst/>
          </a:prstGeom>
          <a:solidFill>
            <a:schemeClr val="bg1">
              <a:lumMod val="65000"/>
            </a:schemeClr>
          </a:solidFill>
          <a:ln>
            <a:noFill/>
          </a:ln>
          <a:extLst/>
        </p:spPr>
        <p:txBody>
          <a:bodyPr wrap="none">
            <a:spAutoFit/>
          </a:bodyPr>
          <a:lstStyle/>
          <a:p>
            <a:pPr marL="342900" indent="-342900" algn="ctr">
              <a:spcBef>
                <a:spcPct val="20000"/>
              </a:spcBef>
              <a:defRPr/>
            </a:pPr>
            <a:r>
              <a:rPr lang="en-US" sz="1400" b="1" dirty="0">
                <a:latin typeface="+mj-lt"/>
              </a:rPr>
              <a:t>RPO</a:t>
            </a:r>
          </a:p>
          <a:p>
            <a:pPr marL="342900" indent="-342900" algn="ctr">
              <a:spcBef>
                <a:spcPct val="20000"/>
              </a:spcBef>
              <a:defRPr/>
            </a:pPr>
            <a:r>
              <a:rPr lang="en-US" sz="1100" b="1" dirty="0">
                <a:latin typeface="+mj-lt"/>
              </a:rPr>
              <a:t>Recovery Point Objective</a:t>
            </a:r>
          </a:p>
        </p:txBody>
      </p:sp>
      <p:sp>
        <p:nvSpPr>
          <p:cNvPr id="66" name="textruta 65">
            <a:extLst>
              <a:ext uri="{FF2B5EF4-FFF2-40B4-BE49-F238E27FC236}">
                <a16:creationId xmlns:a16="http://schemas.microsoft.com/office/drawing/2014/main" id="{6B8F22C3-DA47-4269-BC0E-0F859E6A18D1}"/>
              </a:ext>
            </a:extLst>
          </p:cNvPr>
          <p:cNvSpPr txBox="1"/>
          <p:nvPr/>
        </p:nvSpPr>
        <p:spPr>
          <a:xfrm>
            <a:off x="2489201" y="3470275"/>
            <a:ext cx="4546600" cy="1293971"/>
          </a:xfrm>
          <a:prstGeom prst="roundRect">
            <a:avLst/>
          </a:prstGeom>
          <a:solidFill>
            <a:schemeClr val="bg1">
              <a:lumMod val="65000"/>
            </a:schemeClr>
          </a:solidFill>
        </p:spPr>
        <p:txBody>
          <a:bodyPr>
            <a:spAutoFit/>
          </a:bodyPr>
          <a:lstStyle/>
          <a:p>
            <a:pPr>
              <a:defRPr/>
            </a:pPr>
            <a:r>
              <a:rPr lang="sv-SE" sz="1400" b="1" dirty="0">
                <a:latin typeface="+mj-lt"/>
              </a:rPr>
              <a:t>BIA – Business </a:t>
            </a:r>
            <a:r>
              <a:rPr lang="sv-SE" sz="1400" b="1" dirty="0" err="1">
                <a:latin typeface="+mj-lt"/>
              </a:rPr>
              <a:t>impact</a:t>
            </a:r>
            <a:r>
              <a:rPr lang="sv-SE" sz="1400" b="1" dirty="0">
                <a:latin typeface="+mj-lt"/>
              </a:rPr>
              <a:t> </a:t>
            </a:r>
            <a:r>
              <a:rPr lang="sv-SE" sz="1400" b="1" dirty="0" err="1">
                <a:latin typeface="+mj-lt"/>
              </a:rPr>
              <a:t>analysis</a:t>
            </a:r>
            <a:r>
              <a:rPr lang="sv-SE" sz="1400" b="1" dirty="0">
                <a:latin typeface="+mj-lt"/>
              </a:rPr>
              <a:t> (</a:t>
            </a:r>
            <a:r>
              <a:rPr lang="sv-SE" sz="1400" b="1" dirty="0" err="1">
                <a:latin typeface="+mj-lt"/>
              </a:rPr>
              <a:t>sv</a:t>
            </a:r>
            <a:r>
              <a:rPr lang="sv-SE" sz="1400" b="1" dirty="0">
                <a:latin typeface="+mj-lt"/>
              </a:rPr>
              <a:t>: konsekvensanalys)</a:t>
            </a:r>
          </a:p>
          <a:p>
            <a:pPr>
              <a:defRPr/>
            </a:pPr>
            <a:endParaRPr lang="sv-SE" sz="1400" b="1" dirty="0">
              <a:latin typeface="+mj-lt"/>
            </a:endParaRPr>
          </a:p>
          <a:p>
            <a:pPr>
              <a:defRPr/>
            </a:pPr>
            <a:r>
              <a:rPr lang="sv-SE" sz="1400" dirty="0">
                <a:latin typeface="+mj-lt"/>
              </a:rPr>
              <a:t>Process för analys av verksamhet och den effekt som ett avbrott skulle kunna ha för verksamheten. </a:t>
            </a:r>
          </a:p>
        </p:txBody>
      </p:sp>
      <p:sp>
        <p:nvSpPr>
          <p:cNvPr id="67" name="X">
            <a:extLst>
              <a:ext uri="{FF2B5EF4-FFF2-40B4-BE49-F238E27FC236}">
                <a16:creationId xmlns:a16="http://schemas.microsoft.com/office/drawing/2014/main" id="{73DEFF1D-DB85-440F-8A44-1829A06DBF88}"/>
              </a:ext>
            </a:extLst>
          </p:cNvPr>
          <p:cNvSpPr>
            <a:spLocks noChangeAspect="1"/>
          </p:cNvSpPr>
          <p:nvPr/>
        </p:nvSpPr>
        <p:spPr>
          <a:xfrm>
            <a:off x="6670675" y="3206750"/>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70" name="textruta 69 MAO">
            <a:extLst>
              <a:ext uri="{FF2B5EF4-FFF2-40B4-BE49-F238E27FC236}">
                <a16:creationId xmlns:a16="http://schemas.microsoft.com/office/drawing/2014/main" id="{4DAD7A6D-A211-4E87-BCD5-102B3ABA5D96}"/>
              </a:ext>
            </a:extLst>
          </p:cNvPr>
          <p:cNvSpPr txBox="1"/>
          <p:nvPr/>
        </p:nvSpPr>
        <p:spPr>
          <a:xfrm>
            <a:off x="2505425" y="3254375"/>
            <a:ext cx="4548188" cy="2485787"/>
          </a:xfrm>
          <a:prstGeom prst="roundRect">
            <a:avLst/>
          </a:prstGeom>
          <a:solidFill>
            <a:schemeClr val="bg1">
              <a:lumMod val="65000"/>
            </a:schemeClr>
          </a:solidFill>
        </p:spPr>
        <p:txBody>
          <a:bodyPr>
            <a:spAutoFit/>
          </a:bodyPr>
          <a:lstStyle/>
          <a:p>
            <a:pPr>
              <a:defRPr/>
            </a:pPr>
            <a:r>
              <a:rPr lang="sv-SE" sz="1400" b="1" dirty="0">
                <a:latin typeface="+mj-lt"/>
              </a:rPr>
              <a:t>MAO – Maximum acceptable </a:t>
            </a:r>
            <a:r>
              <a:rPr lang="sv-SE" sz="1400" b="1" dirty="0" err="1">
                <a:latin typeface="+mj-lt"/>
              </a:rPr>
              <a:t>outage</a:t>
            </a:r>
            <a:r>
              <a:rPr lang="sv-SE" sz="1400" b="1" dirty="0">
                <a:latin typeface="+mj-lt"/>
              </a:rPr>
              <a:t> (Maximalt acceptabel avbrottsperiod)</a:t>
            </a:r>
          </a:p>
          <a:p>
            <a:pPr>
              <a:defRPr/>
            </a:pPr>
            <a:endParaRPr lang="sv-SE" sz="1400" b="1" dirty="0">
              <a:latin typeface="+mj-lt"/>
            </a:endParaRPr>
          </a:p>
          <a:p>
            <a:pPr>
              <a:defRPr/>
            </a:pPr>
            <a:r>
              <a:rPr lang="sv-SE" sz="1400" dirty="0">
                <a:latin typeface="+mj-lt"/>
              </a:rPr>
              <a:t>Den maximala tiden som processen/aktiviteten kan vara otillgängligt innan oacceptabla konsekvenser uppstår. Fastställs med hjälp av organisationens kriteriemodell.</a:t>
            </a:r>
          </a:p>
          <a:p>
            <a:pPr>
              <a:defRPr/>
            </a:pPr>
            <a:endParaRPr lang="sv-SE" sz="1400" dirty="0">
              <a:latin typeface="+mj-lt"/>
            </a:endParaRPr>
          </a:p>
          <a:p>
            <a:pPr>
              <a:defRPr/>
            </a:pPr>
            <a:r>
              <a:rPr lang="sv-SE" sz="1400" dirty="0">
                <a:latin typeface="+mj-lt"/>
              </a:rPr>
              <a:t>Omnämns även ofta som MTPD (Maximum </a:t>
            </a:r>
            <a:r>
              <a:rPr lang="sv-SE" sz="1400" dirty="0" err="1">
                <a:latin typeface="+mj-lt"/>
              </a:rPr>
              <a:t>Tolerable</a:t>
            </a:r>
            <a:r>
              <a:rPr lang="sv-SE" sz="1400" dirty="0">
                <a:latin typeface="+mj-lt"/>
              </a:rPr>
              <a:t> Period </a:t>
            </a:r>
            <a:r>
              <a:rPr lang="sv-SE" sz="1400" dirty="0" err="1">
                <a:latin typeface="+mj-lt"/>
              </a:rPr>
              <a:t>of</a:t>
            </a:r>
            <a:r>
              <a:rPr lang="sv-SE" sz="1400" dirty="0">
                <a:latin typeface="+mj-lt"/>
              </a:rPr>
              <a:t> </a:t>
            </a:r>
            <a:r>
              <a:rPr lang="sv-SE" sz="1400" dirty="0" err="1">
                <a:latin typeface="+mj-lt"/>
              </a:rPr>
              <a:t>Disruption</a:t>
            </a:r>
            <a:r>
              <a:rPr lang="sv-SE" sz="1400" dirty="0">
                <a:latin typeface="+mj-lt"/>
              </a:rPr>
              <a:t>).</a:t>
            </a:r>
            <a:r>
              <a:rPr lang="sv-SE" sz="1400" b="1" dirty="0">
                <a:latin typeface="+mj-lt"/>
              </a:rPr>
              <a:t> </a:t>
            </a:r>
            <a:endParaRPr lang="sv-SE" sz="1400" dirty="0">
              <a:latin typeface="+mj-lt"/>
            </a:endParaRPr>
          </a:p>
        </p:txBody>
      </p:sp>
      <p:sp>
        <p:nvSpPr>
          <p:cNvPr id="71" name="X">
            <a:extLst>
              <a:ext uri="{FF2B5EF4-FFF2-40B4-BE49-F238E27FC236}">
                <a16:creationId xmlns:a16="http://schemas.microsoft.com/office/drawing/2014/main" id="{54F0E90B-10A1-4F65-A33D-607F6DEC52D5}"/>
              </a:ext>
            </a:extLst>
          </p:cNvPr>
          <p:cNvSpPr>
            <a:spLocks noChangeAspect="1"/>
          </p:cNvSpPr>
          <p:nvPr/>
        </p:nvSpPr>
        <p:spPr>
          <a:xfrm>
            <a:off x="6669088" y="3206750"/>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72" name="textruta 71 MTPD">
            <a:extLst>
              <a:ext uri="{FF2B5EF4-FFF2-40B4-BE49-F238E27FC236}">
                <a16:creationId xmlns:a16="http://schemas.microsoft.com/office/drawing/2014/main" id="{A1F77776-3052-48F8-A861-081925E8D950}"/>
              </a:ext>
            </a:extLst>
          </p:cNvPr>
          <p:cNvSpPr txBox="1"/>
          <p:nvPr/>
        </p:nvSpPr>
        <p:spPr>
          <a:xfrm>
            <a:off x="2486571" y="3429000"/>
            <a:ext cx="4546600" cy="2247424"/>
          </a:xfrm>
          <a:prstGeom prst="roundRect">
            <a:avLst/>
          </a:prstGeom>
          <a:solidFill>
            <a:schemeClr val="bg1">
              <a:lumMod val="65000"/>
            </a:schemeClr>
          </a:solidFill>
        </p:spPr>
        <p:txBody>
          <a:bodyPr>
            <a:spAutoFit/>
          </a:bodyPr>
          <a:lstStyle/>
          <a:p>
            <a:pPr>
              <a:defRPr/>
            </a:pPr>
            <a:r>
              <a:rPr lang="sv-SE" sz="1400" b="1" dirty="0">
                <a:latin typeface="+mj-lt"/>
              </a:rPr>
              <a:t>MTPD - Maximum </a:t>
            </a:r>
            <a:r>
              <a:rPr lang="sv-SE" sz="1400" b="1" dirty="0" err="1">
                <a:latin typeface="+mj-lt"/>
              </a:rPr>
              <a:t>Tolerable</a:t>
            </a:r>
            <a:r>
              <a:rPr lang="sv-SE" sz="1400" b="1" dirty="0">
                <a:latin typeface="+mj-lt"/>
              </a:rPr>
              <a:t> Period </a:t>
            </a:r>
            <a:r>
              <a:rPr lang="sv-SE" sz="1400" b="1" dirty="0" err="1">
                <a:latin typeface="+mj-lt"/>
              </a:rPr>
              <a:t>of</a:t>
            </a:r>
            <a:r>
              <a:rPr lang="sv-SE" sz="1400" b="1" dirty="0">
                <a:latin typeface="+mj-lt"/>
              </a:rPr>
              <a:t> </a:t>
            </a:r>
            <a:r>
              <a:rPr lang="sv-SE" sz="1400" b="1" dirty="0" err="1">
                <a:latin typeface="+mj-lt"/>
              </a:rPr>
              <a:t>Disruption</a:t>
            </a:r>
            <a:r>
              <a:rPr lang="sv-SE" sz="1400" b="1" dirty="0">
                <a:latin typeface="+mj-lt"/>
              </a:rPr>
              <a:t> (</a:t>
            </a:r>
            <a:r>
              <a:rPr lang="sv-SE" sz="1400" b="1" dirty="0" err="1">
                <a:latin typeface="+mj-lt"/>
              </a:rPr>
              <a:t>sv</a:t>
            </a:r>
            <a:r>
              <a:rPr lang="sv-SE" sz="1400" b="1" dirty="0">
                <a:latin typeface="+mj-lt"/>
              </a:rPr>
              <a:t>: Maximalt tolerabel avbrottsperiod)</a:t>
            </a:r>
          </a:p>
          <a:p>
            <a:pPr>
              <a:defRPr/>
            </a:pPr>
            <a:endParaRPr lang="sv-SE" sz="1400" b="1" dirty="0">
              <a:latin typeface="+mj-lt"/>
            </a:endParaRPr>
          </a:p>
          <a:p>
            <a:pPr>
              <a:defRPr/>
            </a:pPr>
            <a:r>
              <a:rPr lang="sv-SE" sz="1400" dirty="0">
                <a:latin typeface="+mj-lt"/>
              </a:rPr>
              <a:t>Den maximala tiden som processen/aktiviteten kan vara otillgängligt innan oacceptabla konsekvenser uppstår. </a:t>
            </a:r>
          </a:p>
          <a:p>
            <a:pPr>
              <a:defRPr/>
            </a:pPr>
            <a:endParaRPr lang="sv-SE" sz="1400" dirty="0">
              <a:latin typeface="+mj-lt"/>
            </a:endParaRPr>
          </a:p>
          <a:p>
            <a:pPr>
              <a:defRPr/>
            </a:pPr>
            <a:r>
              <a:rPr lang="sv-SE" sz="1400" dirty="0">
                <a:latin typeface="+mj-lt"/>
              </a:rPr>
              <a:t>Omnämns även ofta som MAO (Maximum Acceptable </a:t>
            </a:r>
            <a:r>
              <a:rPr lang="sv-SE" sz="1400" dirty="0" err="1">
                <a:latin typeface="+mj-lt"/>
              </a:rPr>
              <a:t>Outage</a:t>
            </a:r>
            <a:r>
              <a:rPr lang="sv-SE" sz="1400" dirty="0">
                <a:latin typeface="+mj-lt"/>
              </a:rPr>
              <a:t>). </a:t>
            </a:r>
          </a:p>
        </p:txBody>
      </p:sp>
      <p:sp>
        <p:nvSpPr>
          <p:cNvPr id="73" name="X">
            <a:extLst>
              <a:ext uri="{FF2B5EF4-FFF2-40B4-BE49-F238E27FC236}">
                <a16:creationId xmlns:a16="http://schemas.microsoft.com/office/drawing/2014/main" id="{7CEFDBF9-2121-4468-A2E3-D6FCF0DC8240}"/>
              </a:ext>
            </a:extLst>
          </p:cNvPr>
          <p:cNvSpPr>
            <a:spLocks noChangeAspect="1"/>
          </p:cNvSpPr>
          <p:nvPr/>
        </p:nvSpPr>
        <p:spPr>
          <a:xfrm>
            <a:off x="6667500" y="3206750"/>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39" name="Rectangle 5">
            <a:extLst>
              <a:ext uri="{FF2B5EF4-FFF2-40B4-BE49-F238E27FC236}">
                <a16:creationId xmlns:a16="http://schemas.microsoft.com/office/drawing/2014/main" id="{C3950C65-FA87-4F2A-B43E-50850291BF06}"/>
              </a:ext>
            </a:extLst>
          </p:cNvPr>
          <p:cNvSpPr>
            <a:spLocks noChangeArrowheads="1"/>
          </p:cNvSpPr>
          <p:nvPr/>
        </p:nvSpPr>
        <p:spPr bwMode="auto">
          <a:xfrm>
            <a:off x="4956175" y="1811338"/>
            <a:ext cx="1782763" cy="511175"/>
          </a:xfrm>
          <a:prstGeom prst="rect">
            <a:avLst/>
          </a:prstGeom>
          <a:solidFill>
            <a:schemeClr val="bg1">
              <a:lumMod val="65000"/>
            </a:schemeClr>
          </a:solidFill>
          <a:ln>
            <a:noFill/>
          </a:ln>
          <a:extLst/>
        </p:spPr>
        <p:txBody>
          <a:bodyPr wrap="none">
            <a:spAutoFit/>
          </a:bodyPr>
          <a:lstStyle/>
          <a:p>
            <a:pPr marL="342900" indent="-342900" algn="ctr">
              <a:spcBef>
                <a:spcPct val="20000"/>
              </a:spcBef>
              <a:defRPr/>
            </a:pPr>
            <a:r>
              <a:rPr lang="en-US" sz="1400" b="1" dirty="0">
                <a:latin typeface="+mj-lt"/>
              </a:rPr>
              <a:t>BCP</a:t>
            </a:r>
          </a:p>
          <a:p>
            <a:pPr marL="342900" indent="-342900" algn="ctr">
              <a:spcBef>
                <a:spcPct val="20000"/>
              </a:spcBef>
              <a:defRPr/>
            </a:pPr>
            <a:r>
              <a:rPr lang="en-US" sz="1100" b="1" dirty="0">
                <a:latin typeface="+mj-lt"/>
              </a:rPr>
              <a:t>Business continuity plan</a:t>
            </a:r>
          </a:p>
        </p:txBody>
      </p:sp>
      <p:sp>
        <p:nvSpPr>
          <p:cNvPr id="64" name="textruta 63 RTO">
            <a:extLst>
              <a:ext uri="{FF2B5EF4-FFF2-40B4-BE49-F238E27FC236}">
                <a16:creationId xmlns:a16="http://schemas.microsoft.com/office/drawing/2014/main" id="{8F9C39D9-1686-4F68-8BD9-DD3725BA8DE1}"/>
              </a:ext>
            </a:extLst>
          </p:cNvPr>
          <p:cNvSpPr txBox="1"/>
          <p:nvPr/>
        </p:nvSpPr>
        <p:spPr>
          <a:xfrm>
            <a:off x="2489201" y="3523203"/>
            <a:ext cx="4394200" cy="1293971"/>
          </a:xfrm>
          <a:prstGeom prst="roundRect">
            <a:avLst/>
          </a:prstGeom>
          <a:solidFill>
            <a:schemeClr val="bg1">
              <a:lumMod val="65000"/>
            </a:schemeClr>
          </a:solidFill>
        </p:spPr>
        <p:txBody>
          <a:bodyPr>
            <a:spAutoFit/>
          </a:bodyPr>
          <a:lstStyle/>
          <a:p>
            <a:pPr>
              <a:defRPr/>
            </a:pPr>
            <a:r>
              <a:rPr lang="sv-SE" sz="1400" b="1" dirty="0">
                <a:latin typeface="+mj-lt"/>
              </a:rPr>
              <a:t>RTO - Recovery </a:t>
            </a:r>
            <a:r>
              <a:rPr lang="sv-SE" sz="1400" b="1" dirty="0" err="1">
                <a:latin typeface="+mj-lt"/>
              </a:rPr>
              <a:t>Time</a:t>
            </a:r>
            <a:r>
              <a:rPr lang="sv-SE" sz="1400" b="1" dirty="0">
                <a:latin typeface="+mj-lt"/>
              </a:rPr>
              <a:t> </a:t>
            </a:r>
            <a:r>
              <a:rPr lang="sv-SE" sz="1400" b="1" dirty="0" err="1">
                <a:latin typeface="+mj-lt"/>
              </a:rPr>
              <a:t>Objective</a:t>
            </a:r>
            <a:r>
              <a:rPr lang="sv-SE" sz="1400" b="1" dirty="0">
                <a:latin typeface="+mj-lt"/>
              </a:rPr>
              <a:t> (</a:t>
            </a:r>
            <a:r>
              <a:rPr lang="sv-SE" sz="1400" b="1" dirty="0" err="1">
                <a:latin typeface="+mj-lt"/>
              </a:rPr>
              <a:t>sv</a:t>
            </a:r>
            <a:r>
              <a:rPr lang="sv-SE" sz="1400" b="1" dirty="0">
                <a:latin typeface="+mj-lt"/>
              </a:rPr>
              <a:t>: Mål för återställningstid)</a:t>
            </a:r>
          </a:p>
          <a:p>
            <a:pPr>
              <a:defRPr/>
            </a:pPr>
            <a:endParaRPr lang="sv-SE" sz="1400" dirty="0">
              <a:latin typeface="+mj-lt"/>
            </a:endParaRPr>
          </a:p>
          <a:p>
            <a:pPr>
              <a:defRPr/>
            </a:pPr>
            <a:r>
              <a:rPr lang="sv-SE" sz="1400" dirty="0">
                <a:latin typeface="+mj-lt"/>
              </a:rPr>
              <a:t>Tid efter en incident inom vilken det är nödvändigt att en aktivitet eller resurs återställs.</a:t>
            </a:r>
          </a:p>
        </p:txBody>
      </p:sp>
      <p:sp>
        <p:nvSpPr>
          <p:cNvPr id="65" name="X">
            <a:extLst>
              <a:ext uri="{FF2B5EF4-FFF2-40B4-BE49-F238E27FC236}">
                <a16:creationId xmlns:a16="http://schemas.microsoft.com/office/drawing/2014/main" id="{5CE320EC-0542-4B38-AEFC-BEDF8D06F494}"/>
              </a:ext>
            </a:extLst>
          </p:cNvPr>
          <p:cNvSpPr>
            <a:spLocks noChangeAspect="1"/>
          </p:cNvSpPr>
          <p:nvPr/>
        </p:nvSpPr>
        <p:spPr>
          <a:xfrm>
            <a:off x="6538913" y="3305175"/>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74" name="textruta 73 RPO">
            <a:extLst>
              <a:ext uri="{FF2B5EF4-FFF2-40B4-BE49-F238E27FC236}">
                <a16:creationId xmlns:a16="http://schemas.microsoft.com/office/drawing/2014/main" id="{488E0E38-A7A9-4543-837B-7BD49E9A0121}"/>
              </a:ext>
            </a:extLst>
          </p:cNvPr>
          <p:cNvSpPr txBox="1"/>
          <p:nvPr/>
        </p:nvSpPr>
        <p:spPr>
          <a:xfrm>
            <a:off x="2541589" y="3473648"/>
            <a:ext cx="4395787" cy="2009061"/>
          </a:xfrm>
          <a:prstGeom prst="roundRect">
            <a:avLst/>
          </a:prstGeom>
          <a:solidFill>
            <a:schemeClr val="bg1">
              <a:lumMod val="65000"/>
            </a:schemeClr>
          </a:solidFill>
        </p:spPr>
        <p:txBody>
          <a:bodyPr>
            <a:spAutoFit/>
          </a:bodyPr>
          <a:lstStyle/>
          <a:p>
            <a:pPr>
              <a:defRPr/>
            </a:pPr>
            <a:r>
              <a:rPr lang="sv-SE" sz="1400" b="1" dirty="0">
                <a:latin typeface="+mj-lt"/>
              </a:rPr>
              <a:t>RPO - Recovery Point </a:t>
            </a:r>
            <a:r>
              <a:rPr lang="sv-SE" sz="1400" b="1" dirty="0" err="1">
                <a:latin typeface="+mj-lt"/>
              </a:rPr>
              <a:t>Objective</a:t>
            </a:r>
            <a:r>
              <a:rPr lang="sv-SE" sz="1400" b="1" dirty="0">
                <a:latin typeface="+mj-lt"/>
              </a:rPr>
              <a:t> (</a:t>
            </a:r>
            <a:r>
              <a:rPr lang="sv-SE" sz="1400" b="1" dirty="0" err="1">
                <a:latin typeface="+mj-lt"/>
              </a:rPr>
              <a:t>sv</a:t>
            </a:r>
            <a:r>
              <a:rPr lang="sv-SE" sz="1400" b="1" dirty="0">
                <a:latin typeface="+mj-lt"/>
              </a:rPr>
              <a:t>: Mål för återställningspunkt)</a:t>
            </a:r>
          </a:p>
          <a:p>
            <a:pPr>
              <a:defRPr/>
            </a:pPr>
            <a:endParaRPr lang="sv-SE" sz="1400" dirty="0">
              <a:latin typeface="+mj-lt"/>
            </a:endParaRPr>
          </a:p>
          <a:p>
            <a:pPr>
              <a:defRPr/>
            </a:pPr>
            <a:r>
              <a:rPr lang="sv-SE" sz="1400" dirty="0">
                <a:latin typeface="+mj-lt"/>
              </a:rPr>
              <a:t>Punkt till vilken det är nödvändigt att återställa den information/data som används av en aktivitet, för att göra det möjligt för aktiviteten att återgå till normal leveranskapacitet.</a:t>
            </a:r>
          </a:p>
          <a:p>
            <a:pPr>
              <a:defRPr/>
            </a:pPr>
            <a:endParaRPr lang="sv-SE" sz="1400" dirty="0">
              <a:latin typeface="+mj-lt"/>
            </a:endParaRPr>
          </a:p>
        </p:txBody>
      </p:sp>
      <p:sp>
        <p:nvSpPr>
          <p:cNvPr id="75" name="X">
            <a:extLst>
              <a:ext uri="{FF2B5EF4-FFF2-40B4-BE49-F238E27FC236}">
                <a16:creationId xmlns:a16="http://schemas.microsoft.com/office/drawing/2014/main" id="{82E376C1-CE67-42B1-888B-475263B07592}"/>
              </a:ext>
            </a:extLst>
          </p:cNvPr>
          <p:cNvSpPr>
            <a:spLocks noChangeAspect="1"/>
          </p:cNvSpPr>
          <p:nvPr/>
        </p:nvSpPr>
        <p:spPr>
          <a:xfrm>
            <a:off x="6534150" y="3335338"/>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1" name="textruta 40 BCP">
            <a:extLst>
              <a:ext uri="{FF2B5EF4-FFF2-40B4-BE49-F238E27FC236}">
                <a16:creationId xmlns:a16="http://schemas.microsoft.com/office/drawing/2014/main" id="{41CD03BC-00D5-4ECA-88EC-87A7FFE8D6A2}"/>
              </a:ext>
            </a:extLst>
          </p:cNvPr>
          <p:cNvSpPr txBox="1"/>
          <p:nvPr/>
        </p:nvSpPr>
        <p:spPr>
          <a:xfrm>
            <a:off x="2505425" y="3464559"/>
            <a:ext cx="4395787" cy="1771650"/>
          </a:xfrm>
          <a:prstGeom prst="roundRect">
            <a:avLst/>
          </a:prstGeom>
          <a:solidFill>
            <a:schemeClr val="bg1">
              <a:lumMod val="65000"/>
            </a:schemeClr>
          </a:solidFill>
        </p:spPr>
        <p:txBody>
          <a:bodyPr>
            <a:spAutoFit/>
          </a:bodyPr>
          <a:lstStyle/>
          <a:p>
            <a:pPr>
              <a:defRPr/>
            </a:pPr>
            <a:r>
              <a:rPr lang="sv-SE" sz="1400" b="1" dirty="0">
                <a:latin typeface="+mj-lt"/>
              </a:rPr>
              <a:t>BCP - Business </a:t>
            </a:r>
            <a:r>
              <a:rPr lang="sv-SE" sz="1400" b="1" dirty="0" err="1">
                <a:latin typeface="+mj-lt"/>
              </a:rPr>
              <a:t>continuity</a:t>
            </a:r>
            <a:r>
              <a:rPr lang="sv-SE" sz="1400" b="1" dirty="0">
                <a:latin typeface="+mj-lt"/>
              </a:rPr>
              <a:t> plan (</a:t>
            </a:r>
            <a:r>
              <a:rPr lang="sv-SE" sz="1400" b="1" dirty="0" err="1">
                <a:latin typeface="+mj-lt"/>
              </a:rPr>
              <a:t>sv</a:t>
            </a:r>
            <a:r>
              <a:rPr lang="sv-SE" sz="1400" b="1" dirty="0">
                <a:latin typeface="+mj-lt"/>
              </a:rPr>
              <a:t>: Kontinuitetsplan)</a:t>
            </a:r>
          </a:p>
          <a:p>
            <a:pPr>
              <a:defRPr/>
            </a:pPr>
            <a:endParaRPr lang="sv-SE" sz="1400" dirty="0">
              <a:latin typeface="+mj-lt"/>
            </a:endParaRPr>
          </a:p>
          <a:p>
            <a:pPr>
              <a:defRPr/>
            </a:pPr>
            <a:r>
              <a:rPr lang="sv-SE" sz="1400" dirty="0">
                <a:latin typeface="+mj-lt"/>
              </a:rPr>
              <a:t>Dokumenterade rutiner som vägleder en organisation att efter avbrott reagera, återställa och återuppta verksamheten i en i förväg definierad omfattning </a:t>
            </a:r>
          </a:p>
        </p:txBody>
      </p:sp>
      <p:sp>
        <p:nvSpPr>
          <p:cNvPr id="42" name="X">
            <a:extLst>
              <a:ext uri="{FF2B5EF4-FFF2-40B4-BE49-F238E27FC236}">
                <a16:creationId xmlns:a16="http://schemas.microsoft.com/office/drawing/2014/main" id="{16CCB992-9D1D-4EDC-B8B1-2525CA0467B0}"/>
              </a:ext>
            </a:extLst>
          </p:cNvPr>
          <p:cNvSpPr>
            <a:spLocks noChangeAspect="1"/>
          </p:cNvSpPr>
          <p:nvPr/>
        </p:nvSpPr>
        <p:spPr>
          <a:xfrm>
            <a:off x="6527800" y="3343275"/>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35" name="Höger 34">
            <a:hlinkClick r:id="rId4" action="ppaction://hlinksldjump"/>
            <a:extLst>
              <a:ext uri="{FF2B5EF4-FFF2-40B4-BE49-F238E27FC236}">
                <a16:creationId xmlns:a16="http://schemas.microsoft.com/office/drawing/2014/main" id="{6E74459F-6AAC-4974-A0B1-641ECCDF8382}"/>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43034" name="Grupp 40">
            <a:extLst>
              <a:ext uri="{FF2B5EF4-FFF2-40B4-BE49-F238E27FC236}">
                <a16:creationId xmlns:a16="http://schemas.microsoft.com/office/drawing/2014/main" id="{6F242137-83E2-4B30-8985-146A6F0E9F64}"/>
              </a:ext>
            </a:extLst>
          </p:cNvPr>
          <p:cNvGrpSpPr>
            <a:grpSpLocks/>
          </p:cNvGrpSpPr>
          <p:nvPr/>
        </p:nvGrpSpPr>
        <p:grpSpPr bwMode="auto">
          <a:xfrm>
            <a:off x="69850" y="6280150"/>
            <a:ext cx="1079500" cy="539750"/>
            <a:chOff x="169363" y="6133850"/>
            <a:chExt cx="1080000" cy="540000"/>
          </a:xfrm>
        </p:grpSpPr>
        <p:sp>
          <p:nvSpPr>
            <p:cNvPr id="37" name="Höger 36">
              <a:extLst>
                <a:ext uri="{FF2B5EF4-FFF2-40B4-BE49-F238E27FC236}">
                  <a16:creationId xmlns:a16="http://schemas.microsoft.com/office/drawing/2014/main" id="{CB461C4D-3777-457A-BA7A-F57999D5CCA9}"/>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38" name="textruta 37">
              <a:hlinkClick r:id="rId5" action="ppaction://hlinksldjump"/>
              <a:extLst>
                <a:ext uri="{FF2B5EF4-FFF2-40B4-BE49-F238E27FC236}">
                  <a16:creationId xmlns:a16="http://schemas.microsoft.com/office/drawing/2014/main" id="{9F87E6C3-619A-4342-936B-EBAAD712CEED}"/>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2" name="textruta 31">
            <a:hlinkClick r:id="rId6" action="ppaction://hlinksldjump"/>
            <a:extLst>
              <a:ext uri="{FF2B5EF4-FFF2-40B4-BE49-F238E27FC236}">
                <a16:creationId xmlns:a16="http://schemas.microsoft.com/office/drawing/2014/main" id="{52AB3DD3-2E7D-4761-BCE9-4C1BF575BC05}"/>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33" name="textruta 32">
            <a:hlinkClick r:id="rId7" action="ppaction://hlinksldjump"/>
            <a:extLst>
              <a:ext uri="{FF2B5EF4-FFF2-40B4-BE49-F238E27FC236}">
                <a16:creationId xmlns:a16="http://schemas.microsoft.com/office/drawing/2014/main" id="{6F3E9DA6-4582-48BB-962C-DE78558614B2}"/>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pic>
        <p:nvPicPr>
          <p:cNvPr id="43037" name="Bildobjekt 3">
            <a:extLst>
              <a:ext uri="{FF2B5EF4-FFF2-40B4-BE49-F238E27FC236}">
                <a16:creationId xmlns:a16="http://schemas.microsoft.com/office/drawing/2014/main" id="{8ED4B9C2-A584-42B1-960D-8768FF06DF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463" y="144463"/>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8" name="Rektangel 25">
            <a:extLst>
              <a:ext uri="{FF2B5EF4-FFF2-40B4-BE49-F238E27FC236}">
                <a16:creationId xmlns:a16="http://schemas.microsoft.com/office/drawing/2014/main" id="{8D305856-BEBC-438D-9A6D-8A7D8DA020AB}"/>
              </a:ext>
            </a:extLst>
          </p:cNvPr>
          <p:cNvSpPr>
            <a:spLocks noChangeArrowheads="1"/>
          </p:cNvSpPr>
          <p:nvPr/>
        </p:nvSpPr>
        <p:spPr bwMode="auto">
          <a:xfrm>
            <a:off x="569913" y="227013"/>
            <a:ext cx="2058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Analys av verksamheten</a:t>
            </a:r>
          </a:p>
        </p:txBody>
      </p:sp>
      <p:sp>
        <p:nvSpPr>
          <p:cNvPr id="43039" name="textruta 22">
            <a:extLst>
              <a:ext uri="{FF2B5EF4-FFF2-40B4-BE49-F238E27FC236}">
                <a16:creationId xmlns:a16="http://schemas.microsoft.com/office/drawing/2014/main" id="{C7751BD6-453B-4D6F-9B30-A0FA199D9763}"/>
              </a:ext>
            </a:extLst>
          </p:cNvPr>
          <p:cNvSpPr txBox="1">
            <a:spLocks noChangeArrowheads="1"/>
          </p:cNvSpPr>
          <p:nvPr/>
        </p:nvSpPr>
        <p:spPr bwMode="auto">
          <a:xfrm>
            <a:off x="6781800" y="13446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43040" name="textruta 22">
            <a:extLst>
              <a:ext uri="{FF2B5EF4-FFF2-40B4-BE49-F238E27FC236}">
                <a16:creationId xmlns:a16="http://schemas.microsoft.com/office/drawing/2014/main" id="{6386462E-25D9-4F69-BD0B-D3FC550BD159}"/>
              </a:ext>
            </a:extLst>
          </p:cNvPr>
          <p:cNvSpPr txBox="1">
            <a:spLocks noChangeArrowheads="1"/>
          </p:cNvSpPr>
          <p:nvPr/>
        </p:nvSpPr>
        <p:spPr bwMode="auto">
          <a:xfrm>
            <a:off x="4749800" y="13446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43041" name="textruta 22">
            <a:extLst>
              <a:ext uri="{FF2B5EF4-FFF2-40B4-BE49-F238E27FC236}">
                <a16:creationId xmlns:a16="http://schemas.microsoft.com/office/drawing/2014/main" id="{3C79BB77-EB14-4E88-A472-25D641F5F480}"/>
              </a:ext>
            </a:extLst>
          </p:cNvPr>
          <p:cNvSpPr txBox="1">
            <a:spLocks noChangeArrowheads="1"/>
          </p:cNvSpPr>
          <p:nvPr/>
        </p:nvSpPr>
        <p:spPr bwMode="auto">
          <a:xfrm>
            <a:off x="2662238" y="13446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43042" name="textruta 22">
            <a:extLst>
              <a:ext uri="{FF2B5EF4-FFF2-40B4-BE49-F238E27FC236}">
                <a16:creationId xmlns:a16="http://schemas.microsoft.com/office/drawing/2014/main" id="{7223AFD0-3FFE-458E-A5E7-3D1DCEFC9BBA}"/>
              </a:ext>
            </a:extLst>
          </p:cNvPr>
          <p:cNvSpPr txBox="1">
            <a:spLocks noChangeArrowheads="1"/>
          </p:cNvSpPr>
          <p:nvPr/>
        </p:nvSpPr>
        <p:spPr bwMode="auto">
          <a:xfrm>
            <a:off x="66675" y="13446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43043" name="textruta 22">
            <a:extLst>
              <a:ext uri="{FF2B5EF4-FFF2-40B4-BE49-F238E27FC236}">
                <a16:creationId xmlns:a16="http://schemas.microsoft.com/office/drawing/2014/main" id="{766C9F63-298A-42D4-A854-8A3C74CB1A9D}"/>
              </a:ext>
            </a:extLst>
          </p:cNvPr>
          <p:cNvSpPr txBox="1">
            <a:spLocks noChangeArrowheads="1"/>
          </p:cNvSpPr>
          <p:nvPr/>
        </p:nvSpPr>
        <p:spPr bwMode="auto">
          <a:xfrm>
            <a:off x="5816600" y="22399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43044" name="textruta 22">
            <a:extLst>
              <a:ext uri="{FF2B5EF4-FFF2-40B4-BE49-F238E27FC236}">
                <a16:creationId xmlns:a16="http://schemas.microsoft.com/office/drawing/2014/main" id="{B0F54359-8152-43ED-834A-0143BC07882B}"/>
              </a:ext>
            </a:extLst>
          </p:cNvPr>
          <p:cNvSpPr txBox="1">
            <a:spLocks noChangeArrowheads="1"/>
          </p:cNvSpPr>
          <p:nvPr/>
        </p:nvSpPr>
        <p:spPr bwMode="auto">
          <a:xfrm>
            <a:off x="3708400" y="22399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43045" name="textruta 22">
            <a:extLst>
              <a:ext uri="{FF2B5EF4-FFF2-40B4-BE49-F238E27FC236}">
                <a16:creationId xmlns:a16="http://schemas.microsoft.com/office/drawing/2014/main" id="{EF00B296-19EC-4245-9102-22E8C0B3BCD0}"/>
              </a:ext>
            </a:extLst>
          </p:cNvPr>
          <p:cNvSpPr txBox="1">
            <a:spLocks noChangeArrowheads="1"/>
          </p:cNvSpPr>
          <p:nvPr/>
        </p:nvSpPr>
        <p:spPr bwMode="auto">
          <a:xfrm>
            <a:off x="528638" y="22399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40" name="textruta 39">
            <a:extLst>
              <a:ext uri="{FF2B5EF4-FFF2-40B4-BE49-F238E27FC236}">
                <a16:creationId xmlns:a16="http://schemas.microsoft.com/office/drawing/2014/main" id="{67521D74-D9CD-41CE-BBF6-13CB23939B0A}"/>
              </a:ext>
            </a:extLst>
          </p:cNvPr>
          <p:cNvSpPr txBox="1"/>
          <p:nvPr/>
        </p:nvSpPr>
        <p:spPr>
          <a:xfrm>
            <a:off x="117475" y="809625"/>
            <a:ext cx="8683625" cy="511175"/>
          </a:xfrm>
          <a:prstGeom prst="roundRect">
            <a:avLst/>
          </a:prstGeom>
          <a:noFill/>
        </p:spPr>
        <p:txBody>
          <a:bodyPr>
            <a:spAutoFit/>
          </a:bodyPr>
          <a:lstStyle/>
          <a:p>
            <a:pPr>
              <a:defRPr/>
            </a:pPr>
            <a:r>
              <a:rPr lang="sv-SE" sz="1200" dirty="0">
                <a:latin typeface="+mj-lt"/>
              </a:rPr>
              <a:t>Inom kontinuitetshantering finns en rik begreppsflora, på både engelska och svenska. I detta utbildningsmaterialet används de svenska begreppen genomgående, men nedan ges även en översikt av de engelska begreppen och dess betydelse.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4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5"/>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6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7"/>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6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71"/>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7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3"/>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7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5"/>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7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9"/>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exit" presetSubtype="0" fill="hold" nodeType="withEffect">
                                  <p:stCondLst>
                                    <p:cond delay="0"/>
                                  </p:stCondLst>
                                  <p:childTnLst>
                                    <p:set>
                                      <p:cBhvr>
                                        <p:cTn id="37" dur="1" fill="hold">
                                          <p:stCondLst>
                                            <p:cond delay="0"/>
                                          </p:stCondLst>
                                        </p:cTn>
                                        <p:tgtEl>
                                          <p:spTgt spid="49"/>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40" restart="whenNotActive" fill="hold" evtFilter="cancelBubble" nodeType="interactiveSeq">
                <p:stCondLst>
                  <p:cond evt="onClick" delay="0">
                    <p:tgtEl>
                      <p:spTgt spid="4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65"/>
                                        </p:tgtEl>
                                        <p:attrNameLst>
                                          <p:attrName>style.visibility</p:attrName>
                                        </p:attrNameLst>
                                      </p:cBhvr>
                                      <p:to>
                                        <p:strVal val="hidden"/>
                                      </p:to>
                                    </p:set>
                                  </p:childTnLst>
                                </p:cTn>
                              </p:par>
                              <p:par>
                                <p:cTn id="49" presetID="1" presetClass="exit" presetSubtype="0" fill="hold" grpId="3" nodeType="withEffect">
                                  <p:stCondLst>
                                    <p:cond delay="0"/>
                                  </p:stCondLst>
                                  <p:childTnLst>
                                    <p:set>
                                      <p:cBhvr>
                                        <p:cTn id="50" dur="1" fill="hold">
                                          <p:stCondLst>
                                            <p:cond delay="0"/>
                                          </p:stCondLst>
                                        </p:cTn>
                                        <p:tgtEl>
                                          <p:spTgt spid="6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7"/>
                                        </p:tgtEl>
                                        <p:attrNameLst>
                                          <p:attrName>style.visibility</p:attrName>
                                        </p:attrNameLst>
                                      </p:cBhvr>
                                      <p:to>
                                        <p:strVal val="hidden"/>
                                      </p:to>
                                    </p:set>
                                  </p:childTnLst>
                                </p:cTn>
                              </p:par>
                              <p:par>
                                <p:cTn id="53" presetID="1" presetClass="exit" presetSubtype="0" fill="hold" grpId="3" nodeType="withEffect">
                                  <p:stCondLst>
                                    <p:cond delay="0"/>
                                  </p:stCondLst>
                                  <p:childTnLst>
                                    <p:set>
                                      <p:cBhvr>
                                        <p:cTn id="54" dur="1" fill="hold">
                                          <p:stCondLst>
                                            <p:cond delay="0"/>
                                          </p:stCondLst>
                                        </p:cTn>
                                        <p:tgtEl>
                                          <p:spTgt spid="6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71"/>
                                        </p:tgtEl>
                                        <p:attrNameLst>
                                          <p:attrName>style.visibility</p:attrName>
                                        </p:attrNameLst>
                                      </p:cBhvr>
                                      <p:to>
                                        <p:strVal val="hidden"/>
                                      </p:to>
                                    </p:set>
                                  </p:childTnLst>
                                </p:cTn>
                              </p:par>
                              <p:par>
                                <p:cTn id="57" presetID="1" presetClass="exit" presetSubtype="0" fill="hold" grpId="3" nodeType="withEffect">
                                  <p:stCondLst>
                                    <p:cond delay="0"/>
                                  </p:stCondLst>
                                  <p:childTnLst>
                                    <p:set>
                                      <p:cBhvr>
                                        <p:cTn id="58" dur="1" fill="hold">
                                          <p:stCondLst>
                                            <p:cond delay="0"/>
                                          </p:stCondLst>
                                        </p:cTn>
                                        <p:tgtEl>
                                          <p:spTgt spid="70"/>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73"/>
                                        </p:tgtEl>
                                        <p:attrNameLst>
                                          <p:attrName>style.visibility</p:attrName>
                                        </p:attrNameLst>
                                      </p:cBhvr>
                                      <p:to>
                                        <p:strVal val="hidden"/>
                                      </p:to>
                                    </p:set>
                                  </p:childTnLst>
                                </p:cTn>
                              </p:par>
                              <p:par>
                                <p:cTn id="61" presetID="1" presetClass="exit" presetSubtype="0" fill="hold" grpId="3" nodeType="withEffect">
                                  <p:stCondLst>
                                    <p:cond delay="0"/>
                                  </p:stCondLst>
                                  <p:childTnLst>
                                    <p:set>
                                      <p:cBhvr>
                                        <p:cTn id="62" dur="1" fill="hold">
                                          <p:stCondLst>
                                            <p:cond delay="0"/>
                                          </p:stCondLst>
                                        </p:cTn>
                                        <p:tgtEl>
                                          <p:spTgt spid="72"/>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5"/>
                                        </p:tgtEl>
                                        <p:attrNameLst>
                                          <p:attrName>style.visibility</p:attrName>
                                        </p:attrNameLst>
                                      </p:cBhvr>
                                      <p:to>
                                        <p:strVal val="hidden"/>
                                      </p:to>
                                    </p:set>
                                  </p:childTnLst>
                                </p:cTn>
                              </p:par>
                              <p:par>
                                <p:cTn id="65" presetID="1" presetClass="exit" presetSubtype="0" fill="hold" grpId="3" nodeType="withEffect">
                                  <p:stCondLst>
                                    <p:cond delay="0"/>
                                  </p:stCondLst>
                                  <p:childTnLst>
                                    <p:set>
                                      <p:cBhvr>
                                        <p:cTn id="66" dur="1" fill="hold">
                                          <p:stCondLst>
                                            <p:cond delay="0"/>
                                          </p:stCondLst>
                                        </p:cTn>
                                        <p:tgtEl>
                                          <p:spTgt spid="74"/>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42"/>
                                        </p:tgtEl>
                                        <p:attrNameLst>
                                          <p:attrName>style.visibility</p:attrName>
                                        </p:attrNameLst>
                                      </p:cBhvr>
                                      <p:to>
                                        <p:strVal val="hidden"/>
                                      </p:to>
                                    </p:set>
                                  </p:childTnLst>
                                </p:cTn>
                              </p:par>
                              <p:par>
                                <p:cTn id="69" presetID="1" presetClass="exit" presetSubtype="0" fill="hold" grpId="3" nodeType="withEffect">
                                  <p:stCondLst>
                                    <p:cond delay="0"/>
                                  </p:stCondLst>
                                  <p:childTnLst>
                                    <p:set>
                                      <p:cBhvr>
                                        <p:cTn id="70"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71" restart="whenNotActive" fill="hold" evtFilter="cancelBubble" nodeType="interactiveSeq">
                <p:stCondLst>
                  <p:cond evt="onClick" delay="0">
                    <p:tgtEl>
                      <p:spTgt spid="65"/>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1" presetClass="exit" presetSubtype="0" fill="hold" nodeType="withEffect">
                                  <p:stCondLst>
                                    <p:cond delay="0"/>
                                  </p:stCondLst>
                                  <p:childTnLst>
                                    <p:set>
                                      <p:cBhvr>
                                        <p:cTn id="75" dur="1" fill="hold">
                                          <p:stCondLst>
                                            <p:cond delay="0"/>
                                          </p:stCondLst>
                                        </p:cTn>
                                        <p:tgtEl>
                                          <p:spTgt spid="65"/>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78" restart="whenNotActive" fill="hold" evtFilter="cancelBubble" nodeType="interactiveSeq">
                <p:stCondLst>
                  <p:cond evt="onClick" delay="0">
                    <p:tgtEl>
                      <p:spTgt spid="67"/>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1" presetClass="exit" presetSubtype="0" fill="hold" nodeType="withEffect">
                                  <p:stCondLst>
                                    <p:cond delay="0"/>
                                  </p:stCondLst>
                                  <p:childTnLst>
                                    <p:set>
                                      <p:cBhvr>
                                        <p:cTn id="82" dur="1" fill="hold">
                                          <p:stCondLst>
                                            <p:cond delay="0"/>
                                          </p:stCondLst>
                                        </p:cTn>
                                        <p:tgtEl>
                                          <p:spTgt spid="67"/>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85" restart="whenNotActive" fill="hold" evtFilter="cancelBubble" nodeType="interactiveSeq">
                <p:stCondLst>
                  <p:cond evt="onClick" delay="0">
                    <p:tgtEl>
                      <p:spTgt spid="56"/>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 presetClass="entr" presetSubtype="0" fill="hold" grpId="0" nodeType="withEffect">
                                  <p:stCondLst>
                                    <p:cond delay="0"/>
                                  </p:stCondLst>
                                  <p:childTnLst>
                                    <p:set>
                                      <p:cBhvr>
                                        <p:cTn id="89" dur="1" fill="hold">
                                          <p:stCondLst>
                                            <p:cond delay="0"/>
                                          </p:stCondLst>
                                        </p:cTn>
                                        <p:tgtEl>
                                          <p:spTgt spid="66"/>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67"/>
                                        </p:tgtEl>
                                        <p:attrNameLst>
                                          <p:attrName>style.visibility</p:attrName>
                                        </p:attrNameLst>
                                      </p:cBhvr>
                                      <p:to>
                                        <p:strVal val="visible"/>
                                      </p:to>
                                    </p:set>
                                  </p:childTnLst>
                                </p:cTn>
                              </p:par>
                              <p:par>
                                <p:cTn id="92" presetID="1" presetClass="exit" presetSubtype="0" fill="hold" nodeType="withEffect">
                                  <p:stCondLst>
                                    <p:cond delay="0"/>
                                  </p:stCondLst>
                                  <p:childTnLst>
                                    <p:set>
                                      <p:cBhvr>
                                        <p:cTn id="93" dur="1" fill="hold">
                                          <p:stCondLst>
                                            <p:cond delay="0"/>
                                          </p:stCondLst>
                                        </p:cTn>
                                        <p:tgtEl>
                                          <p:spTgt spid="49"/>
                                        </p:tgtEl>
                                        <p:attrNameLst>
                                          <p:attrName>style.visibility</p:attrName>
                                        </p:attrNameLst>
                                      </p:cBhvr>
                                      <p:to>
                                        <p:strVal val="hidden"/>
                                      </p:to>
                                    </p:set>
                                  </p:childTnLst>
                                </p:cTn>
                              </p:par>
                              <p:par>
                                <p:cTn id="94" presetID="1" presetClass="exit" presetSubtype="0" fill="hold" grpId="7" nodeType="withEffect">
                                  <p:stCondLst>
                                    <p:cond delay="0"/>
                                  </p:stCondLst>
                                  <p:childTnLst>
                                    <p:set>
                                      <p:cBhvr>
                                        <p:cTn id="95" dur="1" fill="hold">
                                          <p:stCondLst>
                                            <p:cond delay="0"/>
                                          </p:stCondLst>
                                        </p:cTn>
                                        <p:tgtEl>
                                          <p:spTgt spid="48"/>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65"/>
                                        </p:tgtEl>
                                        <p:attrNameLst>
                                          <p:attrName>style.visibility</p:attrName>
                                        </p:attrNameLst>
                                      </p:cBhvr>
                                      <p:to>
                                        <p:strVal val="hidden"/>
                                      </p:to>
                                    </p:set>
                                  </p:childTnLst>
                                </p:cTn>
                              </p:par>
                              <p:par>
                                <p:cTn id="98" presetID="1" presetClass="exit" presetSubtype="0" fill="hold" grpId="7" nodeType="withEffect">
                                  <p:stCondLst>
                                    <p:cond delay="0"/>
                                  </p:stCondLst>
                                  <p:childTnLst>
                                    <p:set>
                                      <p:cBhvr>
                                        <p:cTn id="99" dur="1" fill="hold">
                                          <p:stCondLst>
                                            <p:cond delay="0"/>
                                          </p:stCondLst>
                                        </p:cTn>
                                        <p:tgtEl>
                                          <p:spTgt spid="64"/>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71"/>
                                        </p:tgtEl>
                                        <p:attrNameLst>
                                          <p:attrName>style.visibility</p:attrName>
                                        </p:attrNameLst>
                                      </p:cBhvr>
                                      <p:to>
                                        <p:strVal val="hidden"/>
                                      </p:to>
                                    </p:set>
                                  </p:childTnLst>
                                </p:cTn>
                              </p:par>
                              <p:par>
                                <p:cTn id="102" presetID="1" presetClass="exit" presetSubtype="0" fill="hold" grpId="8" nodeType="withEffect">
                                  <p:stCondLst>
                                    <p:cond delay="0"/>
                                  </p:stCondLst>
                                  <p:childTnLst>
                                    <p:set>
                                      <p:cBhvr>
                                        <p:cTn id="103" dur="1" fill="hold">
                                          <p:stCondLst>
                                            <p:cond delay="0"/>
                                          </p:stCondLst>
                                        </p:cTn>
                                        <p:tgtEl>
                                          <p:spTgt spid="70"/>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73"/>
                                        </p:tgtEl>
                                        <p:attrNameLst>
                                          <p:attrName>style.visibility</p:attrName>
                                        </p:attrNameLst>
                                      </p:cBhvr>
                                      <p:to>
                                        <p:strVal val="hidden"/>
                                      </p:to>
                                    </p:set>
                                  </p:childTnLst>
                                </p:cTn>
                              </p:par>
                              <p:par>
                                <p:cTn id="106" presetID="1" presetClass="exit" presetSubtype="0" fill="hold" grpId="7" nodeType="withEffect">
                                  <p:stCondLst>
                                    <p:cond delay="0"/>
                                  </p:stCondLst>
                                  <p:childTnLst>
                                    <p:set>
                                      <p:cBhvr>
                                        <p:cTn id="107" dur="1" fill="hold">
                                          <p:stCondLst>
                                            <p:cond delay="0"/>
                                          </p:stCondLst>
                                        </p:cTn>
                                        <p:tgtEl>
                                          <p:spTgt spid="72"/>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75"/>
                                        </p:tgtEl>
                                        <p:attrNameLst>
                                          <p:attrName>style.visibility</p:attrName>
                                        </p:attrNameLst>
                                      </p:cBhvr>
                                      <p:to>
                                        <p:strVal val="hidden"/>
                                      </p:to>
                                    </p:set>
                                  </p:childTnLst>
                                </p:cTn>
                              </p:par>
                              <p:par>
                                <p:cTn id="110" presetID="1" presetClass="exit" presetSubtype="0" fill="hold" grpId="7" nodeType="withEffect">
                                  <p:stCondLst>
                                    <p:cond delay="0"/>
                                  </p:stCondLst>
                                  <p:childTnLst>
                                    <p:set>
                                      <p:cBhvr>
                                        <p:cTn id="111" dur="1" fill="hold">
                                          <p:stCondLst>
                                            <p:cond delay="0"/>
                                          </p:stCondLst>
                                        </p:cTn>
                                        <p:tgtEl>
                                          <p:spTgt spid="74"/>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42"/>
                                        </p:tgtEl>
                                        <p:attrNameLst>
                                          <p:attrName>style.visibility</p:attrName>
                                        </p:attrNameLst>
                                      </p:cBhvr>
                                      <p:to>
                                        <p:strVal val="hidden"/>
                                      </p:to>
                                    </p:set>
                                  </p:childTnLst>
                                </p:cTn>
                              </p:par>
                              <p:par>
                                <p:cTn id="114" presetID="1" presetClass="exit" presetSubtype="0" fill="hold" grpId="7" nodeType="withEffect">
                                  <p:stCondLst>
                                    <p:cond delay="0"/>
                                  </p:stCondLst>
                                  <p:childTnLst>
                                    <p:set>
                                      <p:cBhvr>
                                        <p:cTn id="115"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16" restart="whenNotActive" fill="hold" evtFilter="cancelBubble" nodeType="interactiveSeq">
                <p:stCondLst>
                  <p:cond evt="onClick" delay="0">
                    <p:tgtEl>
                      <p:spTgt spid="71"/>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 presetClass="exit" presetSubtype="0" fill="hold" nodeType="withEffect">
                                  <p:stCondLst>
                                    <p:cond delay="0"/>
                                  </p:stCondLst>
                                  <p:childTnLst>
                                    <p:set>
                                      <p:cBhvr>
                                        <p:cTn id="120" dur="1" fill="hold">
                                          <p:stCondLst>
                                            <p:cond delay="0"/>
                                          </p:stCondLst>
                                        </p:cTn>
                                        <p:tgtEl>
                                          <p:spTgt spid="71"/>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123" restart="whenNotActive" fill="hold" evtFilter="cancelBubble" nodeType="interactiveSeq">
                <p:stCondLst>
                  <p:cond evt="onClick" delay="0">
                    <p:tgtEl>
                      <p:spTgt spid="57"/>
                    </p:tgtEl>
                  </p:cond>
                </p:stCondLst>
                <p:endSync evt="end" delay="0">
                  <p:rtn val="all"/>
                </p:endSync>
                <p:childTnLst>
                  <p:par>
                    <p:cTn id="124" fill="hold" nodeType="clickPar">
                      <p:stCondLst>
                        <p:cond delay="0"/>
                      </p:stCondLst>
                      <p:childTnLst>
                        <p:par>
                          <p:cTn id="125" fill="hold" nodeType="withGroup">
                            <p:stCondLst>
                              <p:cond delay="0"/>
                            </p:stCondLst>
                            <p:childTnLst>
                              <p:par>
                                <p:cTn id="126" presetID="1" presetClass="entr" presetSubtype="0" fill="hold" grpId="0" nodeType="withEffect">
                                  <p:stCondLst>
                                    <p:cond delay="0"/>
                                  </p:stCondLst>
                                  <p:childTnLst>
                                    <p:set>
                                      <p:cBhvr>
                                        <p:cTn id="127" dur="1" fill="hold">
                                          <p:stCondLst>
                                            <p:cond delay="0"/>
                                          </p:stCondLst>
                                        </p:cTn>
                                        <p:tgtEl>
                                          <p:spTgt spid="70"/>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71"/>
                                        </p:tgtEl>
                                        <p:attrNameLst>
                                          <p:attrName>style.visibility</p:attrName>
                                        </p:attrNameLst>
                                      </p:cBhvr>
                                      <p:to>
                                        <p:strVal val="visible"/>
                                      </p:to>
                                    </p:set>
                                  </p:childTnLst>
                                </p:cTn>
                              </p:par>
                              <p:par>
                                <p:cTn id="130" presetID="1" presetClass="exit" presetSubtype="0" fill="hold" nodeType="withEffect">
                                  <p:stCondLst>
                                    <p:cond delay="0"/>
                                  </p:stCondLst>
                                  <p:childTnLst>
                                    <p:set>
                                      <p:cBhvr>
                                        <p:cTn id="131" dur="1" fill="hold">
                                          <p:stCondLst>
                                            <p:cond delay="0"/>
                                          </p:stCondLst>
                                        </p:cTn>
                                        <p:tgtEl>
                                          <p:spTgt spid="49"/>
                                        </p:tgtEl>
                                        <p:attrNameLst>
                                          <p:attrName>style.visibility</p:attrName>
                                        </p:attrNameLst>
                                      </p:cBhvr>
                                      <p:to>
                                        <p:strVal val="hidden"/>
                                      </p:to>
                                    </p:set>
                                  </p:childTnLst>
                                </p:cTn>
                              </p:par>
                              <p:par>
                                <p:cTn id="132" presetID="1" presetClass="exit" presetSubtype="0" fill="hold" grpId="8" nodeType="withEffect">
                                  <p:stCondLst>
                                    <p:cond delay="0"/>
                                  </p:stCondLst>
                                  <p:childTnLst>
                                    <p:set>
                                      <p:cBhvr>
                                        <p:cTn id="133" dur="1" fill="hold">
                                          <p:stCondLst>
                                            <p:cond delay="0"/>
                                          </p:stCondLst>
                                        </p:cTn>
                                        <p:tgtEl>
                                          <p:spTgt spid="48"/>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65"/>
                                        </p:tgtEl>
                                        <p:attrNameLst>
                                          <p:attrName>style.visibility</p:attrName>
                                        </p:attrNameLst>
                                      </p:cBhvr>
                                      <p:to>
                                        <p:strVal val="hidden"/>
                                      </p:to>
                                    </p:set>
                                  </p:childTnLst>
                                </p:cTn>
                              </p:par>
                              <p:par>
                                <p:cTn id="136" presetID="1" presetClass="exit" presetSubtype="0" fill="hold" grpId="8" nodeType="withEffect">
                                  <p:stCondLst>
                                    <p:cond delay="0"/>
                                  </p:stCondLst>
                                  <p:childTnLst>
                                    <p:set>
                                      <p:cBhvr>
                                        <p:cTn id="137" dur="1" fill="hold">
                                          <p:stCondLst>
                                            <p:cond delay="0"/>
                                          </p:stCondLst>
                                        </p:cTn>
                                        <p:tgtEl>
                                          <p:spTgt spid="64"/>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67"/>
                                        </p:tgtEl>
                                        <p:attrNameLst>
                                          <p:attrName>style.visibility</p:attrName>
                                        </p:attrNameLst>
                                      </p:cBhvr>
                                      <p:to>
                                        <p:strVal val="hidden"/>
                                      </p:to>
                                    </p:set>
                                  </p:childTnLst>
                                </p:cTn>
                              </p:par>
                              <p:par>
                                <p:cTn id="140" presetID="1" presetClass="exit" presetSubtype="0" fill="hold" grpId="8" nodeType="withEffect">
                                  <p:stCondLst>
                                    <p:cond delay="0"/>
                                  </p:stCondLst>
                                  <p:childTnLst>
                                    <p:set>
                                      <p:cBhvr>
                                        <p:cTn id="141" dur="1" fill="hold">
                                          <p:stCondLst>
                                            <p:cond delay="0"/>
                                          </p:stCondLst>
                                        </p:cTn>
                                        <p:tgtEl>
                                          <p:spTgt spid="66"/>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73"/>
                                        </p:tgtEl>
                                        <p:attrNameLst>
                                          <p:attrName>style.visibility</p:attrName>
                                        </p:attrNameLst>
                                      </p:cBhvr>
                                      <p:to>
                                        <p:strVal val="hidden"/>
                                      </p:to>
                                    </p:set>
                                  </p:childTnLst>
                                </p:cTn>
                              </p:par>
                              <p:par>
                                <p:cTn id="144" presetID="1" presetClass="exit" presetSubtype="0" fill="hold" grpId="8" nodeType="withEffect">
                                  <p:stCondLst>
                                    <p:cond delay="0"/>
                                  </p:stCondLst>
                                  <p:childTnLst>
                                    <p:set>
                                      <p:cBhvr>
                                        <p:cTn id="145" dur="1" fill="hold">
                                          <p:stCondLst>
                                            <p:cond delay="0"/>
                                          </p:stCondLst>
                                        </p:cTn>
                                        <p:tgtEl>
                                          <p:spTgt spid="72"/>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75"/>
                                        </p:tgtEl>
                                        <p:attrNameLst>
                                          <p:attrName>style.visibility</p:attrName>
                                        </p:attrNameLst>
                                      </p:cBhvr>
                                      <p:to>
                                        <p:strVal val="hidden"/>
                                      </p:to>
                                    </p:set>
                                  </p:childTnLst>
                                </p:cTn>
                              </p:par>
                              <p:par>
                                <p:cTn id="148" presetID="1" presetClass="exit" presetSubtype="0" fill="hold" grpId="8" nodeType="withEffect">
                                  <p:stCondLst>
                                    <p:cond delay="0"/>
                                  </p:stCondLst>
                                  <p:childTnLst>
                                    <p:set>
                                      <p:cBhvr>
                                        <p:cTn id="149" dur="1" fill="hold">
                                          <p:stCondLst>
                                            <p:cond delay="0"/>
                                          </p:stCondLst>
                                        </p:cTn>
                                        <p:tgtEl>
                                          <p:spTgt spid="74"/>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42"/>
                                        </p:tgtEl>
                                        <p:attrNameLst>
                                          <p:attrName>style.visibility</p:attrName>
                                        </p:attrNameLst>
                                      </p:cBhvr>
                                      <p:to>
                                        <p:strVal val="hidden"/>
                                      </p:to>
                                    </p:set>
                                  </p:childTnLst>
                                </p:cTn>
                              </p:par>
                              <p:par>
                                <p:cTn id="152" presetID="1" presetClass="exit" presetSubtype="0" fill="hold" grpId="8" nodeType="withEffect">
                                  <p:stCondLst>
                                    <p:cond delay="0"/>
                                  </p:stCondLst>
                                  <p:childTnLst>
                                    <p:set>
                                      <p:cBhvr>
                                        <p:cTn id="153"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54" restart="whenNotActive" fill="hold" evtFilter="cancelBubble" nodeType="interactiveSeq">
                <p:stCondLst>
                  <p:cond evt="onClick" delay="0">
                    <p:tgtEl>
                      <p:spTgt spid="73"/>
                    </p:tgtEl>
                  </p:cond>
                </p:stCondLst>
                <p:endSync evt="end" delay="0">
                  <p:rtn val="all"/>
                </p:endSync>
                <p:childTnLst>
                  <p:par>
                    <p:cTn id="155" fill="hold" nodeType="clickPar">
                      <p:stCondLst>
                        <p:cond delay="0"/>
                      </p:stCondLst>
                      <p:childTnLst>
                        <p:par>
                          <p:cTn id="156" fill="hold" nodeType="withGroup">
                            <p:stCondLst>
                              <p:cond delay="0"/>
                            </p:stCondLst>
                            <p:childTnLst>
                              <p:par>
                                <p:cTn id="157" presetID="1" presetClass="exit" presetSubtype="0" fill="hold" nodeType="withEffect">
                                  <p:stCondLst>
                                    <p:cond delay="0"/>
                                  </p:stCondLst>
                                  <p:childTnLst>
                                    <p:set>
                                      <p:cBhvr>
                                        <p:cTn id="158" dur="1" fill="hold">
                                          <p:stCondLst>
                                            <p:cond delay="0"/>
                                          </p:stCondLst>
                                        </p:cTn>
                                        <p:tgtEl>
                                          <p:spTgt spid="73"/>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61" restart="whenNotActive" fill="hold" evtFilter="cancelBubble" nodeType="interactiveSeq">
                <p:stCondLst>
                  <p:cond evt="onClick" delay="0">
                    <p:tgtEl>
                      <p:spTgt spid="58"/>
                    </p:tgtEl>
                  </p:cond>
                </p:stCondLst>
                <p:endSync evt="end" delay="0">
                  <p:rtn val="all"/>
                </p:endSync>
                <p:childTnLst>
                  <p:par>
                    <p:cTn id="162" fill="hold" nodeType="clickPar">
                      <p:stCondLst>
                        <p:cond delay="0"/>
                      </p:stCondLst>
                      <p:childTnLst>
                        <p:par>
                          <p:cTn id="163" fill="hold" nodeType="withGroup">
                            <p:stCondLst>
                              <p:cond delay="0"/>
                            </p:stCondLst>
                            <p:childTnLst>
                              <p:par>
                                <p:cTn id="164" presetID="1" presetClass="entr" presetSubtype="0" fill="hold" grpId="0" nodeType="withEffect">
                                  <p:stCondLst>
                                    <p:cond delay="0"/>
                                  </p:stCondLst>
                                  <p:childTnLst>
                                    <p:set>
                                      <p:cBhvr>
                                        <p:cTn id="165" dur="1" fill="hold">
                                          <p:stCondLst>
                                            <p:cond delay="0"/>
                                          </p:stCondLst>
                                        </p:cTn>
                                        <p:tgtEl>
                                          <p:spTgt spid="72"/>
                                        </p:tgtEl>
                                        <p:attrNameLst>
                                          <p:attrName>style.visibility</p:attrName>
                                        </p:attrNameLst>
                                      </p:cBhvr>
                                      <p:to>
                                        <p:strVal val="visible"/>
                                      </p:to>
                                    </p:set>
                                  </p:childTnLst>
                                </p:cTn>
                              </p:par>
                              <p:par>
                                <p:cTn id="166" presetID="1" presetClass="entr" presetSubtype="0" fill="hold" nodeType="withEffect">
                                  <p:stCondLst>
                                    <p:cond delay="0"/>
                                  </p:stCondLst>
                                  <p:childTnLst>
                                    <p:set>
                                      <p:cBhvr>
                                        <p:cTn id="167" dur="1" fill="hold">
                                          <p:stCondLst>
                                            <p:cond delay="0"/>
                                          </p:stCondLst>
                                        </p:cTn>
                                        <p:tgtEl>
                                          <p:spTgt spid="73"/>
                                        </p:tgtEl>
                                        <p:attrNameLst>
                                          <p:attrName>style.visibility</p:attrName>
                                        </p:attrNameLst>
                                      </p:cBhvr>
                                      <p:to>
                                        <p:strVal val="visible"/>
                                      </p:to>
                                    </p:set>
                                  </p:childTnLst>
                                </p:cTn>
                              </p:par>
                              <p:par>
                                <p:cTn id="168" presetID="1" presetClass="exit" presetSubtype="0" fill="hold" nodeType="withEffect">
                                  <p:stCondLst>
                                    <p:cond delay="0"/>
                                  </p:stCondLst>
                                  <p:childTnLst>
                                    <p:set>
                                      <p:cBhvr>
                                        <p:cTn id="169" dur="1" fill="hold">
                                          <p:stCondLst>
                                            <p:cond delay="0"/>
                                          </p:stCondLst>
                                        </p:cTn>
                                        <p:tgtEl>
                                          <p:spTgt spid="49"/>
                                        </p:tgtEl>
                                        <p:attrNameLst>
                                          <p:attrName>style.visibility</p:attrName>
                                        </p:attrNameLst>
                                      </p:cBhvr>
                                      <p:to>
                                        <p:strVal val="hidden"/>
                                      </p:to>
                                    </p:set>
                                  </p:childTnLst>
                                </p:cTn>
                              </p:par>
                              <p:par>
                                <p:cTn id="170" presetID="1" presetClass="exit" presetSubtype="0" fill="hold" grpId="6" nodeType="withEffect">
                                  <p:stCondLst>
                                    <p:cond delay="0"/>
                                  </p:stCondLst>
                                  <p:childTnLst>
                                    <p:set>
                                      <p:cBhvr>
                                        <p:cTn id="171" dur="1" fill="hold">
                                          <p:stCondLst>
                                            <p:cond delay="0"/>
                                          </p:stCondLst>
                                        </p:cTn>
                                        <p:tgtEl>
                                          <p:spTgt spid="48"/>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65"/>
                                        </p:tgtEl>
                                        <p:attrNameLst>
                                          <p:attrName>style.visibility</p:attrName>
                                        </p:attrNameLst>
                                      </p:cBhvr>
                                      <p:to>
                                        <p:strVal val="hidden"/>
                                      </p:to>
                                    </p:set>
                                  </p:childTnLst>
                                </p:cTn>
                              </p:par>
                              <p:par>
                                <p:cTn id="174" presetID="1" presetClass="exit" presetSubtype="0" fill="hold" grpId="6" nodeType="withEffect">
                                  <p:stCondLst>
                                    <p:cond delay="0"/>
                                  </p:stCondLst>
                                  <p:childTnLst>
                                    <p:set>
                                      <p:cBhvr>
                                        <p:cTn id="175" dur="1" fill="hold">
                                          <p:stCondLst>
                                            <p:cond delay="0"/>
                                          </p:stCondLst>
                                        </p:cTn>
                                        <p:tgtEl>
                                          <p:spTgt spid="64"/>
                                        </p:tgtEl>
                                        <p:attrNameLst>
                                          <p:attrName>style.visibility</p:attrName>
                                        </p:attrNameLst>
                                      </p:cBhvr>
                                      <p:to>
                                        <p:strVal val="hidden"/>
                                      </p:to>
                                    </p:set>
                                  </p:childTnLst>
                                </p:cTn>
                              </p:par>
                              <p:par>
                                <p:cTn id="176" presetID="1" presetClass="exit" presetSubtype="0" fill="hold" nodeType="withEffect">
                                  <p:stCondLst>
                                    <p:cond delay="0"/>
                                  </p:stCondLst>
                                  <p:childTnLst>
                                    <p:set>
                                      <p:cBhvr>
                                        <p:cTn id="177" dur="1" fill="hold">
                                          <p:stCondLst>
                                            <p:cond delay="0"/>
                                          </p:stCondLst>
                                        </p:cTn>
                                        <p:tgtEl>
                                          <p:spTgt spid="67"/>
                                        </p:tgtEl>
                                        <p:attrNameLst>
                                          <p:attrName>style.visibility</p:attrName>
                                        </p:attrNameLst>
                                      </p:cBhvr>
                                      <p:to>
                                        <p:strVal val="hidden"/>
                                      </p:to>
                                    </p:set>
                                  </p:childTnLst>
                                </p:cTn>
                              </p:par>
                              <p:par>
                                <p:cTn id="178" presetID="1" presetClass="exit" presetSubtype="0" fill="hold" grpId="7" nodeType="withEffect">
                                  <p:stCondLst>
                                    <p:cond delay="0"/>
                                  </p:stCondLst>
                                  <p:childTnLst>
                                    <p:set>
                                      <p:cBhvr>
                                        <p:cTn id="179" dur="1" fill="hold">
                                          <p:stCondLst>
                                            <p:cond delay="0"/>
                                          </p:stCondLst>
                                        </p:cTn>
                                        <p:tgtEl>
                                          <p:spTgt spid="66"/>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71"/>
                                        </p:tgtEl>
                                        <p:attrNameLst>
                                          <p:attrName>style.visibility</p:attrName>
                                        </p:attrNameLst>
                                      </p:cBhvr>
                                      <p:to>
                                        <p:strVal val="hidden"/>
                                      </p:to>
                                    </p:set>
                                  </p:childTnLst>
                                </p:cTn>
                              </p:par>
                              <p:par>
                                <p:cTn id="182" presetID="1" presetClass="exit" presetSubtype="0" fill="hold" grpId="7" nodeType="withEffect">
                                  <p:stCondLst>
                                    <p:cond delay="0"/>
                                  </p:stCondLst>
                                  <p:childTnLst>
                                    <p:set>
                                      <p:cBhvr>
                                        <p:cTn id="183" dur="1" fill="hold">
                                          <p:stCondLst>
                                            <p:cond delay="0"/>
                                          </p:stCondLst>
                                        </p:cTn>
                                        <p:tgtEl>
                                          <p:spTgt spid="70"/>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75"/>
                                        </p:tgtEl>
                                        <p:attrNameLst>
                                          <p:attrName>style.visibility</p:attrName>
                                        </p:attrNameLst>
                                      </p:cBhvr>
                                      <p:to>
                                        <p:strVal val="hidden"/>
                                      </p:to>
                                    </p:set>
                                  </p:childTnLst>
                                </p:cTn>
                              </p:par>
                              <p:par>
                                <p:cTn id="186" presetID="1" presetClass="exit" presetSubtype="0" fill="hold" grpId="6" nodeType="withEffect">
                                  <p:stCondLst>
                                    <p:cond delay="0"/>
                                  </p:stCondLst>
                                  <p:childTnLst>
                                    <p:set>
                                      <p:cBhvr>
                                        <p:cTn id="187" dur="1" fill="hold">
                                          <p:stCondLst>
                                            <p:cond delay="0"/>
                                          </p:stCondLst>
                                        </p:cTn>
                                        <p:tgtEl>
                                          <p:spTgt spid="74"/>
                                        </p:tgtEl>
                                        <p:attrNameLst>
                                          <p:attrName>style.visibility</p:attrName>
                                        </p:attrNameLst>
                                      </p:cBhvr>
                                      <p:to>
                                        <p:strVal val="hidden"/>
                                      </p:to>
                                    </p:set>
                                  </p:childTnLst>
                                </p:cTn>
                              </p:par>
                              <p:par>
                                <p:cTn id="188" presetID="1" presetClass="exit" presetSubtype="0" fill="hold" nodeType="withEffect">
                                  <p:stCondLst>
                                    <p:cond delay="0"/>
                                  </p:stCondLst>
                                  <p:childTnLst>
                                    <p:set>
                                      <p:cBhvr>
                                        <p:cTn id="189" dur="1" fill="hold">
                                          <p:stCondLst>
                                            <p:cond delay="0"/>
                                          </p:stCondLst>
                                        </p:cTn>
                                        <p:tgtEl>
                                          <p:spTgt spid="42"/>
                                        </p:tgtEl>
                                        <p:attrNameLst>
                                          <p:attrName>style.visibility</p:attrName>
                                        </p:attrNameLst>
                                      </p:cBhvr>
                                      <p:to>
                                        <p:strVal val="hidden"/>
                                      </p:to>
                                    </p:set>
                                  </p:childTnLst>
                                </p:cTn>
                              </p:par>
                              <p:par>
                                <p:cTn id="190" presetID="1" presetClass="exit" presetSubtype="0" fill="hold" grpId="6" nodeType="withEffect">
                                  <p:stCondLst>
                                    <p:cond delay="0"/>
                                  </p:stCondLst>
                                  <p:childTnLst>
                                    <p:set>
                                      <p:cBhvr>
                                        <p:cTn id="191"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92" restart="whenNotActive" fill="hold" evtFilter="cancelBubble" nodeType="interactiveSeq">
                <p:stCondLst>
                  <p:cond evt="onClick" delay="0">
                    <p:tgtEl>
                      <p:spTgt spid="62"/>
                    </p:tgtEl>
                  </p:cond>
                </p:stCondLst>
                <p:endSync evt="end" delay="0">
                  <p:rtn val="all"/>
                </p:endSync>
                <p:childTnLst>
                  <p:par>
                    <p:cTn id="193" fill="hold" nodeType="clickPar">
                      <p:stCondLst>
                        <p:cond delay="0"/>
                      </p:stCondLst>
                      <p:childTnLst>
                        <p:par>
                          <p:cTn id="194" fill="hold" nodeType="withGroup">
                            <p:stCondLst>
                              <p:cond delay="0"/>
                            </p:stCondLst>
                            <p:childTnLst>
                              <p:par>
                                <p:cTn id="195" presetID="1" presetClass="entr" presetSubtype="0" fill="hold" grpId="0" nodeType="withEffect">
                                  <p:stCondLst>
                                    <p:cond delay="0"/>
                                  </p:stCondLst>
                                  <p:childTnLst>
                                    <p:set>
                                      <p:cBhvr>
                                        <p:cTn id="196" dur="1" fill="hold">
                                          <p:stCondLst>
                                            <p:cond delay="0"/>
                                          </p:stCondLst>
                                        </p:cTn>
                                        <p:tgtEl>
                                          <p:spTgt spid="64"/>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65"/>
                                        </p:tgtEl>
                                        <p:attrNameLst>
                                          <p:attrName>style.visibility</p:attrName>
                                        </p:attrNameLst>
                                      </p:cBhvr>
                                      <p:to>
                                        <p:strVal val="visible"/>
                                      </p:to>
                                    </p:set>
                                  </p:childTnLst>
                                </p:cTn>
                              </p:par>
                              <p:par>
                                <p:cTn id="199" presetID="1" presetClass="exit" presetSubtype="0" fill="hold" nodeType="withEffect">
                                  <p:stCondLst>
                                    <p:cond delay="0"/>
                                  </p:stCondLst>
                                  <p:childTnLst>
                                    <p:set>
                                      <p:cBhvr>
                                        <p:cTn id="200" dur="1" fill="hold">
                                          <p:stCondLst>
                                            <p:cond delay="0"/>
                                          </p:stCondLst>
                                        </p:cTn>
                                        <p:tgtEl>
                                          <p:spTgt spid="49"/>
                                        </p:tgtEl>
                                        <p:attrNameLst>
                                          <p:attrName>style.visibility</p:attrName>
                                        </p:attrNameLst>
                                      </p:cBhvr>
                                      <p:to>
                                        <p:strVal val="hidden"/>
                                      </p:to>
                                    </p:set>
                                  </p:childTnLst>
                                </p:cTn>
                              </p:par>
                              <p:par>
                                <p:cTn id="201" presetID="1" presetClass="exit" presetSubtype="0" fill="hold" grpId="5" nodeType="withEffect">
                                  <p:stCondLst>
                                    <p:cond delay="0"/>
                                  </p:stCondLst>
                                  <p:childTnLst>
                                    <p:set>
                                      <p:cBhvr>
                                        <p:cTn id="202" dur="1" fill="hold">
                                          <p:stCondLst>
                                            <p:cond delay="0"/>
                                          </p:stCondLst>
                                        </p:cTn>
                                        <p:tgtEl>
                                          <p:spTgt spid="48"/>
                                        </p:tgtEl>
                                        <p:attrNameLst>
                                          <p:attrName>style.visibility</p:attrName>
                                        </p:attrNameLst>
                                      </p:cBhvr>
                                      <p:to>
                                        <p:strVal val="hidden"/>
                                      </p:to>
                                    </p:set>
                                  </p:childTnLst>
                                </p:cTn>
                              </p:par>
                              <p:par>
                                <p:cTn id="203" presetID="1" presetClass="exit" presetSubtype="0" fill="hold" nodeType="withEffect">
                                  <p:stCondLst>
                                    <p:cond delay="0"/>
                                  </p:stCondLst>
                                  <p:childTnLst>
                                    <p:set>
                                      <p:cBhvr>
                                        <p:cTn id="204" dur="1" fill="hold">
                                          <p:stCondLst>
                                            <p:cond delay="0"/>
                                          </p:stCondLst>
                                        </p:cTn>
                                        <p:tgtEl>
                                          <p:spTgt spid="67"/>
                                        </p:tgtEl>
                                        <p:attrNameLst>
                                          <p:attrName>style.visibility</p:attrName>
                                        </p:attrNameLst>
                                      </p:cBhvr>
                                      <p:to>
                                        <p:strVal val="hidden"/>
                                      </p:to>
                                    </p:set>
                                  </p:childTnLst>
                                </p:cTn>
                              </p:par>
                              <p:par>
                                <p:cTn id="205" presetID="1" presetClass="exit" presetSubtype="0" fill="hold" grpId="6" nodeType="withEffect">
                                  <p:stCondLst>
                                    <p:cond delay="0"/>
                                  </p:stCondLst>
                                  <p:childTnLst>
                                    <p:set>
                                      <p:cBhvr>
                                        <p:cTn id="206" dur="1" fill="hold">
                                          <p:stCondLst>
                                            <p:cond delay="0"/>
                                          </p:stCondLst>
                                        </p:cTn>
                                        <p:tgtEl>
                                          <p:spTgt spid="66"/>
                                        </p:tgtEl>
                                        <p:attrNameLst>
                                          <p:attrName>style.visibility</p:attrName>
                                        </p:attrNameLst>
                                      </p:cBhvr>
                                      <p:to>
                                        <p:strVal val="hidden"/>
                                      </p:to>
                                    </p:set>
                                  </p:childTnLst>
                                </p:cTn>
                              </p:par>
                              <p:par>
                                <p:cTn id="207" presetID="1" presetClass="exit" presetSubtype="0" fill="hold" nodeType="withEffect">
                                  <p:stCondLst>
                                    <p:cond delay="0"/>
                                  </p:stCondLst>
                                  <p:childTnLst>
                                    <p:set>
                                      <p:cBhvr>
                                        <p:cTn id="208" dur="1" fill="hold">
                                          <p:stCondLst>
                                            <p:cond delay="0"/>
                                          </p:stCondLst>
                                        </p:cTn>
                                        <p:tgtEl>
                                          <p:spTgt spid="71"/>
                                        </p:tgtEl>
                                        <p:attrNameLst>
                                          <p:attrName>style.visibility</p:attrName>
                                        </p:attrNameLst>
                                      </p:cBhvr>
                                      <p:to>
                                        <p:strVal val="hidden"/>
                                      </p:to>
                                    </p:set>
                                  </p:childTnLst>
                                </p:cTn>
                              </p:par>
                              <p:par>
                                <p:cTn id="209" presetID="1" presetClass="exit" presetSubtype="0" fill="hold" grpId="6" nodeType="withEffect">
                                  <p:stCondLst>
                                    <p:cond delay="0"/>
                                  </p:stCondLst>
                                  <p:childTnLst>
                                    <p:set>
                                      <p:cBhvr>
                                        <p:cTn id="210" dur="1" fill="hold">
                                          <p:stCondLst>
                                            <p:cond delay="0"/>
                                          </p:stCondLst>
                                        </p:cTn>
                                        <p:tgtEl>
                                          <p:spTgt spid="70"/>
                                        </p:tgtEl>
                                        <p:attrNameLst>
                                          <p:attrName>style.visibility</p:attrName>
                                        </p:attrNameLst>
                                      </p:cBhvr>
                                      <p:to>
                                        <p:strVal val="hidden"/>
                                      </p:to>
                                    </p:set>
                                  </p:childTnLst>
                                </p:cTn>
                              </p:par>
                              <p:par>
                                <p:cTn id="211" presetID="1" presetClass="exit" presetSubtype="0" fill="hold" nodeType="withEffect">
                                  <p:stCondLst>
                                    <p:cond delay="0"/>
                                  </p:stCondLst>
                                  <p:childTnLst>
                                    <p:set>
                                      <p:cBhvr>
                                        <p:cTn id="212" dur="1" fill="hold">
                                          <p:stCondLst>
                                            <p:cond delay="0"/>
                                          </p:stCondLst>
                                        </p:cTn>
                                        <p:tgtEl>
                                          <p:spTgt spid="73"/>
                                        </p:tgtEl>
                                        <p:attrNameLst>
                                          <p:attrName>style.visibility</p:attrName>
                                        </p:attrNameLst>
                                      </p:cBhvr>
                                      <p:to>
                                        <p:strVal val="hidden"/>
                                      </p:to>
                                    </p:set>
                                  </p:childTnLst>
                                </p:cTn>
                              </p:par>
                              <p:par>
                                <p:cTn id="213" presetID="1" presetClass="exit" presetSubtype="0" fill="hold" grpId="6" nodeType="withEffect">
                                  <p:stCondLst>
                                    <p:cond delay="0"/>
                                  </p:stCondLst>
                                  <p:childTnLst>
                                    <p:set>
                                      <p:cBhvr>
                                        <p:cTn id="214" dur="1" fill="hold">
                                          <p:stCondLst>
                                            <p:cond delay="0"/>
                                          </p:stCondLst>
                                        </p:cTn>
                                        <p:tgtEl>
                                          <p:spTgt spid="72"/>
                                        </p:tgtEl>
                                        <p:attrNameLst>
                                          <p:attrName>style.visibility</p:attrName>
                                        </p:attrNameLst>
                                      </p:cBhvr>
                                      <p:to>
                                        <p:strVal val="hidden"/>
                                      </p:to>
                                    </p:set>
                                  </p:childTnLst>
                                </p:cTn>
                              </p:par>
                              <p:par>
                                <p:cTn id="215" presetID="1" presetClass="exit" presetSubtype="0" fill="hold" nodeType="withEffect">
                                  <p:stCondLst>
                                    <p:cond delay="0"/>
                                  </p:stCondLst>
                                  <p:childTnLst>
                                    <p:set>
                                      <p:cBhvr>
                                        <p:cTn id="216" dur="1" fill="hold">
                                          <p:stCondLst>
                                            <p:cond delay="0"/>
                                          </p:stCondLst>
                                        </p:cTn>
                                        <p:tgtEl>
                                          <p:spTgt spid="75"/>
                                        </p:tgtEl>
                                        <p:attrNameLst>
                                          <p:attrName>style.visibility</p:attrName>
                                        </p:attrNameLst>
                                      </p:cBhvr>
                                      <p:to>
                                        <p:strVal val="hidden"/>
                                      </p:to>
                                    </p:set>
                                  </p:childTnLst>
                                </p:cTn>
                              </p:par>
                              <p:par>
                                <p:cTn id="217" presetID="1" presetClass="exit" presetSubtype="0" fill="hold" grpId="5" nodeType="withEffect">
                                  <p:stCondLst>
                                    <p:cond delay="0"/>
                                  </p:stCondLst>
                                  <p:childTnLst>
                                    <p:set>
                                      <p:cBhvr>
                                        <p:cTn id="218" dur="1" fill="hold">
                                          <p:stCondLst>
                                            <p:cond delay="0"/>
                                          </p:stCondLst>
                                        </p:cTn>
                                        <p:tgtEl>
                                          <p:spTgt spid="74"/>
                                        </p:tgtEl>
                                        <p:attrNameLst>
                                          <p:attrName>style.visibility</p:attrName>
                                        </p:attrNameLst>
                                      </p:cBhvr>
                                      <p:to>
                                        <p:strVal val="hidden"/>
                                      </p:to>
                                    </p:set>
                                  </p:childTnLst>
                                </p:cTn>
                              </p:par>
                              <p:par>
                                <p:cTn id="219" presetID="1" presetClass="exit" presetSubtype="0" fill="hold" nodeType="withEffect">
                                  <p:stCondLst>
                                    <p:cond delay="0"/>
                                  </p:stCondLst>
                                  <p:childTnLst>
                                    <p:set>
                                      <p:cBhvr>
                                        <p:cTn id="220" dur="1" fill="hold">
                                          <p:stCondLst>
                                            <p:cond delay="0"/>
                                          </p:stCondLst>
                                        </p:cTn>
                                        <p:tgtEl>
                                          <p:spTgt spid="42"/>
                                        </p:tgtEl>
                                        <p:attrNameLst>
                                          <p:attrName>style.visibility</p:attrName>
                                        </p:attrNameLst>
                                      </p:cBhvr>
                                      <p:to>
                                        <p:strVal val="hidden"/>
                                      </p:to>
                                    </p:set>
                                  </p:childTnLst>
                                </p:cTn>
                              </p:par>
                              <p:par>
                                <p:cTn id="221" presetID="1" presetClass="exit" presetSubtype="0" fill="hold" grpId="5" nodeType="withEffect">
                                  <p:stCondLst>
                                    <p:cond delay="0"/>
                                  </p:stCondLst>
                                  <p:childTnLst>
                                    <p:set>
                                      <p:cBhvr>
                                        <p:cTn id="222"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223" restart="whenNotActive" fill="hold" evtFilter="cancelBubble" nodeType="interactiveSeq">
                <p:stCondLst>
                  <p:cond evt="onClick" delay="0">
                    <p:tgtEl>
                      <p:spTgt spid="75"/>
                    </p:tgtEl>
                  </p:cond>
                </p:stCondLst>
                <p:endSync evt="end" delay="0">
                  <p:rtn val="all"/>
                </p:endSync>
                <p:childTnLst>
                  <p:par>
                    <p:cTn id="224" fill="hold" nodeType="clickPar">
                      <p:stCondLst>
                        <p:cond delay="0"/>
                      </p:stCondLst>
                      <p:childTnLst>
                        <p:par>
                          <p:cTn id="225" fill="hold" nodeType="withGroup">
                            <p:stCondLst>
                              <p:cond delay="0"/>
                            </p:stCondLst>
                            <p:childTnLst>
                              <p:par>
                                <p:cTn id="226" presetID="1" presetClass="exit" presetSubtype="0" fill="hold" nodeType="withEffect">
                                  <p:stCondLst>
                                    <p:cond delay="0"/>
                                  </p:stCondLst>
                                  <p:childTnLst>
                                    <p:set>
                                      <p:cBhvr>
                                        <p:cTn id="227" dur="1" fill="hold">
                                          <p:stCondLst>
                                            <p:cond delay="0"/>
                                          </p:stCondLst>
                                        </p:cTn>
                                        <p:tgtEl>
                                          <p:spTgt spid="75"/>
                                        </p:tgtEl>
                                        <p:attrNameLst>
                                          <p:attrName>style.visibility</p:attrName>
                                        </p:attrNameLst>
                                      </p:cBhvr>
                                      <p:to>
                                        <p:strVal val="hidden"/>
                                      </p:to>
                                    </p:set>
                                  </p:childTnLst>
                                </p:cTn>
                              </p:par>
                              <p:par>
                                <p:cTn id="228" presetID="1" presetClass="exit" presetSubtype="0" fill="hold" grpId="1" nodeType="withEffect">
                                  <p:stCondLst>
                                    <p:cond delay="0"/>
                                  </p:stCondLst>
                                  <p:childTnLst>
                                    <p:set>
                                      <p:cBhvr>
                                        <p:cTn id="229"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230" restart="whenNotActive" fill="hold" evtFilter="cancelBubble" nodeType="interactiveSeq">
                <p:stCondLst>
                  <p:cond evt="onClick" delay="0">
                    <p:tgtEl>
                      <p:spTgt spid="63"/>
                    </p:tgtEl>
                  </p:cond>
                </p:stCondLst>
                <p:endSync evt="end" delay="0">
                  <p:rtn val="all"/>
                </p:endSync>
                <p:childTnLst>
                  <p:par>
                    <p:cTn id="231" fill="hold" nodeType="clickPar">
                      <p:stCondLst>
                        <p:cond delay="0"/>
                      </p:stCondLst>
                      <p:childTnLst>
                        <p:par>
                          <p:cTn id="232" fill="hold" nodeType="withGroup">
                            <p:stCondLst>
                              <p:cond delay="0"/>
                            </p:stCondLst>
                            <p:childTnLst>
                              <p:par>
                                <p:cTn id="233" presetID="1" presetClass="entr" presetSubtype="0"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75"/>
                                        </p:tgtEl>
                                        <p:attrNameLst>
                                          <p:attrName>style.visibility</p:attrName>
                                        </p:attrNameLst>
                                      </p:cBhvr>
                                      <p:to>
                                        <p:strVal val="visible"/>
                                      </p:to>
                                    </p:set>
                                  </p:childTnLst>
                                </p:cTn>
                              </p:par>
                              <p:par>
                                <p:cTn id="237" presetID="1" presetClass="exit" presetSubtype="0" fill="hold" nodeType="withEffect">
                                  <p:stCondLst>
                                    <p:cond delay="0"/>
                                  </p:stCondLst>
                                  <p:childTnLst>
                                    <p:set>
                                      <p:cBhvr>
                                        <p:cTn id="238" dur="1" fill="hold">
                                          <p:stCondLst>
                                            <p:cond delay="0"/>
                                          </p:stCondLst>
                                        </p:cTn>
                                        <p:tgtEl>
                                          <p:spTgt spid="49"/>
                                        </p:tgtEl>
                                        <p:attrNameLst>
                                          <p:attrName>style.visibility</p:attrName>
                                        </p:attrNameLst>
                                      </p:cBhvr>
                                      <p:to>
                                        <p:strVal val="hidden"/>
                                      </p:to>
                                    </p:set>
                                  </p:childTnLst>
                                </p:cTn>
                              </p:par>
                              <p:par>
                                <p:cTn id="239" presetID="1" presetClass="exit" presetSubtype="0" fill="hold" grpId="3" nodeType="withEffect">
                                  <p:stCondLst>
                                    <p:cond delay="0"/>
                                  </p:stCondLst>
                                  <p:childTnLst>
                                    <p:set>
                                      <p:cBhvr>
                                        <p:cTn id="240" dur="1" fill="hold">
                                          <p:stCondLst>
                                            <p:cond delay="0"/>
                                          </p:stCondLst>
                                        </p:cTn>
                                        <p:tgtEl>
                                          <p:spTgt spid="48"/>
                                        </p:tgtEl>
                                        <p:attrNameLst>
                                          <p:attrName>style.visibility</p:attrName>
                                        </p:attrNameLst>
                                      </p:cBhvr>
                                      <p:to>
                                        <p:strVal val="hidden"/>
                                      </p:to>
                                    </p:set>
                                  </p:childTnLst>
                                </p:cTn>
                              </p:par>
                              <p:par>
                                <p:cTn id="241" presetID="1" presetClass="exit" presetSubtype="0" fill="hold" nodeType="withEffect">
                                  <p:stCondLst>
                                    <p:cond delay="0"/>
                                  </p:stCondLst>
                                  <p:childTnLst>
                                    <p:set>
                                      <p:cBhvr>
                                        <p:cTn id="242" dur="1" fill="hold">
                                          <p:stCondLst>
                                            <p:cond delay="0"/>
                                          </p:stCondLst>
                                        </p:cTn>
                                        <p:tgtEl>
                                          <p:spTgt spid="65"/>
                                        </p:tgtEl>
                                        <p:attrNameLst>
                                          <p:attrName>style.visibility</p:attrName>
                                        </p:attrNameLst>
                                      </p:cBhvr>
                                      <p:to>
                                        <p:strVal val="hidden"/>
                                      </p:to>
                                    </p:set>
                                  </p:childTnLst>
                                </p:cTn>
                              </p:par>
                              <p:par>
                                <p:cTn id="243" presetID="1" presetClass="exit" presetSubtype="0" fill="hold" grpId="4" nodeType="withEffect">
                                  <p:stCondLst>
                                    <p:cond delay="0"/>
                                  </p:stCondLst>
                                  <p:childTnLst>
                                    <p:set>
                                      <p:cBhvr>
                                        <p:cTn id="244" dur="1" fill="hold">
                                          <p:stCondLst>
                                            <p:cond delay="0"/>
                                          </p:stCondLst>
                                        </p:cTn>
                                        <p:tgtEl>
                                          <p:spTgt spid="64"/>
                                        </p:tgtEl>
                                        <p:attrNameLst>
                                          <p:attrName>style.visibility</p:attrName>
                                        </p:attrNameLst>
                                      </p:cBhvr>
                                      <p:to>
                                        <p:strVal val="hidden"/>
                                      </p:to>
                                    </p:set>
                                  </p:childTnLst>
                                </p:cTn>
                              </p:par>
                              <p:par>
                                <p:cTn id="245" presetID="1" presetClass="exit" presetSubtype="0" fill="hold" nodeType="withEffect">
                                  <p:stCondLst>
                                    <p:cond delay="0"/>
                                  </p:stCondLst>
                                  <p:childTnLst>
                                    <p:set>
                                      <p:cBhvr>
                                        <p:cTn id="246" dur="1" fill="hold">
                                          <p:stCondLst>
                                            <p:cond delay="0"/>
                                          </p:stCondLst>
                                        </p:cTn>
                                        <p:tgtEl>
                                          <p:spTgt spid="67"/>
                                        </p:tgtEl>
                                        <p:attrNameLst>
                                          <p:attrName>style.visibility</p:attrName>
                                        </p:attrNameLst>
                                      </p:cBhvr>
                                      <p:to>
                                        <p:strVal val="hidden"/>
                                      </p:to>
                                    </p:set>
                                  </p:childTnLst>
                                </p:cTn>
                              </p:par>
                              <p:par>
                                <p:cTn id="247" presetID="1" presetClass="exit" presetSubtype="0" fill="hold" grpId="4" nodeType="withEffect">
                                  <p:stCondLst>
                                    <p:cond delay="0"/>
                                  </p:stCondLst>
                                  <p:childTnLst>
                                    <p:set>
                                      <p:cBhvr>
                                        <p:cTn id="248" dur="1" fill="hold">
                                          <p:stCondLst>
                                            <p:cond delay="0"/>
                                          </p:stCondLst>
                                        </p:cTn>
                                        <p:tgtEl>
                                          <p:spTgt spid="66"/>
                                        </p:tgtEl>
                                        <p:attrNameLst>
                                          <p:attrName>style.visibility</p:attrName>
                                        </p:attrNameLst>
                                      </p:cBhvr>
                                      <p:to>
                                        <p:strVal val="hidden"/>
                                      </p:to>
                                    </p:set>
                                  </p:childTnLst>
                                </p:cTn>
                              </p:par>
                              <p:par>
                                <p:cTn id="249" presetID="1" presetClass="exit" presetSubtype="0" fill="hold" nodeType="withEffect">
                                  <p:stCondLst>
                                    <p:cond delay="0"/>
                                  </p:stCondLst>
                                  <p:childTnLst>
                                    <p:set>
                                      <p:cBhvr>
                                        <p:cTn id="250" dur="1" fill="hold">
                                          <p:stCondLst>
                                            <p:cond delay="0"/>
                                          </p:stCondLst>
                                        </p:cTn>
                                        <p:tgtEl>
                                          <p:spTgt spid="71"/>
                                        </p:tgtEl>
                                        <p:attrNameLst>
                                          <p:attrName>style.visibility</p:attrName>
                                        </p:attrNameLst>
                                      </p:cBhvr>
                                      <p:to>
                                        <p:strVal val="hidden"/>
                                      </p:to>
                                    </p:set>
                                  </p:childTnLst>
                                </p:cTn>
                              </p:par>
                              <p:par>
                                <p:cTn id="251" presetID="1" presetClass="exit" presetSubtype="0" fill="hold" grpId="4" nodeType="withEffect">
                                  <p:stCondLst>
                                    <p:cond delay="0"/>
                                  </p:stCondLst>
                                  <p:childTnLst>
                                    <p:set>
                                      <p:cBhvr>
                                        <p:cTn id="252" dur="1" fill="hold">
                                          <p:stCondLst>
                                            <p:cond delay="0"/>
                                          </p:stCondLst>
                                        </p:cTn>
                                        <p:tgtEl>
                                          <p:spTgt spid="70"/>
                                        </p:tgtEl>
                                        <p:attrNameLst>
                                          <p:attrName>style.visibility</p:attrName>
                                        </p:attrNameLst>
                                      </p:cBhvr>
                                      <p:to>
                                        <p:strVal val="hidden"/>
                                      </p:to>
                                    </p:set>
                                  </p:childTnLst>
                                </p:cTn>
                              </p:par>
                              <p:par>
                                <p:cTn id="253" presetID="1" presetClass="exit" presetSubtype="0" fill="hold" nodeType="withEffect">
                                  <p:stCondLst>
                                    <p:cond delay="0"/>
                                  </p:stCondLst>
                                  <p:childTnLst>
                                    <p:set>
                                      <p:cBhvr>
                                        <p:cTn id="254" dur="1" fill="hold">
                                          <p:stCondLst>
                                            <p:cond delay="0"/>
                                          </p:stCondLst>
                                        </p:cTn>
                                        <p:tgtEl>
                                          <p:spTgt spid="73"/>
                                        </p:tgtEl>
                                        <p:attrNameLst>
                                          <p:attrName>style.visibility</p:attrName>
                                        </p:attrNameLst>
                                      </p:cBhvr>
                                      <p:to>
                                        <p:strVal val="hidden"/>
                                      </p:to>
                                    </p:set>
                                  </p:childTnLst>
                                </p:cTn>
                              </p:par>
                              <p:par>
                                <p:cTn id="255" presetID="1" presetClass="exit" presetSubtype="0" fill="hold" grpId="4" nodeType="withEffect">
                                  <p:stCondLst>
                                    <p:cond delay="0"/>
                                  </p:stCondLst>
                                  <p:childTnLst>
                                    <p:set>
                                      <p:cBhvr>
                                        <p:cTn id="256" dur="1" fill="hold">
                                          <p:stCondLst>
                                            <p:cond delay="0"/>
                                          </p:stCondLst>
                                        </p:cTn>
                                        <p:tgtEl>
                                          <p:spTgt spid="72"/>
                                        </p:tgtEl>
                                        <p:attrNameLst>
                                          <p:attrName>style.visibility</p:attrName>
                                        </p:attrNameLst>
                                      </p:cBhvr>
                                      <p:to>
                                        <p:strVal val="hidden"/>
                                      </p:to>
                                    </p:set>
                                  </p:childTnLst>
                                </p:cTn>
                              </p:par>
                              <p:par>
                                <p:cTn id="257" presetID="1" presetClass="exit" presetSubtype="0" fill="hold" nodeType="withEffect">
                                  <p:stCondLst>
                                    <p:cond delay="0"/>
                                  </p:stCondLst>
                                  <p:childTnLst>
                                    <p:set>
                                      <p:cBhvr>
                                        <p:cTn id="258" dur="1" fill="hold">
                                          <p:stCondLst>
                                            <p:cond delay="0"/>
                                          </p:stCondLst>
                                        </p:cTn>
                                        <p:tgtEl>
                                          <p:spTgt spid="42"/>
                                        </p:tgtEl>
                                        <p:attrNameLst>
                                          <p:attrName>style.visibility</p:attrName>
                                        </p:attrNameLst>
                                      </p:cBhvr>
                                      <p:to>
                                        <p:strVal val="hidden"/>
                                      </p:to>
                                    </p:set>
                                  </p:childTnLst>
                                </p:cTn>
                              </p:par>
                              <p:par>
                                <p:cTn id="259" presetID="1" presetClass="exit" presetSubtype="0" fill="hold" grpId="4" nodeType="withEffect">
                                  <p:stCondLst>
                                    <p:cond delay="0"/>
                                  </p:stCondLst>
                                  <p:childTnLst>
                                    <p:set>
                                      <p:cBhvr>
                                        <p:cTn id="260"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61" restart="whenNotActive" fill="hold" evtFilter="cancelBubble" nodeType="interactiveSeq">
                <p:stCondLst>
                  <p:cond evt="onClick" delay="0">
                    <p:tgtEl>
                      <p:spTgt spid="42"/>
                    </p:tgtEl>
                  </p:cond>
                </p:stCondLst>
                <p:endSync evt="end" delay="0">
                  <p:rtn val="all"/>
                </p:endSync>
                <p:childTnLst>
                  <p:par>
                    <p:cTn id="262" fill="hold" nodeType="clickPar">
                      <p:stCondLst>
                        <p:cond delay="0"/>
                      </p:stCondLst>
                      <p:childTnLst>
                        <p:par>
                          <p:cTn id="263" fill="hold" nodeType="withGroup">
                            <p:stCondLst>
                              <p:cond delay="0"/>
                            </p:stCondLst>
                            <p:childTnLst>
                              <p:par>
                                <p:cTn id="264" presetID="1" presetClass="exit" presetSubtype="0" fill="hold" nodeType="withEffect">
                                  <p:stCondLst>
                                    <p:cond delay="0"/>
                                  </p:stCondLst>
                                  <p:childTnLst>
                                    <p:set>
                                      <p:cBhvr>
                                        <p:cTn id="265" dur="1" fill="hold">
                                          <p:stCondLst>
                                            <p:cond delay="0"/>
                                          </p:stCondLst>
                                        </p:cTn>
                                        <p:tgtEl>
                                          <p:spTgt spid="42"/>
                                        </p:tgtEl>
                                        <p:attrNameLst>
                                          <p:attrName>style.visibility</p:attrName>
                                        </p:attrNameLst>
                                      </p:cBhvr>
                                      <p:to>
                                        <p:strVal val="hidden"/>
                                      </p:to>
                                    </p:set>
                                  </p:childTnLst>
                                </p:cTn>
                              </p:par>
                              <p:par>
                                <p:cTn id="266" presetID="1" presetClass="exit" presetSubtype="0" fill="hold" grpId="1" nodeType="withEffect">
                                  <p:stCondLst>
                                    <p:cond delay="0"/>
                                  </p:stCondLst>
                                  <p:childTnLst>
                                    <p:set>
                                      <p:cBhvr>
                                        <p:cTn id="267"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68" restart="whenNotActive" fill="hold" evtFilter="cancelBubble" nodeType="interactiveSeq">
                <p:stCondLst>
                  <p:cond evt="onClick" delay="0">
                    <p:tgtEl>
                      <p:spTgt spid="39"/>
                    </p:tgtEl>
                  </p:cond>
                </p:stCondLst>
                <p:endSync evt="end" delay="0">
                  <p:rtn val="all"/>
                </p:endSync>
                <p:childTnLst>
                  <p:par>
                    <p:cTn id="269" fill="hold" nodeType="clickPar">
                      <p:stCondLst>
                        <p:cond delay="0"/>
                      </p:stCondLst>
                      <p:childTnLst>
                        <p:par>
                          <p:cTn id="270" fill="hold" nodeType="withGroup">
                            <p:stCondLst>
                              <p:cond delay="0"/>
                            </p:stCondLst>
                            <p:childTnLst>
                              <p:par>
                                <p:cTn id="271" presetID="1" presetClass="entr" presetSubtype="0" fill="hold" grpId="0" nodeType="withEffect">
                                  <p:stCondLst>
                                    <p:cond delay="0"/>
                                  </p:stCondLst>
                                  <p:childTnLst>
                                    <p:set>
                                      <p:cBhvr>
                                        <p:cTn id="272" dur="1" fill="hold">
                                          <p:stCondLst>
                                            <p:cond delay="0"/>
                                          </p:stCondLst>
                                        </p:cTn>
                                        <p:tgtEl>
                                          <p:spTgt spid="41"/>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42"/>
                                        </p:tgtEl>
                                        <p:attrNameLst>
                                          <p:attrName>style.visibility</p:attrName>
                                        </p:attrNameLst>
                                      </p:cBhvr>
                                      <p:to>
                                        <p:strVal val="visible"/>
                                      </p:to>
                                    </p:set>
                                  </p:childTnLst>
                                </p:cTn>
                              </p:par>
                              <p:par>
                                <p:cTn id="275" presetID="1" presetClass="exit" presetSubtype="0" fill="hold" nodeType="withEffect">
                                  <p:stCondLst>
                                    <p:cond delay="0"/>
                                  </p:stCondLst>
                                  <p:childTnLst>
                                    <p:set>
                                      <p:cBhvr>
                                        <p:cTn id="276" dur="1" fill="hold">
                                          <p:stCondLst>
                                            <p:cond delay="0"/>
                                          </p:stCondLst>
                                        </p:cTn>
                                        <p:tgtEl>
                                          <p:spTgt spid="49"/>
                                        </p:tgtEl>
                                        <p:attrNameLst>
                                          <p:attrName>style.visibility</p:attrName>
                                        </p:attrNameLst>
                                      </p:cBhvr>
                                      <p:to>
                                        <p:strVal val="hidden"/>
                                      </p:to>
                                    </p:set>
                                  </p:childTnLst>
                                </p:cTn>
                              </p:par>
                              <p:par>
                                <p:cTn id="277" presetID="1" presetClass="exit" presetSubtype="0" fill="hold" grpId="4" nodeType="withEffect">
                                  <p:stCondLst>
                                    <p:cond delay="0"/>
                                  </p:stCondLst>
                                  <p:childTnLst>
                                    <p:set>
                                      <p:cBhvr>
                                        <p:cTn id="278" dur="1" fill="hold">
                                          <p:stCondLst>
                                            <p:cond delay="0"/>
                                          </p:stCondLst>
                                        </p:cTn>
                                        <p:tgtEl>
                                          <p:spTgt spid="48"/>
                                        </p:tgtEl>
                                        <p:attrNameLst>
                                          <p:attrName>style.visibility</p:attrName>
                                        </p:attrNameLst>
                                      </p:cBhvr>
                                      <p:to>
                                        <p:strVal val="hidden"/>
                                      </p:to>
                                    </p:set>
                                  </p:childTnLst>
                                </p:cTn>
                              </p:par>
                              <p:par>
                                <p:cTn id="279" presetID="1" presetClass="exit" presetSubtype="0" fill="hold" nodeType="withEffect">
                                  <p:stCondLst>
                                    <p:cond delay="0"/>
                                  </p:stCondLst>
                                  <p:childTnLst>
                                    <p:set>
                                      <p:cBhvr>
                                        <p:cTn id="280" dur="1" fill="hold">
                                          <p:stCondLst>
                                            <p:cond delay="0"/>
                                          </p:stCondLst>
                                        </p:cTn>
                                        <p:tgtEl>
                                          <p:spTgt spid="65"/>
                                        </p:tgtEl>
                                        <p:attrNameLst>
                                          <p:attrName>style.visibility</p:attrName>
                                        </p:attrNameLst>
                                      </p:cBhvr>
                                      <p:to>
                                        <p:strVal val="hidden"/>
                                      </p:to>
                                    </p:set>
                                  </p:childTnLst>
                                </p:cTn>
                              </p:par>
                              <p:par>
                                <p:cTn id="281" presetID="1" presetClass="exit" presetSubtype="0" fill="hold" grpId="5" nodeType="withEffect">
                                  <p:stCondLst>
                                    <p:cond delay="0"/>
                                  </p:stCondLst>
                                  <p:childTnLst>
                                    <p:set>
                                      <p:cBhvr>
                                        <p:cTn id="282" dur="1" fill="hold">
                                          <p:stCondLst>
                                            <p:cond delay="0"/>
                                          </p:stCondLst>
                                        </p:cTn>
                                        <p:tgtEl>
                                          <p:spTgt spid="64"/>
                                        </p:tgtEl>
                                        <p:attrNameLst>
                                          <p:attrName>style.visibility</p:attrName>
                                        </p:attrNameLst>
                                      </p:cBhvr>
                                      <p:to>
                                        <p:strVal val="hidden"/>
                                      </p:to>
                                    </p:set>
                                  </p:childTnLst>
                                </p:cTn>
                              </p:par>
                              <p:par>
                                <p:cTn id="283" presetID="1" presetClass="exit" presetSubtype="0" fill="hold" nodeType="withEffect">
                                  <p:stCondLst>
                                    <p:cond delay="0"/>
                                  </p:stCondLst>
                                  <p:childTnLst>
                                    <p:set>
                                      <p:cBhvr>
                                        <p:cTn id="284" dur="1" fill="hold">
                                          <p:stCondLst>
                                            <p:cond delay="0"/>
                                          </p:stCondLst>
                                        </p:cTn>
                                        <p:tgtEl>
                                          <p:spTgt spid="67"/>
                                        </p:tgtEl>
                                        <p:attrNameLst>
                                          <p:attrName>style.visibility</p:attrName>
                                        </p:attrNameLst>
                                      </p:cBhvr>
                                      <p:to>
                                        <p:strVal val="hidden"/>
                                      </p:to>
                                    </p:set>
                                  </p:childTnLst>
                                </p:cTn>
                              </p:par>
                              <p:par>
                                <p:cTn id="285" presetID="1" presetClass="exit" presetSubtype="0" fill="hold" grpId="5" nodeType="withEffect">
                                  <p:stCondLst>
                                    <p:cond delay="0"/>
                                  </p:stCondLst>
                                  <p:childTnLst>
                                    <p:set>
                                      <p:cBhvr>
                                        <p:cTn id="286" dur="1" fill="hold">
                                          <p:stCondLst>
                                            <p:cond delay="0"/>
                                          </p:stCondLst>
                                        </p:cTn>
                                        <p:tgtEl>
                                          <p:spTgt spid="66"/>
                                        </p:tgtEl>
                                        <p:attrNameLst>
                                          <p:attrName>style.visibility</p:attrName>
                                        </p:attrNameLst>
                                      </p:cBhvr>
                                      <p:to>
                                        <p:strVal val="hidden"/>
                                      </p:to>
                                    </p:set>
                                  </p:childTnLst>
                                </p:cTn>
                              </p:par>
                              <p:par>
                                <p:cTn id="287" presetID="1" presetClass="exit" presetSubtype="0" fill="hold" nodeType="withEffect">
                                  <p:stCondLst>
                                    <p:cond delay="0"/>
                                  </p:stCondLst>
                                  <p:childTnLst>
                                    <p:set>
                                      <p:cBhvr>
                                        <p:cTn id="288" dur="1" fill="hold">
                                          <p:stCondLst>
                                            <p:cond delay="0"/>
                                          </p:stCondLst>
                                        </p:cTn>
                                        <p:tgtEl>
                                          <p:spTgt spid="71"/>
                                        </p:tgtEl>
                                        <p:attrNameLst>
                                          <p:attrName>style.visibility</p:attrName>
                                        </p:attrNameLst>
                                      </p:cBhvr>
                                      <p:to>
                                        <p:strVal val="hidden"/>
                                      </p:to>
                                    </p:set>
                                  </p:childTnLst>
                                </p:cTn>
                              </p:par>
                              <p:par>
                                <p:cTn id="289" presetID="1" presetClass="exit" presetSubtype="0" fill="hold" grpId="5" nodeType="withEffect">
                                  <p:stCondLst>
                                    <p:cond delay="0"/>
                                  </p:stCondLst>
                                  <p:childTnLst>
                                    <p:set>
                                      <p:cBhvr>
                                        <p:cTn id="290" dur="1" fill="hold">
                                          <p:stCondLst>
                                            <p:cond delay="0"/>
                                          </p:stCondLst>
                                        </p:cTn>
                                        <p:tgtEl>
                                          <p:spTgt spid="70"/>
                                        </p:tgtEl>
                                        <p:attrNameLst>
                                          <p:attrName>style.visibility</p:attrName>
                                        </p:attrNameLst>
                                      </p:cBhvr>
                                      <p:to>
                                        <p:strVal val="hidden"/>
                                      </p:to>
                                    </p:set>
                                  </p:childTnLst>
                                </p:cTn>
                              </p:par>
                              <p:par>
                                <p:cTn id="291" presetID="1" presetClass="exit" presetSubtype="0" fill="hold" nodeType="withEffect">
                                  <p:stCondLst>
                                    <p:cond delay="0"/>
                                  </p:stCondLst>
                                  <p:childTnLst>
                                    <p:set>
                                      <p:cBhvr>
                                        <p:cTn id="292" dur="1" fill="hold">
                                          <p:stCondLst>
                                            <p:cond delay="0"/>
                                          </p:stCondLst>
                                        </p:cTn>
                                        <p:tgtEl>
                                          <p:spTgt spid="73"/>
                                        </p:tgtEl>
                                        <p:attrNameLst>
                                          <p:attrName>style.visibility</p:attrName>
                                        </p:attrNameLst>
                                      </p:cBhvr>
                                      <p:to>
                                        <p:strVal val="hidden"/>
                                      </p:to>
                                    </p:set>
                                  </p:childTnLst>
                                </p:cTn>
                              </p:par>
                              <p:par>
                                <p:cTn id="293" presetID="1" presetClass="exit" presetSubtype="0" fill="hold" grpId="5" nodeType="withEffect">
                                  <p:stCondLst>
                                    <p:cond delay="0"/>
                                  </p:stCondLst>
                                  <p:childTnLst>
                                    <p:set>
                                      <p:cBhvr>
                                        <p:cTn id="294" dur="1" fill="hold">
                                          <p:stCondLst>
                                            <p:cond delay="0"/>
                                          </p:stCondLst>
                                        </p:cTn>
                                        <p:tgtEl>
                                          <p:spTgt spid="72"/>
                                        </p:tgtEl>
                                        <p:attrNameLst>
                                          <p:attrName>style.visibility</p:attrName>
                                        </p:attrNameLst>
                                      </p:cBhvr>
                                      <p:to>
                                        <p:strVal val="hidden"/>
                                      </p:to>
                                    </p:set>
                                  </p:childTnLst>
                                </p:cTn>
                              </p:par>
                              <p:par>
                                <p:cTn id="295" presetID="1" presetClass="exit" presetSubtype="0" fill="hold" nodeType="withEffect">
                                  <p:stCondLst>
                                    <p:cond delay="0"/>
                                  </p:stCondLst>
                                  <p:childTnLst>
                                    <p:set>
                                      <p:cBhvr>
                                        <p:cTn id="296" dur="1" fill="hold">
                                          <p:stCondLst>
                                            <p:cond delay="0"/>
                                          </p:stCondLst>
                                        </p:cTn>
                                        <p:tgtEl>
                                          <p:spTgt spid="75"/>
                                        </p:tgtEl>
                                        <p:attrNameLst>
                                          <p:attrName>style.visibility</p:attrName>
                                        </p:attrNameLst>
                                      </p:cBhvr>
                                      <p:to>
                                        <p:strVal val="hidden"/>
                                      </p:to>
                                    </p:set>
                                  </p:childTnLst>
                                </p:cTn>
                              </p:par>
                              <p:par>
                                <p:cTn id="297" presetID="1" presetClass="exit" presetSubtype="0" fill="hold" grpId="4" nodeType="withEffect">
                                  <p:stCondLst>
                                    <p:cond delay="0"/>
                                  </p:stCondLst>
                                  <p:childTnLst>
                                    <p:set>
                                      <p:cBhvr>
                                        <p:cTn id="298"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99" restart="whenNotActive" fill="hold" evtFilter="cancelBubble" nodeType="interactiveSeq">
                <p:stCondLst>
                  <p:cond evt="onClick" delay="0">
                    <p:tgtEl>
                      <p:spTgt spid="35"/>
                    </p:tgtEl>
                  </p:cond>
                </p:stCondLst>
                <p:endSync evt="end" delay="0">
                  <p:rtn val="all"/>
                </p:endSync>
                <p:childTnLst>
                  <p:par>
                    <p:cTn id="300" fill="hold" nodeType="clickPar">
                      <p:stCondLst>
                        <p:cond delay="0"/>
                      </p:stCondLst>
                      <p:childTnLst>
                        <p:par>
                          <p:cTn id="301" fill="hold" nodeType="withGroup">
                            <p:stCondLst>
                              <p:cond delay="0"/>
                            </p:stCondLst>
                            <p:childTnLst>
                              <p:par>
                                <p:cTn id="302" presetID="1" presetClass="exit" presetSubtype="0" fill="hold" nodeType="clickEffect">
                                  <p:stCondLst>
                                    <p:cond delay="0"/>
                                  </p:stCondLst>
                                  <p:childTnLst>
                                    <p:set>
                                      <p:cBhvr>
                                        <p:cTn id="303" dur="1" fill="hold">
                                          <p:stCondLst>
                                            <p:cond delay="0"/>
                                          </p:stCondLst>
                                        </p:cTn>
                                        <p:tgtEl>
                                          <p:spTgt spid="49"/>
                                        </p:tgtEl>
                                        <p:attrNameLst>
                                          <p:attrName>style.visibility</p:attrName>
                                        </p:attrNameLst>
                                      </p:cBhvr>
                                      <p:to>
                                        <p:strVal val="hidden"/>
                                      </p:to>
                                    </p:set>
                                  </p:childTnLst>
                                </p:cTn>
                              </p:par>
                              <p:par>
                                <p:cTn id="304" presetID="1" presetClass="exit" presetSubtype="0" fill="hold" grpId="10" nodeType="withEffect">
                                  <p:stCondLst>
                                    <p:cond delay="0"/>
                                  </p:stCondLst>
                                  <p:childTnLst>
                                    <p:set>
                                      <p:cBhvr>
                                        <p:cTn id="305" dur="1" fill="hold">
                                          <p:stCondLst>
                                            <p:cond delay="0"/>
                                          </p:stCondLst>
                                        </p:cTn>
                                        <p:tgtEl>
                                          <p:spTgt spid="48"/>
                                        </p:tgtEl>
                                        <p:attrNameLst>
                                          <p:attrName>style.visibility</p:attrName>
                                        </p:attrNameLst>
                                      </p:cBhvr>
                                      <p:to>
                                        <p:strVal val="hidden"/>
                                      </p:to>
                                    </p:set>
                                  </p:childTnLst>
                                </p:cTn>
                              </p:par>
                              <p:par>
                                <p:cTn id="306" presetID="1" presetClass="exit" presetSubtype="0" fill="hold" nodeType="withEffect">
                                  <p:stCondLst>
                                    <p:cond delay="0"/>
                                  </p:stCondLst>
                                  <p:childTnLst>
                                    <p:set>
                                      <p:cBhvr>
                                        <p:cTn id="307" dur="1" fill="hold">
                                          <p:stCondLst>
                                            <p:cond delay="0"/>
                                          </p:stCondLst>
                                        </p:cTn>
                                        <p:tgtEl>
                                          <p:spTgt spid="65"/>
                                        </p:tgtEl>
                                        <p:attrNameLst>
                                          <p:attrName>style.visibility</p:attrName>
                                        </p:attrNameLst>
                                      </p:cBhvr>
                                      <p:to>
                                        <p:strVal val="hidden"/>
                                      </p:to>
                                    </p:set>
                                  </p:childTnLst>
                                </p:cTn>
                              </p:par>
                              <p:par>
                                <p:cTn id="308" presetID="1" presetClass="exit" presetSubtype="0" fill="hold" grpId="10" nodeType="withEffect">
                                  <p:stCondLst>
                                    <p:cond delay="0"/>
                                  </p:stCondLst>
                                  <p:childTnLst>
                                    <p:set>
                                      <p:cBhvr>
                                        <p:cTn id="309" dur="1" fill="hold">
                                          <p:stCondLst>
                                            <p:cond delay="0"/>
                                          </p:stCondLst>
                                        </p:cTn>
                                        <p:tgtEl>
                                          <p:spTgt spid="64"/>
                                        </p:tgtEl>
                                        <p:attrNameLst>
                                          <p:attrName>style.visibility</p:attrName>
                                        </p:attrNameLst>
                                      </p:cBhvr>
                                      <p:to>
                                        <p:strVal val="hidden"/>
                                      </p:to>
                                    </p:set>
                                  </p:childTnLst>
                                </p:cTn>
                              </p:par>
                              <p:par>
                                <p:cTn id="310" presetID="1" presetClass="exit" presetSubtype="0" fill="hold" nodeType="withEffect">
                                  <p:stCondLst>
                                    <p:cond delay="0"/>
                                  </p:stCondLst>
                                  <p:childTnLst>
                                    <p:set>
                                      <p:cBhvr>
                                        <p:cTn id="311" dur="1" fill="hold">
                                          <p:stCondLst>
                                            <p:cond delay="0"/>
                                          </p:stCondLst>
                                        </p:cTn>
                                        <p:tgtEl>
                                          <p:spTgt spid="67"/>
                                        </p:tgtEl>
                                        <p:attrNameLst>
                                          <p:attrName>style.visibility</p:attrName>
                                        </p:attrNameLst>
                                      </p:cBhvr>
                                      <p:to>
                                        <p:strVal val="hidden"/>
                                      </p:to>
                                    </p:set>
                                  </p:childTnLst>
                                </p:cTn>
                              </p:par>
                              <p:par>
                                <p:cTn id="312" presetID="1" presetClass="exit" presetSubtype="0" fill="hold" grpId="10" nodeType="withEffect">
                                  <p:stCondLst>
                                    <p:cond delay="0"/>
                                  </p:stCondLst>
                                  <p:childTnLst>
                                    <p:set>
                                      <p:cBhvr>
                                        <p:cTn id="313" dur="1" fill="hold">
                                          <p:stCondLst>
                                            <p:cond delay="0"/>
                                          </p:stCondLst>
                                        </p:cTn>
                                        <p:tgtEl>
                                          <p:spTgt spid="66"/>
                                        </p:tgtEl>
                                        <p:attrNameLst>
                                          <p:attrName>style.visibility</p:attrName>
                                        </p:attrNameLst>
                                      </p:cBhvr>
                                      <p:to>
                                        <p:strVal val="hidden"/>
                                      </p:to>
                                    </p:set>
                                  </p:childTnLst>
                                </p:cTn>
                              </p:par>
                              <p:par>
                                <p:cTn id="314" presetID="1" presetClass="exit" presetSubtype="0" fill="hold" nodeType="withEffect">
                                  <p:stCondLst>
                                    <p:cond delay="0"/>
                                  </p:stCondLst>
                                  <p:childTnLst>
                                    <p:set>
                                      <p:cBhvr>
                                        <p:cTn id="315" dur="1" fill="hold">
                                          <p:stCondLst>
                                            <p:cond delay="0"/>
                                          </p:stCondLst>
                                        </p:cTn>
                                        <p:tgtEl>
                                          <p:spTgt spid="71"/>
                                        </p:tgtEl>
                                        <p:attrNameLst>
                                          <p:attrName>style.visibility</p:attrName>
                                        </p:attrNameLst>
                                      </p:cBhvr>
                                      <p:to>
                                        <p:strVal val="hidden"/>
                                      </p:to>
                                    </p:set>
                                  </p:childTnLst>
                                </p:cTn>
                              </p:par>
                              <p:par>
                                <p:cTn id="316" presetID="1" presetClass="exit" presetSubtype="0" fill="hold" grpId="10" nodeType="withEffect">
                                  <p:stCondLst>
                                    <p:cond delay="0"/>
                                  </p:stCondLst>
                                  <p:childTnLst>
                                    <p:set>
                                      <p:cBhvr>
                                        <p:cTn id="317" dur="1" fill="hold">
                                          <p:stCondLst>
                                            <p:cond delay="0"/>
                                          </p:stCondLst>
                                        </p:cTn>
                                        <p:tgtEl>
                                          <p:spTgt spid="70"/>
                                        </p:tgtEl>
                                        <p:attrNameLst>
                                          <p:attrName>style.visibility</p:attrName>
                                        </p:attrNameLst>
                                      </p:cBhvr>
                                      <p:to>
                                        <p:strVal val="hidden"/>
                                      </p:to>
                                    </p:set>
                                  </p:childTnLst>
                                </p:cTn>
                              </p:par>
                              <p:par>
                                <p:cTn id="318" presetID="1" presetClass="exit" presetSubtype="0" fill="hold" nodeType="withEffect">
                                  <p:stCondLst>
                                    <p:cond delay="0"/>
                                  </p:stCondLst>
                                  <p:childTnLst>
                                    <p:set>
                                      <p:cBhvr>
                                        <p:cTn id="319" dur="1" fill="hold">
                                          <p:stCondLst>
                                            <p:cond delay="0"/>
                                          </p:stCondLst>
                                        </p:cTn>
                                        <p:tgtEl>
                                          <p:spTgt spid="73"/>
                                        </p:tgtEl>
                                        <p:attrNameLst>
                                          <p:attrName>style.visibility</p:attrName>
                                        </p:attrNameLst>
                                      </p:cBhvr>
                                      <p:to>
                                        <p:strVal val="hidden"/>
                                      </p:to>
                                    </p:set>
                                  </p:childTnLst>
                                </p:cTn>
                              </p:par>
                              <p:par>
                                <p:cTn id="320" presetID="1" presetClass="exit" presetSubtype="0" fill="hold" grpId="10" nodeType="withEffect">
                                  <p:stCondLst>
                                    <p:cond delay="0"/>
                                  </p:stCondLst>
                                  <p:childTnLst>
                                    <p:set>
                                      <p:cBhvr>
                                        <p:cTn id="321" dur="1" fill="hold">
                                          <p:stCondLst>
                                            <p:cond delay="0"/>
                                          </p:stCondLst>
                                        </p:cTn>
                                        <p:tgtEl>
                                          <p:spTgt spid="72"/>
                                        </p:tgtEl>
                                        <p:attrNameLst>
                                          <p:attrName>style.visibility</p:attrName>
                                        </p:attrNameLst>
                                      </p:cBhvr>
                                      <p:to>
                                        <p:strVal val="hidden"/>
                                      </p:to>
                                    </p:set>
                                  </p:childTnLst>
                                </p:cTn>
                              </p:par>
                              <p:par>
                                <p:cTn id="322" presetID="1" presetClass="exit" presetSubtype="0" fill="hold" nodeType="withEffect">
                                  <p:stCondLst>
                                    <p:cond delay="0"/>
                                  </p:stCondLst>
                                  <p:childTnLst>
                                    <p:set>
                                      <p:cBhvr>
                                        <p:cTn id="323" dur="1" fill="hold">
                                          <p:stCondLst>
                                            <p:cond delay="0"/>
                                          </p:stCondLst>
                                        </p:cTn>
                                        <p:tgtEl>
                                          <p:spTgt spid="75"/>
                                        </p:tgtEl>
                                        <p:attrNameLst>
                                          <p:attrName>style.visibility</p:attrName>
                                        </p:attrNameLst>
                                      </p:cBhvr>
                                      <p:to>
                                        <p:strVal val="hidden"/>
                                      </p:to>
                                    </p:set>
                                  </p:childTnLst>
                                </p:cTn>
                              </p:par>
                              <p:par>
                                <p:cTn id="324" presetID="1" presetClass="exit" presetSubtype="0" fill="hold" grpId="10" nodeType="withEffect">
                                  <p:stCondLst>
                                    <p:cond delay="0"/>
                                  </p:stCondLst>
                                  <p:childTnLst>
                                    <p:set>
                                      <p:cBhvr>
                                        <p:cTn id="325" dur="1" fill="hold">
                                          <p:stCondLst>
                                            <p:cond delay="0"/>
                                          </p:stCondLst>
                                        </p:cTn>
                                        <p:tgtEl>
                                          <p:spTgt spid="74"/>
                                        </p:tgtEl>
                                        <p:attrNameLst>
                                          <p:attrName>style.visibility</p:attrName>
                                        </p:attrNameLst>
                                      </p:cBhvr>
                                      <p:to>
                                        <p:strVal val="hidden"/>
                                      </p:to>
                                    </p:set>
                                  </p:childTnLst>
                                </p:cTn>
                              </p:par>
                              <p:par>
                                <p:cTn id="326" presetID="1" presetClass="exit" presetSubtype="0" fill="hold" nodeType="withEffect">
                                  <p:stCondLst>
                                    <p:cond delay="0"/>
                                  </p:stCondLst>
                                  <p:childTnLst>
                                    <p:set>
                                      <p:cBhvr>
                                        <p:cTn id="327" dur="1" fill="hold">
                                          <p:stCondLst>
                                            <p:cond delay="0"/>
                                          </p:stCondLst>
                                        </p:cTn>
                                        <p:tgtEl>
                                          <p:spTgt spid="42"/>
                                        </p:tgtEl>
                                        <p:attrNameLst>
                                          <p:attrName>style.visibility</p:attrName>
                                        </p:attrNameLst>
                                      </p:cBhvr>
                                      <p:to>
                                        <p:strVal val="hidden"/>
                                      </p:to>
                                    </p:set>
                                  </p:childTnLst>
                                </p:cTn>
                              </p:par>
                              <p:par>
                                <p:cTn id="328" presetID="1" presetClass="exit" presetSubtype="0" fill="hold" grpId="10" nodeType="withEffect">
                                  <p:stCondLst>
                                    <p:cond delay="0"/>
                                  </p:stCondLst>
                                  <p:childTnLst>
                                    <p:set>
                                      <p:cBhvr>
                                        <p:cTn id="329"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30" restart="whenNotActive" fill="hold" evtFilter="cancelBubble" nodeType="interactiveSeq">
                <p:stCondLst>
                  <p:cond evt="onClick" delay="0">
                    <p:tgtEl>
                      <p:spTgt spid="32"/>
                    </p:tgtEl>
                  </p:cond>
                </p:stCondLst>
                <p:endSync evt="end" delay="0">
                  <p:rtn val="all"/>
                </p:endSync>
                <p:childTnLst>
                  <p:par>
                    <p:cTn id="331" fill="hold" nodeType="clickPar">
                      <p:stCondLst>
                        <p:cond delay="0"/>
                      </p:stCondLst>
                      <p:childTnLst>
                        <p:par>
                          <p:cTn id="332" fill="hold" nodeType="withGroup">
                            <p:stCondLst>
                              <p:cond delay="0"/>
                            </p:stCondLst>
                            <p:childTnLst>
                              <p:par>
                                <p:cTn id="333" presetID="1" presetClass="exit" presetSubtype="0" fill="hold" nodeType="clickEffect">
                                  <p:stCondLst>
                                    <p:cond delay="0"/>
                                  </p:stCondLst>
                                  <p:childTnLst>
                                    <p:set>
                                      <p:cBhvr>
                                        <p:cTn id="334" dur="1" fill="hold">
                                          <p:stCondLst>
                                            <p:cond delay="0"/>
                                          </p:stCondLst>
                                        </p:cTn>
                                        <p:tgtEl>
                                          <p:spTgt spid="49"/>
                                        </p:tgtEl>
                                        <p:attrNameLst>
                                          <p:attrName>style.visibility</p:attrName>
                                        </p:attrNameLst>
                                      </p:cBhvr>
                                      <p:to>
                                        <p:strVal val="hidden"/>
                                      </p:to>
                                    </p:set>
                                  </p:childTnLst>
                                </p:cTn>
                              </p:par>
                              <p:par>
                                <p:cTn id="335" presetID="1" presetClass="exit" presetSubtype="0" fill="hold" grpId="9" nodeType="withEffect">
                                  <p:stCondLst>
                                    <p:cond delay="0"/>
                                  </p:stCondLst>
                                  <p:childTnLst>
                                    <p:set>
                                      <p:cBhvr>
                                        <p:cTn id="336" dur="1" fill="hold">
                                          <p:stCondLst>
                                            <p:cond delay="0"/>
                                          </p:stCondLst>
                                        </p:cTn>
                                        <p:tgtEl>
                                          <p:spTgt spid="48"/>
                                        </p:tgtEl>
                                        <p:attrNameLst>
                                          <p:attrName>style.visibility</p:attrName>
                                        </p:attrNameLst>
                                      </p:cBhvr>
                                      <p:to>
                                        <p:strVal val="hidden"/>
                                      </p:to>
                                    </p:set>
                                  </p:childTnLst>
                                </p:cTn>
                              </p:par>
                              <p:par>
                                <p:cTn id="337" presetID="1" presetClass="exit" presetSubtype="0" fill="hold" nodeType="withEffect">
                                  <p:stCondLst>
                                    <p:cond delay="0"/>
                                  </p:stCondLst>
                                  <p:childTnLst>
                                    <p:set>
                                      <p:cBhvr>
                                        <p:cTn id="338" dur="1" fill="hold">
                                          <p:stCondLst>
                                            <p:cond delay="0"/>
                                          </p:stCondLst>
                                        </p:cTn>
                                        <p:tgtEl>
                                          <p:spTgt spid="65"/>
                                        </p:tgtEl>
                                        <p:attrNameLst>
                                          <p:attrName>style.visibility</p:attrName>
                                        </p:attrNameLst>
                                      </p:cBhvr>
                                      <p:to>
                                        <p:strVal val="hidden"/>
                                      </p:to>
                                    </p:set>
                                  </p:childTnLst>
                                </p:cTn>
                              </p:par>
                              <p:par>
                                <p:cTn id="339" presetID="1" presetClass="exit" presetSubtype="0" fill="hold" grpId="9" nodeType="withEffect">
                                  <p:stCondLst>
                                    <p:cond delay="0"/>
                                  </p:stCondLst>
                                  <p:childTnLst>
                                    <p:set>
                                      <p:cBhvr>
                                        <p:cTn id="340" dur="1" fill="hold">
                                          <p:stCondLst>
                                            <p:cond delay="0"/>
                                          </p:stCondLst>
                                        </p:cTn>
                                        <p:tgtEl>
                                          <p:spTgt spid="64"/>
                                        </p:tgtEl>
                                        <p:attrNameLst>
                                          <p:attrName>style.visibility</p:attrName>
                                        </p:attrNameLst>
                                      </p:cBhvr>
                                      <p:to>
                                        <p:strVal val="hidden"/>
                                      </p:to>
                                    </p:set>
                                  </p:childTnLst>
                                </p:cTn>
                              </p:par>
                              <p:par>
                                <p:cTn id="341" presetID="1" presetClass="exit" presetSubtype="0" fill="hold" nodeType="withEffect">
                                  <p:stCondLst>
                                    <p:cond delay="0"/>
                                  </p:stCondLst>
                                  <p:childTnLst>
                                    <p:set>
                                      <p:cBhvr>
                                        <p:cTn id="342" dur="1" fill="hold">
                                          <p:stCondLst>
                                            <p:cond delay="0"/>
                                          </p:stCondLst>
                                        </p:cTn>
                                        <p:tgtEl>
                                          <p:spTgt spid="67"/>
                                        </p:tgtEl>
                                        <p:attrNameLst>
                                          <p:attrName>style.visibility</p:attrName>
                                        </p:attrNameLst>
                                      </p:cBhvr>
                                      <p:to>
                                        <p:strVal val="hidden"/>
                                      </p:to>
                                    </p:set>
                                  </p:childTnLst>
                                </p:cTn>
                              </p:par>
                              <p:par>
                                <p:cTn id="343" presetID="1" presetClass="exit" presetSubtype="0" fill="hold" grpId="9" nodeType="withEffect">
                                  <p:stCondLst>
                                    <p:cond delay="0"/>
                                  </p:stCondLst>
                                  <p:childTnLst>
                                    <p:set>
                                      <p:cBhvr>
                                        <p:cTn id="344" dur="1" fill="hold">
                                          <p:stCondLst>
                                            <p:cond delay="0"/>
                                          </p:stCondLst>
                                        </p:cTn>
                                        <p:tgtEl>
                                          <p:spTgt spid="66"/>
                                        </p:tgtEl>
                                        <p:attrNameLst>
                                          <p:attrName>style.visibility</p:attrName>
                                        </p:attrNameLst>
                                      </p:cBhvr>
                                      <p:to>
                                        <p:strVal val="hidden"/>
                                      </p:to>
                                    </p:set>
                                  </p:childTnLst>
                                </p:cTn>
                              </p:par>
                              <p:par>
                                <p:cTn id="345" presetID="1" presetClass="exit" presetSubtype="0" fill="hold" nodeType="withEffect">
                                  <p:stCondLst>
                                    <p:cond delay="0"/>
                                  </p:stCondLst>
                                  <p:childTnLst>
                                    <p:set>
                                      <p:cBhvr>
                                        <p:cTn id="346" dur="1" fill="hold">
                                          <p:stCondLst>
                                            <p:cond delay="0"/>
                                          </p:stCondLst>
                                        </p:cTn>
                                        <p:tgtEl>
                                          <p:spTgt spid="71"/>
                                        </p:tgtEl>
                                        <p:attrNameLst>
                                          <p:attrName>style.visibility</p:attrName>
                                        </p:attrNameLst>
                                      </p:cBhvr>
                                      <p:to>
                                        <p:strVal val="hidden"/>
                                      </p:to>
                                    </p:set>
                                  </p:childTnLst>
                                </p:cTn>
                              </p:par>
                              <p:par>
                                <p:cTn id="347" presetID="1" presetClass="exit" presetSubtype="0" fill="hold" grpId="9" nodeType="withEffect">
                                  <p:stCondLst>
                                    <p:cond delay="0"/>
                                  </p:stCondLst>
                                  <p:childTnLst>
                                    <p:set>
                                      <p:cBhvr>
                                        <p:cTn id="348" dur="1" fill="hold">
                                          <p:stCondLst>
                                            <p:cond delay="0"/>
                                          </p:stCondLst>
                                        </p:cTn>
                                        <p:tgtEl>
                                          <p:spTgt spid="70"/>
                                        </p:tgtEl>
                                        <p:attrNameLst>
                                          <p:attrName>style.visibility</p:attrName>
                                        </p:attrNameLst>
                                      </p:cBhvr>
                                      <p:to>
                                        <p:strVal val="hidden"/>
                                      </p:to>
                                    </p:set>
                                  </p:childTnLst>
                                </p:cTn>
                              </p:par>
                              <p:par>
                                <p:cTn id="349" presetID="1" presetClass="exit" presetSubtype="0" fill="hold" nodeType="withEffect">
                                  <p:stCondLst>
                                    <p:cond delay="0"/>
                                  </p:stCondLst>
                                  <p:childTnLst>
                                    <p:set>
                                      <p:cBhvr>
                                        <p:cTn id="350" dur="1" fill="hold">
                                          <p:stCondLst>
                                            <p:cond delay="0"/>
                                          </p:stCondLst>
                                        </p:cTn>
                                        <p:tgtEl>
                                          <p:spTgt spid="73"/>
                                        </p:tgtEl>
                                        <p:attrNameLst>
                                          <p:attrName>style.visibility</p:attrName>
                                        </p:attrNameLst>
                                      </p:cBhvr>
                                      <p:to>
                                        <p:strVal val="hidden"/>
                                      </p:to>
                                    </p:set>
                                  </p:childTnLst>
                                </p:cTn>
                              </p:par>
                              <p:par>
                                <p:cTn id="351" presetID="1" presetClass="exit" presetSubtype="0" fill="hold" grpId="9" nodeType="withEffect">
                                  <p:stCondLst>
                                    <p:cond delay="0"/>
                                  </p:stCondLst>
                                  <p:childTnLst>
                                    <p:set>
                                      <p:cBhvr>
                                        <p:cTn id="352" dur="1" fill="hold">
                                          <p:stCondLst>
                                            <p:cond delay="0"/>
                                          </p:stCondLst>
                                        </p:cTn>
                                        <p:tgtEl>
                                          <p:spTgt spid="72"/>
                                        </p:tgtEl>
                                        <p:attrNameLst>
                                          <p:attrName>style.visibility</p:attrName>
                                        </p:attrNameLst>
                                      </p:cBhvr>
                                      <p:to>
                                        <p:strVal val="hidden"/>
                                      </p:to>
                                    </p:set>
                                  </p:childTnLst>
                                </p:cTn>
                              </p:par>
                              <p:par>
                                <p:cTn id="353" presetID="1" presetClass="exit" presetSubtype="0" fill="hold" nodeType="withEffect">
                                  <p:stCondLst>
                                    <p:cond delay="0"/>
                                  </p:stCondLst>
                                  <p:childTnLst>
                                    <p:set>
                                      <p:cBhvr>
                                        <p:cTn id="354" dur="1" fill="hold">
                                          <p:stCondLst>
                                            <p:cond delay="0"/>
                                          </p:stCondLst>
                                        </p:cTn>
                                        <p:tgtEl>
                                          <p:spTgt spid="75"/>
                                        </p:tgtEl>
                                        <p:attrNameLst>
                                          <p:attrName>style.visibility</p:attrName>
                                        </p:attrNameLst>
                                      </p:cBhvr>
                                      <p:to>
                                        <p:strVal val="hidden"/>
                                      </p:to>
                                    </p:set>
                                  </p:childTnLst>
                                </p:cTn>
                              </p:par>
                              <p:par>
                                <p:cTn id="355" presetID="1" presetClass="exit" presetSubtype="0" fill="hold" grpId="9" nodeType="withEffect">
                                  <p:stCondLst>
                                    <p:cond delay="0"/>
                                  </p:stCondLst>
                                  <p:childTnLst>
                                    <p:set>
                                      <p:cBhvr>
                                        <p:cTn id="356" dur="1" fill="hold">
                                          <p:stCondLst>
                                            <p:cond delay="0"/>
                                          </p:stCondLst>
                                        </p:cTn>
                                        <p:tgtEl>
                                          <p:spTgt spid="74"/>
                                        </p:tgtEl>
                                        <p:attrNameLst>
                                          <p:attrName>style.visibility</p:attrName>
                                        </p:attrNameLst>
                                      </p:cBhvr>
                                      <p:to>
                                        <p:strVal val="hidden"/>
                                      </p:to>
                                    </p:set>
                                  </p:childTnLst>
                                </p:cTn>
                              </p:par>
                              <p:par>
                                <p:cTn id="357" presetID="1" presetClass="exit" presetSubtype="0" fill="hold" nodeType="withEffect">
                                  <p:stCondLst>
                                    <p:cond delay="0"/>
                                  </p:stCondLst>
                                  <p:childTnLst>
                                    <p:set>
                                      <p:cBhvr>
                                        <p:cTn id="358" dur="1" fill="hold">
                                          <p:stCondLst>
                                            <p:cond delay="0"/>
                                          </p:stCondLst>
                                        </p:cTn>
                                        <p:tgtEl>
                                          <p:spTgt spid="42"/>
                                        </p:tgtEl>
                                        <p:attrNameLst>
                                          <p:attrName>style.visibility</p:attrName>
                                        </p:attrNameLst>
                                      </p:cBhvr>
                                      <p:to>
                                        <p:strVal val="hidden"/>
                                      </p:to>
                                    </p:set>
                                  </p:childTnLst>
                                </p:cTn>
                              </p:par>
                              <p:par>
                                <p:cTn id="359" presetID="1" presetClass="exit" presetSubtype="0" fill="hold" grpId="9" nodeType="withEffect">
                                  <p:stCondLst>
                                    <p:cond delay="0"/>
                                  </p:stCondLst>
                                  <p:childTnLst>
                                    <p:set>
                                      <p:cBhvr>
                                        <p:cTn id="360"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48" grpId="0" animBg="1"/>
      <p:bldP spid="48" grpId="1" animBg="1"/>
      <p:bldP spid="48" grpId="2" animBg="1"/>
      <p:bldP spid="48" grpId="3" animBg="1"/>
      <p:bldP spid="48" grpId="4" animBg="1"/>
      <p:bldP spid="48" grpId="5" animBg="1"/>
      <p:bldP spid="48" grpId="6" animBg="1"/>
      <p:bldP spid="48" grpId="7" animBg="1"/>
      <p:bldP spid="48" grpId="8" animBg="1"/>
      <p:bldP spid="48" grpId="9" animBg="1"/>
      <p:bldP spid="48" grpId="10" animBg="1"/>
      <p:bldP spid="66" grpId="0" animBg="1"/>
      <p:bldP spid="66" grpId="1" animBg="1"/>
      <p:bldP spid="66" grpId="2" animBg="1"/>
      <p:bldP spid="66" grpId="3" animBg="1"/>
      <p:bldP spid="66" grpId="4" animBg="1"/>
      <p:bldP spid="66" grpId="5" animBg="1"/>
      <p:bldP spid="66" grpId="6" animBg="1"/>
      <p:bldP spid="66" grpId="7" animBg="1"/>
      <p:bldP spid="66" grpId="8" animBg="1"/>
      <p:bldP spid="66" grpId="9" animBg="1"/>
      <p:bldP spid="66" grpId="10" animBg="1"/>
      <p:bldP spid="70" grpId="0" animBg="1"/>
      <p:bldP spid="70" grpId="1" animBg="1"/>
      <p:bldP spid="70" grpId="2" animBg="1"/>
      <p:bldP spid="70" grpId="3" animBg="1"/>
      <p:bldP spid="70" grpId="4" animBg="1"/>
      <p:bldP spid="70" grpId="5" animBg="1"/>
      <p:bldP spid="70" grpId="6" animBg="1"/>
      <p:bldP spid="70" grpId="7" animBg="1"/>
      <p:bldP spid="70" grpId="8" animBg="1"/>
      <p:bldP spid="70" grpId="9" animBg="1"/>
      <p:bldP spid="70" grpId="10" animBg="1"/>
      <p:bldP spid="72" grpId="0" animBg="1"/>
      <p:bldP spid="72" grpId="1" animBg="1"/>
      <p:bldP spid="72" grpId="2" animBg="1"/>
      <p:bldP spid="72" grpId="3" animBg="1"/>
      <p:bldP spid="72" grpId="4" animBg="1"/>
      <p:bldP spid="72" grpId="5" animBg="1"/>
      <p:bldP spid="72" grpId="6" animBg="1"/>
      <p:bldP spid="72" grpId="7" animBg="1"/>
      <p:bldP spid="72" grpId="8" animBg="1"/>
      <p:bldP spid="72" grpId="9" animBg="1"/>
      <p:bldP spid="72" grpId="10" animBg="1"/>
      <p:bldP spid="64" grpId="0" animBg="1"/>
      <p:bldP spid="64" grpId="1" animBg="1"/>
      <p:bldP spid="64" grpId="2" animBg="1"/>
      <p:bldP spid="64" grpId="3" animBg="1"/>
      <p:bldP spid="64" grpId="4" animBg="1"/>
      <p:bldP spid="64" grpId="5" animBg="1"/>
      <p:bldP spid="64" grpId="6" animBg="1"/>
      <p:bldP spid="64" grpId="7" animBg="1"/>
      <p:bldP spid="64" grpId="8" animBg="1"/>
      <p:bldP spid="64" grpId="9" animBg="1"/>
      <p:bldP spid="64" grpId="10" animBg="1"/>
      <p:bldP spid="74" grpId="0" animBg="1"/>
      <p:bldP spid="74" grpId="1" animBg="1"/>
      <p:bldP spid="74" grpId="2" animBg="1"/>
      <p:bldP spid="74" grpId="3" animBg="1"/>
      <p:bldP spid="74" grpId="4" animBg="1"/>
      <p:bldP spid="74" grpId="5" animBg="1"/>
      <p:bldP spid="74" grpId="6" animBg="1"/>
      <p:bldP spid="74" grpId="7" animBg="1"/>
      <p:bldP spid="74" grpId="8" animBg="1"/>
      <p:bldP spid="74" grpId="9" animBg="1"/>
      <p:bldP spid="74" grpId="10" animBg="1"/>
      <p:bldP spid="41" grpId="0" animBg="1"/>
      <p:bldP spid="41" grpId="1" animBg="1"/>
      <p:bldP spid="41" grpId="2" animBg="1"/>
      <p:bldP spid="41" grpId="3" animBg="1"/>
      <p:bldP spid="41" grpId="4" animBg="1"/>
      <p:bldP spid="41" grpId="5" animBg="1"/>
      <p:bldP spid="41" grpId="6" animBg="1"/>
      <p:bldP spid="41" grpId="7" animBg="1"/>
      <p:bldP spid="41" grpId="8" animBg="1"/>
      <p:bldP spid="41" grpId="9" animBg="1"/>
      <p:bldP spid="41" grpId="1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Rektangel med rundade hörn 33">
            <a:hlinkClick r:id="rId3" action="ppaction://hlinksldjump"/>
            <a:extLst>
              <a:ext uri="{FF2B5EF4-FFF2-40B4-BE49-F238E27FC236}">
                <a16:creationId xmlns:a16="http://schemas.microsoft.com/office/drawing/2014/main" id="{E241E39A-E3C1-4AFA-980C-003C57DF0726}"/>
              </a:ext>
            </a:extLst>
          </p:cNvPr>
          <p:cNvSpPr/>
          <p:nvPr/>
        </p:nvSpPr>
        <p:spPr>
          <a:xfrm>
            <a:off x="3135313" y="6345238"/>
            <a:ext cx="2874962" cy="358775"/>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100" b="1" dirty="0">
                <a:solidFill>
                  <a:schemeClr val="tx1"/>
                </a:solidFill>
              </a:rPr>
              <a:t>7. </a:t>
            </a:r>
            <a:r>
              <a:rPr lang="sv-SE" sz="1100" b="1" dirty="0" err="1">
                <a:solidFill>
                  <a:schemeClr val="tx1"/>
                </a:solidFill>
              </a:rPr>
              <a:t>Utbildningsquiz</a:t>
            </a:r>
            <a:endParaRPr lang="sv-SE" sz="1100" dirty="0">
              <a:solidFill>
                <a:schemeClr val="tx1"/>
              </a:solidFill>
            </a:endParaRPr>
          </a:p>
        </p:txBody>
      </p:sp>
      <p:sp>
        <p:nvSpPr>
          <p:cNvPr id="45059" name="Rubrik 1">
            <a:extLst>
              <a:ext uri="{FF2B5EF4-FFF2-40B4-BE49-F238E27FC236}">
                <a16:creationId xmlns:a16="http://schemas.microsoft.com/office/drawing/2014/main" id="{133315CD-25BA-4A6B-AF02-A38EC755AC7C}"/>
              </a:ext>
            </a:extLst>
          </p:cNvPr>
          <p:cNvSpPr>
            <a:spLocks noGrp="1" noChangeArrowheads="1"/>
          </p:cNvSpPr>
          <p:nvPr>
            <p:ph type="title"/>
          </p:nvPr>
        </p:nvSpPr>
        <p:spPr>
          <a:xfrm>
            <a:off x="0" y="84138"/>
            <a:ext cx="4933950" cy="1066800"/>
          </a:xfrm>
        </p:spPr>
        <p:txBody>
          <a:bodyPr/>
          <a:lstStyle/>
          <a:p>
            <a:r>
              <a:rPr lang="sv-SE" altLang="sv-SE"/>
              <a:t>2. Styrande dokument</a:t>
            </a:r>
          </a:p>
        </p:txBody>
      </p:sp>
      <p:sp>
        <p:nvSpPr>
          <p:cNvPr id="17" name="Frihandsfigur 16">
            <a:hlinkClick r:id="rId4" action="ppaction://hlinksldjump"/>
            <a:extLst>
              <a:ext uri="{FF2B5EF4-FFF2-40B4-BE49-F238E27FC236}">
                <a16:creationId xmlns:a16="http://schemas.microsoft.com/office/drawing/2014/main" id="{14E0346C-CD80-46BC-885C-F2AECA0528E0}"/>
              </a:ext>
            </a:extLst>
          </p:cNvPr>
          <p:cNvSpPr/>
          <p:nvPr/>
        </p:nvSpPr>
        <p:spPr bwMode="auto">
          <a:xfrm>
            <a:off x="2414310" y="1749482"/>
            <a:ext cx="4193076" cy="4194448"/>
          </a:xfrm>
          <a:custGeom>
            <a:avLst/>
            <a:gdLst>
              <a:gd name="connsiteX0" fmla="*/ 0 w 4193857"/>
              <a:gd name="connsiteY0" fmla="*/ 2096929 h 4193857"/>
              <a:gd name="connsiteX1" fmla="*/ 2096929 w 4193857"/>
              <a:gd name="connsiteY1" fmla="*/ 0 h 4193857"/>
              <a:gd name="connsiteX2" fmla="*/ 2096929 w 4193857"/>
              <a:gd name="connsiteY2" fmla="*/ 2096929 h 4193857"/>
              <a:gd name="connsiteX3" fmla="*/ 0 w 4193857"/>
              <a:gd name="connsiteY3" fmla="*/ 2096929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0" y="2096929"/>
                </a:moveTo>
                <a:cubicBezTo>
                  <a:pt x="0" y="938827"/>
                  <a:pt x="938827" y="0"/>
                  <a:pt x="2096929" y="0"/>
                </a:cubicBezTo>
                <a:lnTo>
                  <a:pt x="2096929" y="2096929"/>
                </a:lnTo>
                <a:lnTo>
                  <a:pt x="0" y="2096929"/>
                </a:lnTo>
                <a:close/>
              </a:path>
            </a:pathLst>
          </a:custGeom>
          <a:solidFill>
            <a:schemeClr val="bg1"/>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435125" tIns="884467" rIns="2241479" bIns="2191552" spcCol="1270" anchor="ctr"/>
          <a:lstStyle/>
          <a:p>
            <a:pPr algn="ctr" defTabSz="533400" eaLnBrk="1" hangingPunct="1">
              <a:lnSpc>
                <a:spcPct val="90000"/>
              </a:lnSpc>
              <a:spcAft>
                <a:spcPct val="35000"/>
              </a:spcAft>
              <a:defRPr/>
            </a:pPr>
            <a:r>
              <a:rPr lang="sv-SE" sz="1100" b="1" dirty="0"/>
              <a:t>6. Upprätthålla</a:t>
            </a:r>
          </a:p>
          <a:p>
            <a:pPr algn="ctr" defTabSz="533400" eaLnBrk="1" hangingPunct="1">
              <a:lnSpc>
                <a:spcPct val="90000"/>
              </a:lnSpc>
              <a:spcAft>
                <a:spcPct val="35000"/>
              </a:spcAft>
              <a:defRPr/>
            </a:pPr>
            <a:endParaRPr lang="sv-SE" sz="1200" dirty="0"/>
          </a:p>
        </p:txBody>
      </p:sp>
      <p:sp>
        <p:nvSpPr>
          <p:cNvPr id="21" name="Bågformad 20">
            <a:extLst>
              <a:ext uri="{FF2B5EF4-FFF2-40B4-BE49-F238E27FC236}">
                <a16:creationId xmlns:a16="http://schemas.microsoft.com/office/drawing/2014/main" id="{2DFBA8FA-032A-4D46-AD89-C24B18DCA793}"/>
              </a:ext>
            </a:extLst>
          </p:cNvPr>
          <p:cNvSpPr/>
          <p:nvPr/>
        </p:nvSpPr>
        <p:spPr bwMode="auto">
          <a:xfrm>
            <a:off x="2168525" y="1489075"/>
            <a:ext cx="4711700" cy="4713288"/>
          </a:xfrm>
          <a:prstGeom prst="circularArrow">
            <a:avLst>
              <a:gd name="adj1" fmla="val 5085"/>
              <a:gd name="adj2" fmla="val 327528"/>
              <a:gd name="adj3" fmla="val 15872472"/>
              <a:gd name="adj4" fmla="val 1080000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4" name="Frihandsfigur 23">
            <a:hlinkClick r:id="rId5" action="ppaction://hlinksldjump"/>
            <a:extLst>
              <a:ext uri="{FF2B5EF4-FFF2-40B4-BE49-F238E27FC236}">
                <a16:creationId xmlns:a16="http://schemas.microsoft.com/office/drawing/2014/main" id="{D8E7FC91-6D77-413B-8D0C-3145925219CA}"/>
              </a:ext>
            </a:extLst>
          </p:cNvPr>
          <p:cNvSpPr/>
          <p:nvPr/>
        </p:nvSpPr>
        <p:spPr bwMode="auto">
          <a:xfrm>
            <a:off x="2541890" y="1741280"/>
            <a:ext cx="4193076" cy="4194448"/>
          </a:xfrm>
          <a:custGeom>
            <a:avLst/>
            <a:gdLst>
              <a:gd name="connsiteX0" fmla="*/ 2096928 w 4193857"/>
              <a:gd name="connsiteY0" fmla="*/ 0 h 4193857"/>
              <a:gd name="connsiteX1" fmla="*/ 4193857 w 4193857"/>
              <a:gd name="connsiteY1" fmla="*/ 2096929 h 4193857"/>
              <a:gd name="connsiteX2" fmla="*/ 2096929 w 4193857"/>
              <a:gd name="connsiteY2" fmla="*/ 2096929 h 4193857"/>
              <a:gd name="connsiteX3" fmla="*/ 2096928 w 4193857"/>
              <a:gd name="connsiteY3" fmla="*/ 0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2096928" y="0"/>
                </a:moveTo>
                <a:cubicBezTo>
                  <a:pt x="3255030" y="0"/>
                  <a:pt x="4193857" y="938827"/>
                  <a:pt x="4193857" y="2096929"/>
                </a:cubicBezTo>
                <a:lnTo>
                  <a:pt x="2096929" y="2096929"/>
                </a:lnTo>
                <a:cubicBezTo>
                  <a:pt x="2096929" y="1397953"/>
                  <a:pt x="2096928" y="698976"/>
                  <a:pt x="2096928" y="0"/>
                </a:cubicBezTo>
                <a:close/>
              </a:path>
            </a:pathLst>
          </a:custGeom>
          <a:solidFill>
            <a:schemeClr val="bg1"/>
          </a:solidFill>
          <a:ln>
            <a:noFill/>
          </a:ln>
          <a:effectLst/>
          <a:scene3d>
            <a:camera prst="orthographicFront"/>
            <a:lightRig rig="flat" dir="t"/>
          </a:scene3d>
          <a:sp3d prstMaterial="dkEdge">
            <a:bevelT w="8200" h="38100"/>
          </a:sp3d>
        </p:spPr>
        <p:style>
          <a:lnRef idx="1">
            <a:schemeClr val="accent1"/>
          </a:lnRef>
          <a:fillRef idx="2">
            <a:schemeClr val="accent1"/>
          </a:fillRef>
          <a:effectRef idx="1">
            <a:schemeClr val="accent1"/>
          </a:effectRef>
          <a:fontRef idx="minor">
            <a:schemeClr val="dk1"/>
          </a:fontRef>
        </p:style>
        <p:txBody>
          <a:bodyPr lIns="2241480" tIns="884467" rIns="435124" bIns="2191552" spcCol="1270" anchor="ctr"/>
          <a:lstStyle/>
          <a:p>
            <a:pPr algn="ctr" defTabSz="533400" eaLnBrk="1" hangingPunct="1">
              <a:lnSpc>
                <a:spcPct val="90000"/>
              </a:lnSpc>
              <a:spcAft>
                <a:spcPct val="35000"/>
              </a:spcAft>
              <a:defRPr/>
            </a:pPr>
            <a:r>
              <a:rPr lang="sv-SE" sz="1100" b="1" dirty="0"/>
              <a:t>3. Analys av verksamheten</a:t>
            </a:r>
          </a:p>
          <a:p>
            <a:pPr algn="ctr" defTabSz="533400" eaLnBrk="1" hangingPunct="1">
              <a:lnSpc>
                <a:spcPct val="90000"/>
              </a:lnSpc>
              <a:spcAft>
                <a:spcPct val="35000"/>
              </a:spcAft>
              <a:defRPr/>
            </a:pPr>
            <a:endParaRPr lang="sv-SE" sz="1200" dirty="0"/>
          </a:p>
        </p:txBody>
      </p:sp>
      <p:sp>
        <p:nvSpPr>
          <p:cNvPr id="25" name="Bågformad 24">
            <a:extLst>
              <a:ext uri="{FF2B5EF4-FFF2-40B4-BE49-F238E27FC236}">
                <a16:creationId xmlns:a16="http://schemas.microsoft.com/office/drawing/2014/main" id="{065B73F0-26F5-4B7C-8190-9BDA4BB3EC07}"/>
              </a:ext>
            </a:extLst>
          </p:cNvPr>
          <p:cNvSpPr/>
          <p:nvPr/>
        </p:nvSpPr>
        <p:spPr bwMode="auto">
          <a:xfrm>
            <a:off x="2282825" y="1481138"/>
            <a:ext cx="4711700" cy="4713287"/>
          </a:xfrm>
          <a:prstGeom prst="circularArrow">
            <a:avLst>
              <a:gd name="adj1" fmla="val 5085"/>
              <a:gd name="adj2" fmla="val 327528"/>
              <a:gd name="adj3" fmla="val 21272472"/>
              <a:gd name="adj4" fmla="val 1620000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6" name="Frihandsfigur 25">
            <a:hlinkClick r:id="rId6" action="ppaction://hlinksldjump"/>
            <a:extLst>
              <a:ext uri="{FF2B5EF4-FFF2-40B4-BE49-F238E27FC236}">
                <a16:creationId xmlns:a16="http://schemas.microsoft.com/office/drawing/2014/main" id="{606F8910-0544-4574-B82D-1817EBCF062F}"/>
              </a:ext>
            </a:extLst>
          </p:cNvPr>
          <p:cNvSpPr/>
          <p:nvPr/>
        </p:nvSpPr>
        <p:spPr bwMode="auto">
          <a:xfrm>
            <a:off x="2555337" y="1883817"/>
            <a:ext cx="4193076" cy="4194448"/>
          </a:xfrm>
          <a:custGeom>
            <a:avLst/>
            <a:gdLst>
              <a:gd name="connsiteX0" fmla="*/ 4193857 w 4193857"/>
              <a:gd name="connsiteY0" fmla="*/ 2096929 h 4193857"/>
              <a:gd name="connsiteX1" fmla="*/ 2096928 w 4193857"/>
              <a:gd name="connsiteY1" fmla="*/ 4193858 h 4193857"/>
              <a:gd name="connsiteX2" fmla="*/ 2096929 w 4193857"/>
              <a:gd name="connsiteY2" fmla="*/ 2096929 h 4193857"/>
              <a:gd name="connsiteX3" fmla="*/ 4193857 w 4193857"/>
              <a:gd name="connsiteY3" fmla="*/ 2096929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4193857" y="2096929"/>
                </a:moveTo>
                <a:cubicBezTo>
                  <a:pt x="4193857" y="3255031"/>
                  <a:pt x="3255030" y="4193858"/>
                  <a:pt x="2096928" y="4193858"/>
                </a:cubicBezTo>
                <a:cubicBezTo>
                  <a:pt x="2096928" y="3494882"/>
                  <a:pt x="2096929" y="2795905"/>
                  <a:pt x="2096929" y="2096929"/>
                </a:cubicBezTo>
                <a:lnTo>
                  <a:pt x="4193857" y="2096929"/>
                </a:lnTo>
                <a:close/>
              </a:path>
            </a:pathLst>
          </a:custGeom>
          <a:solidFill>
            <a:schemeClr val="bg1"/>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2241480" tIns="2191553" rIns="435124" bIns="884466" spcCol="1270" anchor="ctr"/>
          <a:lstStyle/>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r>
              <a:rPr lang="sv-SE" sz="1100" b="1" dirty="0"/>
              <a:t>4. Kontinuitetsstrategi</a:t>
            </a:r>
          </a:p>
        </p:txBody>
      </p:sp>
      <p:sp>
        <p:nvSpPr>
          <p:cNvPr id="27" name="Bågformad 26">
            <a:extLst>
              <a:ext uri="{FF2B5EF4-FFF2-40B4-BE49-F238E27FC236}">
                <a16:creationId xmlns:a16="http://schemas.microsoft.com/office/drawing/2014/main" id="{2260366B-8A92-424E-9343-AE793A8572EF}"/>
              </a:ext>
            </a:extLst>
          </p:cNvPr>
          <p:cNvSpPr/>
          <p:nvPr/>
        </p:nvSpPr>
        <p:spPr bwMode="auto">
          <a:xfrm>
            <a:off x="2282825" y="1622425"/>
            <a:ext cx="4711700" cy="4713288"/>
          </a:xfrm>
          <a:prstGeom prst="circularArrow">
            <a:avLst>
              <a:gd name="adj1" fmla="val 5085"/>
              <a:gd name="adj2" fmla="val 327528"/>
              <a:gd name="adj3" fmla="val 5072472"/>
              <a:gd name="adj4" fmla="val 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9" name="Frihandsfigur 28">
            <a:hlinkClick r:id="rId7" action="ppaction://hlinksldjump"/>
            <a:extLst>
              <a:ext uri="{FF2B5EF4-FFF2-40B4-BE49-F238E27FC236}">
                <a16:creationId xmlns:a16="http://schemas.microsoft.com/office/drawing/2014/main" id="{93DA6393-5D98-403B-A03E-E2AEE5139D81}"/>
              </a:ext>
            </a:extLst>
          </p:cNvPr>
          <p:cNvSpPr/>
          <p:nvPr/>
        </p:nvSpPr>
        <p:spPr bwMode="auto">
          <a:xfrm>
            <a:off x="2402709" y="1881768"/>
            <a:ext cx="4193076" cy="4194448"/>
          </a:xfrm>
          <a:custGeom>
            <a:avLst/>
            <a:gdLst>
              <a:gd name="connsiteX0" fmla="*/ 2096929 w 4193857"/>
              <a:gd name="connsiteY0" fmla="*/ 4193857 h 4193857"/>
              <a:gd name="connsiteX1" fmla="*/ 0 w 4193857"/>
              <a:gd name="connsiteY1" fmla="*/ 2096928 h 4193857"/>
              <a:gd name="connsiteX2" fmla="*/ 2096929 w 4193857"/>
              <a:gd name="connsiteY2" fmla="*/ 2096929 h 4193857"/>
              <a:gd name="connsiteX3" fmla="*/ 2096929 w 4193857"/>
              <a:gd name="connsiteY3" fmla="*/ 4193857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2096929" y="4193857"/>
                </a:moveTo>
                <a:cubicBezTo>
                  <a:pt x="938827" y="4193857"/>
                  <a:pt x="0" y="3255030"/>
                  <a:pt x="0" y="2096928"/>
                </a:cubicBezTo>
                <a:lnTo>
                  <a:pt x="2096929" y="2096929"/>
                </a:lnTo>
                <a:lnTo>
                  <a:pt x="2096929" y="4193857"/>
                </a:lnTo>
                <a:close/>
              </a:path>
            </a:pathLst>
          </a:custGeom>
          <a:solidFill>
            <a:schemeClr val="bg1"/>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435125" tIns="2191553" rIns="2241479" bIns="884466" spcCol="1270" anchor="ctr"/>
          <a:lstStyle/>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r>
              <a:rPr lang="sv-SE" sz="1100" b="1" dirty="0"/>
              <a:t>5. Kontinuitetsplaner</a:t>
            </a:r>
          </a:p>
          <a:p>
            <a:pPr algn="ctr" defTabSz="533400" eaLnBrk="1" hangingPunct="1">
              <a:lnSpc>
                <a:spcPct val="90000"/>
              </a:lnSpc>
              <a:spcAft>
                <a:spcPct val="35000"/>
              </a:spcAft>
              <a:defRPr/>
            </a:pPr>
            <a:endParaRPr lang="sv-SE" sz="1200" dirty="0"/>
          </a:p>
        </p:txBody>
      </p:sp>
      <p:sp>
        <p:nvSpPr>
          <p:cNvPr id="30" name="Bågformad 29">
            <a:extLst>
              <a:ext uri="{FF2B5EF4-FFF2-40B4-BE49-F238E27FC236}">
                <a16:creationId xmlns:a16="http://schemas.microsoft.com/office/drawing/2014/main" id="{F45684F7-2151-4DD1-BBC8-9161631BC40E}"/>
              </a:ext>
            </a:extLst>
          </p:cNvPr>
          <p:cNvSpPr/>
          <p:nvPr/>
        </p:nvSpPr>
        <p:spPr bwMode="auto">
          <a:xfrm>
            <a:off x="2135188" y="1601788"/>
            <a:ext cx="4711700" cy="4713287"/>
          </a:xfrm>
          <a:prstGeom prst="circularArrow">
            <a:avLst>
              <a:gd name="adj1" fmla="val 5085"/>
              <a:gd name="adj2" fmla="val 327528"/>
              <a:gd name="adj3" fmla="val 10472472"/>
              <a:gd name="adj4" fmla="val 540000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2" name="Ellips 21">
            <a:extLst>
              <a:ext uri="{FF2B5EF4-FFF2-40B4-BE49-F238E27FC236}">
                <a16:creationId xmlns:a16="http://schemas.microsoft.com/office/drawing/2014/main" id="{16F34AB7-1051-4003-BE60-F371C9A3EA0F}"/>
              </a:ext>
            </a:extLst>
          </p:cNvPr>
          <p:cNvSpPr/>
          <p:nvPr/>
        </p:nvSpPr>
        <p:spPr bwMode="auto">
          <a:xfrm>
            <a:off x="3933825" y="3228975"/>
            <a:ext cx="1295400" cy="1295400"/>
          </a:xfrm>
          <a:prstGeom prst="ellipse">
            <a:avLst/>
          </a:prstGeom>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eaLnBrk="1" hangingPunct="1">
              <a:defRPr/>
            </a:pPr>
            <a:r>
              <a:rPr lang="sv-SE" sz="1100" b="1" dirty="0">
                <a:solidFill>
                  <a:schemeClr val="tx1"/>
                </a:solidFill>
                <a:latin typeface="+mj-lt"/>
                <a:cs typeface="Arial" pitchFamily="34" charset="0"/>
              </a:rPr>
              <a:t>2. Styrande dokument</a:t>
            </a:r>
          </a:p>
        </p:txBody>
      </p:sp>
      <p:grpSp>
        <p:nvGrpSpPr>
          <p:cNvPr id="31" name="Grupp 30">
            <a:extLst>
              <a:ext uri="{FF2B5EF4-FFF2-40B4-BE49-F238E27FC236}">
                <a16:creationId xmlns:a16="http://schemas.microsoft.com/office/drawing/2014/main" id="{7AAFAA33-FD6C-4952-B8A0-A7B8B7353E63}"/>
              </a:ext>
            </a:extLst>
          </p:cNvPr>
          <p:cNvGrpSpPr/>
          <p:nvPr/>
        </p:nvGrpSpPr>
        <p:grpSpPr>
          <a:xfrm>
            <a:off x="3028124" y="1106739"/>
            <a:ext cx="3100850" cy="360000"/>
            <a:chOff x="2523592" y="1106739"/>
            <a:chExt cx="3100850" cy="360000"/>
          </a:xfrm>
          <a:solidFill>
            <a:schemeClr val="bg1"/>
          </a:solidFill>
        </p:grpSpPr>
        <p:sp>
          <p:nvSpPr>
            <p:cNvPr id="2" name="Rektangel med rundade hörn 1">
              <a:extLst>
                <a:ext uri="{FF2B5EF4-FFF2-40B4-BE49-F238E27FC236}">
                  <a16:creationId xmlns:a16="http://schemas.microsoft.com/office/drawing/2014/main" id="{D9A796F5-275A-4093-B0AB-42F7744DA5A4}"/>
                </a:ext>
              </a:extLst>
            </p:cNvPr>
            <p:cNvSpPr/>
            <p:nvPr/>
          </p:nvSpPr>
          <p:spPr>
            <a:xfrm>
              <a:off x="2523592" y="1106739"/>
              <a:ext cx="3100850" cy="360000"/>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textruta 3">
              <a:hlinkClick r:id="rId8" action="ppaction://hlinksldjump"/>
              <a:extLst>
                <a:ext uri="{FF2B5EF4-FFF2-40B4-BE49-F238E27FC236}">
                  <a16:creationId xmlns:a16="http://schemas.microsoft.com/office/drawing/2014/main" id="{667246D2-5C81-47A7-9CAB-72D2F70A7FA8}"/>
                </a:ext>
              </a:extLst>
            </p:cNvPr>
            <p:cNvSpPr txBox="1"/>
            <p:nvPr/>
          </p:nvSpPr>
          <p:spPr>
            <a:xfrm>
              <a:off x="2538341" y="1150983"/>
              <a:ext cx="2837636" cy="261610"/>
            </a:xfrm>
            <a:prstGeom prst="rect">
              <a:avLst/>
            </a:prstGeom>
            <a:grpFill/>
          </p:spPr>
          <p:txBody>
            <a:bodyPr wrap="none">
              <a:spAutoFit/>
            </a:bodyPr>
            <a:lstStyle/>
            <a:p>
              <a:pPr>
                <a:defRPr/>
              </a:pPr>
              <a:r>
                <a:rPr lang="sv-SE" sz="1100" b="1" dirty="0">
                  <a:latin typeface="+mj-lt"/>
                </a:rPr>
                <a:t>1. Introduktion till kontinuitetshantering</a:t>
              </a:r>
            </a:p>
          </p:txBody>
        </p:sp>
      </p:grpSp>
      <p:pic>
        <p:nvPicPr>
          <p:cNvPr id="45078" name="Bildobjekt 2">
            <a:extLst>
              <a:ext uri="{FF2B5EF4-FFF2-40B4-BE49-F238E27FC236}">
                <a16:creationId xmlns:a16="http://schemas.microsoft.com/office/drawing/2014/main" id="{458C0073-C6EE-405F-B969-BBA03C72F033}"/>
              </a:ext>
            </a:extLst>
          </p:cNvPr>
          <p:cNvPicPr>
            <a:picLocks noChangeAspect="1"/>
          </p:cNvPicPr>
          <p:nvPr/>
        </p:nvPicPr>
        <p:blipFill>
          <a:blip r:embed="rId9">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Höger 55">
            <a:hlinkClick r:id="rId10" action="ppaction://hlinksldjump"/>
            <a:extLst>
              <a:ext uri="{FF2B5EF4-FFF2-40B4-BE49-F238E27FC236}">
                <a16:creationId xmlns:a16="http://schemas.microsoft.com/office/drawing/2014/main" id="{4BAB2CF1-9C9A-42BC-8FEC-97204D4B6551}"/>
              </a:ext>
            </a:extLst>
          </p:cNvPr>
          <p:cNvSpPr/>
          <p:nvPr/>
        </p:nvSpPr>
        <p:spPr>
          <a:xfrm>
            <a:off x="6897688" y="6054725"/>
            <a:ext cx="2184400" cy="754063"/>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 till 2. Styrande dokument</a:t>
            </a:r>
            <a:endParaRPr lang="sv-SE" dirty="0"/>
          </a:p>
        </p:txBody>
      </p:sp>
      <p:grpSp>
        <p:nvGrpSpPr>
          <p:cNvPr id="45080" name="Grupp 6">
            <a:extLst>
              <a:ext uri="{FF2B5EF4-FFF2-40B4-BE49-F238E27FC236}">
                <a16:creationId xmlns:a16="http://schemas.microsoft.com/office/drawing/2014/main" id="{46749A67-E4BA-42A7-B6A9-C38F7F184692}"/>
              </a:ext>
            </a:extLst>
          </p:cNvPr>
          <p:cNvGrpSpPr>
            <a:grpSpLocks/>
          </p:cNvGrpSpPr>
          <p:nvPr/>
        </p:nvGrpSpPr>
        <p:grpSpPr bwMode="auto">
          <a:xfrm>
            <a:off x="66675" y="6064250"/>
            <a:ext cx="2187575" cy="755650"/>
            <a:chOff x="165633" y="5917499"/>
            <a:chExt cx="2189158" cy="756351"/>
          </a:xfrm>
        </p:grpSpPr>
        <p:sp>
          <p:nvSpPr>
            <p:cNvPr id="59" name="Höger 58">
              <a:extLst>
                <a:ext uri="{FF2B5EF4-FFF2-40B4-BE49-F238E27FC236}">
                  <a16:creationId xmlns:a16="http://schemas.microsoft.com/office/drawing/2014/main" id="{CA14B671-974F-48CD-91BE-439145FF2859}"/>
                </a:ext>
              </a:extLst>
            </p:cNvPr>
            <p:cNvSpPr/>
            <p:nvPr/>
          </p:nvSpPr>
          <p:spPr>
            <a:xfrm rot="10800000">
              <a:off x="165633" y="5917499"/>
              <a:ext cx="2185981" cy="756351"/>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0" name="textruta 59">
              <a:hlinkClick r:id="rId11" action="ppaction://hlinksldjump"/>
              <a:extLst>
                <a:ext uri="{FF2B5EF4-FFF2-40B4-BE49-F238E27FC236}">
                  <a16:creationId xmlns:a16="http://schemas.microsoft.com/office/drawing/2014/main" id="{864E3966-2C89-4349-B5A5-99F931DFCEF7}"/>
                </a:ext>
              </a:extLst>
            </p:cNvPr>
            <p:cNvSpPr txBox="1"/>
            <p:nvPr/>
          </p:nvSpPr>
          <p:spPr>
            <a:xfrm>
              <a:off x="194229" y="5971524"/>
              <a:ext cx="2160562" cy="683258"/>
            </a:xfrm>
            <a:prstGeom prst="rect">
              <a:avLst/>
            </a:prstGeom>
            <a:noFill/>
          </p:spPr>
          <p:txBody>
            <a:bodyPr>
              <a:spAutoFit/>
            </a:bodyPr>
            <a:lstStyle/>
            <a:p>
              <a:pPr>
                <a:defRPr/>
              </a:pPr>
              <a:r>
                <a:rPr lang="sv-SE" sz="1200" dirty="0">
                  <a:solidFill>
                    <a:schemeClr val="bg1"/>
                  </a:solidFill>
                  <a:latin typeface="+mj-lt"/>
                </a:rPr>
                <a:t>  </a:t>
              </a:r>
            </a:p>
            <a:p>
              <a:pPr algn="ctr">
                <a:defRPr/>
              </a:pPr>
              <a:r>
                <a:rPr lang="sv-SE" sz="1200" dirty="0">
                  <a:solidFill>
                    <a:schemeClr val="bg1"/>
                  </a:solidFill>
                  <a:latin typeface="+mj-lt"/>
                </a:rPr>
                <a:t> Tillbaka</a:t>
              </a:r>
            </a:p>
          </p:txBody>
        </p:sp>
      </p:grpSp>
      <p:sp>
        <p:nvSpPr>
          <p:cNvPr id="28" name="textruta 27">
            <a:extLst>
              <a:ext uri="{FF2B5EF4-FFF2-40B4-BE49-F238E27FC236}">
                <a16:creationId xmlns:a16="http://schemas.microsoft.com/office/drawing/2014/main" id="{9964E796-4A63-48AE-A20E-08444CFEAAB9}"/>
              </a:ext>
            </a:extLst>
          </p:cNvPr>
          <p:cNvSpPr txBox="1"/>
          <p:nvPr/>
        </p:nvSpPr>
        <p:spPr>
          <a:xfrm>
            <a:off x="6832600" y="4181475"/>
            <a:ext cx="2365375" cy="1446213"/>
          </a:xfrm>
          <a:prstGeom prst="rect">
            <a:avLst/>
          </a:prstGeom>
          <a:noFill/>
        </p:spPr>
        <p:txBody>
          <a:bodyPr>
            <a:spAutoFit/>
          </a:bodyPr>
          <a:lstStyle/>
          <a:p>
            <a:pPr>
              <a:defRPr/>
            </a:pPr>
            <a:endParaRPr lang="sv-SE" sz="1100" dirty="0">
              <a:latin typeface="+mj-lt"/>
            </a:endParaRPr>
          </a:p>
          <a:p>
            <a:pPr>
              <a:defRPr/>
            </a:pPr>
            <a:r>
              <a:rPr lang="sv-SE" sz="1100" dirty="0">
                <a:latin typeface="+mj-lt"/>
              </a:rPr>
              <a:t>Följ den numrerade ordningen genom att börja med avsnitt 2. </a:t>
            </a:r>
          </a:p>
          <a:p>
            <a:pPr>
              <a:defRPr/>
            </a:pPr>
            <a:endParaRPr lang="sv-SE" sz="1100" dirty="0">
              <a:latin typeface="+mj-lt"/>
            </a:endParaRPr>
          </a:p>
          <a:p>
            <a:pPr>
              <a:defRPr/>
            </a:pPr>
            <a:endParaRPr lang="sv-SE" sz="1100" dirty="0">
              <a:latin typeface="+mj-lt"/>
            </a:endParaRPr>
          </a:p>
          <a:p>
            <a:pPr>
              <a:defRPr/>
            </a:pPr>
            <a:r>
              <a:rPr lang="sv-SE" sz="1100" dirty="0">
                <a:latin typeface="+mj-lt"/>
              </a:rPr>
              <a:t>Klicka på en specifik del av diagrammet om du vill hoppa direkt till ett annat avsnitt</a:t>
            </a:r>
          </a:p>
        </p:txBody>
      </p:sp>
      <p:sp>
        <p:nvSpPr>
          <p:cNvPr id="45082" name="textruta 22">
            <a:extLst>
              <a:ext uri="{FF2B5EF4-FFF2-40B4-BE49-F238E27FC236}">
                <a16:creationId xmlns:a16="http://schemas.microsoft.com/office/drawing/2014/main" id="{289D2BA4-1CF6-49B1-8AB8-2F3126556891}"/>
              </a:ext>
            </a:extLst>
          </p:cNvPr>
          <p:cNvSpPr txBox="1">
            <a:spLocks noChangeArrowheads="1"/>
          </p:cNvSpPr>
          <p:nvPr/>
        </p:nvSpPr>
        <p:spPr bwMode="auto">
          <a:xfrm rot="-5400000">
            <a:off x="6393656" y="4890294"/>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45083" name="textruta 22">
            <a:extLst>
              <a:ext uri="{FF2B5EF4-FFF2-40B4-BE49-F238E27FC236}">
                <a16:creationId xmlns:a16="http://schemas.microsoft.com/office/drawing/2014/main" id="{BC0614D6-4894-421D-9C9B-C4DFA76E9BC9}"/>
              </a:ext>
            </a:extLst>
          </p:cNvPr>
          <p:cNvSpPr txBox="1">
            <a:spLocks noChangeArrowheads="1"/>
          </p:cNvSpPr>
          <p:nvPr/>
        </p:nvSpPr>
        <p:spPr bwMode="auto">
          <a:xfrm flipV="1">
            <a:off x="8589963" y="427355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Tree>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ktangel 25">
            <a:extLst>
              <a:ext uri="{FF2B5EF4-FFF2-40B4-BE49-F238E27FC236}">
                <a16:creationId xmlns:a16="http://schemas.microsoft.com/office/drawing/2014/main" id="{4D1838D3-089A-48F4-BD2F-C8BA43A4F5EE}"/>
              </a:ext>
            </a:extLst>
          </p:cNvPr>
          <p:cNvSpPr>
            <a:spLocks noChangeArrowheads="1"/>
          </p:cNvSpPr>
          <p:nvPr/>
        </p:nvSpPr>
        <p:spPr bwMode="auto">
          <a:xfrm>
            <a:off x="569913" y="227013"/>
            <a:ext cx="1703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Styrande dokument</a:t>
            </a:r>
          </a:p>
        </p:txBody>
      </p:sp>
      <p:pic>
        <p:nvPicPr>
          <p:cNvPr id="47107" name="Bildobjekt 5">
            <a:extLst>
              <a:ext uri="{FF2B5EF4-FFF2-40B4-BE49-F238E27FC236}">
                <a16:creationId xmlns:a16="http://schemas.microsoft.com/office/drawing/2014/main" id="{0B84E5F1-6A6E-401D-A4B0-45036E7BE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4810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22">
            <a:extLst>
              <a:ext uri="{FF2B5EF4-FFF2-40B4-BE49-F238E27FC236}">
                <a16:creationId xmlns:a16="http://schemas.microsoft.com/office/drawing/2014/main" id="{9A41DDB1-CCEC-439A-8102-59C3BE36E3BA}"/>
              </a:ext>
            </a:extLst>
          </p:cNvPr>
          <p:cNvSpPr txBox="1">
            <a:spLocks noChangeArrowheads="1"/>
          </p:cNvSpPr>
          <p:nvPr/>
        </p:nvSpPr>
        <p:spPr bwMode="auto">
          <a:xfrm>
            <a:off x="573088" y="4110038"/>
            <a:ext cx="1760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800">
                <a:latin typeface="Times New Roman" panose="02020603050405020304" pitchFamily="18" charset="0"/>
              </a:rPr>
              <a:t>Hur gör vi detta steg?</a:t>
            </a:r>
          </a:p>
          <a:p>
            <a:pPr algn="ctr">
              <a:spcBef>
                <a:spcPct val="0"/>
              </a:spcBef>
              <a:buFontTx/>
              <a:buNone/>
            </a:pPr>
            <a:r>
              <a:rPr lang="sv-SE" altLang="sv-SE" sz="3600">
                <a:latin typeface="Times New Roman" panose="02020603050405020304" pitchFamily="18" charset="0"/>
                <a:sym typeface="Webdings" panose="05030102010509060703" pitchFamily="18" charset="2"/>
              </a:rPr>
              <a:t></a:t>
            </a:r>
            <a:endParaRPr lang="sv-SE" altLang="sv-SE" sz="1800">
              <a:latin typeface="Times New Roman" panose="02020603050405020304" pitchFamily="18" charset="0"/>
            </a:endParaRPr>
          </a:p>
        </p:txBody>
      </p:sp>
      <p:cxnSp>
        <p:nvCxnSpPr>
          <p:cNvPr id="8" name="Rak 7">
            <a:extLst>
              <a:ext uri="{FF2B5EF4-FFF2-40B4-BE49-F238E27FC236}">
                <a16:creationId xmlns:a16="http://schemas.microsoft.com/office/drawing/2014/main" id="{0177B2FB-D81F-4633-8CE8-1ECA19AD123B}"/>
              </a:ext>
            </a:extLst>
          </p:cNvPr>
          <p:cNvCxnSpPr/>
          <p:nvPr/>
        </p:nvCxnSpPr>
        <p:spPr bwMode="auto">
          <a:xfrm rot="5400000">
            <a:off x="1422400" y="3556000"/>
            <a:ext cx="0" cy="1079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FB7A6BF-2B5C-4244-A19C-3185EC1D67CC}"/>
              </a:ext>
            </a:extLst>
          </p:cNvPr>
          <p:cNvCxnSpPr/>
          <p:nvPr/>
        </p:nvCxnSpPr>
        <p:spPr bwMode="auto">
          <a:xfrm rot="5400000">
            <a:off x="1436688" y="2378075"/>
            <a:ext cx="0" cy="1079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ruta 32">
            <a:extLst>
              <a:ext uri="{FF2B5EF4-FFF2-40B4-BE49-F238E27FC236}">
                <a16:creationId xmlns:a16="http://schemas.microsoft.com/office/drawing/2014/main" id="{C8864B59-C95D-4F21-8AAD-50885FE98668}"/>
              </a:ext>
            </a:extLst>
          </p:cNvPr>
          <p:cNvSpPr txBox="1">
            <a:spLocks noChangeArrowheads="1"/>
          </p:cNvSpPr>
          <p:nvPr/>
        </p:nvSpPr>
        <p:spPr bwMode="auto">
          <a:xfrm>
            <a:off x="573088" y="2917825"/>
            <a:ext cx="17605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800">
                <a:latin typeface="Times New Roman" panose="02020603050405020304" pitchFamily="18" charset="0"/>
              </a:rPr>
              <a:t>Vad gör vi i detta steg?</a:t>
            </a:r>
          </a:p>
          <a:p>
            <a:pPr algn="ctr">
              <a:spcBef>
                <a:spcPct val="0"/>
              </a:spcBef>
              <a:buFontTx/>
              <a:buNone/>
            </a:pPr>
            <a:r>
              <a:rPr lang="sv-SE" altLang="sv-SE" sz="3600">
                <a:latin typeface="Times New Roman" panose="02020603050405020304" pitchFamily="18" charset="0"/>
                <a:sym typeface="Webdings" panose="05030102010509060703" pitchFamily="18" charset="2"/>
              </a:rPr>
              <a:t></a:t>
            </a:r>
            <a:endParaRPr lang="sv-SE" altLang="sv-SE" sz="1800">
              <a:latin typeface="Times New Roman" panose="02020603050405020304" pitchFamily="18" charset="0"/>
            </a:endParaRPr>
          </a:p>
        </p:txBody>
      </p:sp>
      <p:sp>
        <p:nvSpPr>
          <p:cNvPr id="11" name="textruta 35">
            <a:extLst>
              <a:ext uri="{FF2B5EF4-FFF2-40B4-BE49-F238E27FC236}">
                <a16:creationId xmlns:a16="http://schemas.microsoft.com/office/drawing/2014/main" id="{85F566E5-7CFC-428A-8DE8-1E4AABDC34A7}"/>
              </a:ext>
            </a:extLst>
          </p:cNvPr>
          <p:cNvSpPr txBox="1">
            <a:spLocks noChangeArrowheads="1"/>
          </p:cNvSpPr>
          <p:nvPr/>
        </p:nvSpPr>
        <p:spPr bwMode="auto">
          <a:xfrm>
            <a:off x="579438" y="1720850"/>
            <a:ext cx="1760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800">
                <a:latin typeface="Times New Roman" panose="02020603050405020304" pitchFamily="18" charset="0"/>
              </a:rPr>
              <a:t>Varför gör vi detta steg?</a:t>
            </a:r>
          </a:p>
          <a:p>
            <a:pPr algn="ctr">
              <a:spcBef>
                <a:spcPct val="0"/>
              </a:spcBef>
              <a:buFontTx/>
              <a:buNone/>
            </a:pPr>
            <a:r>
              <a:rPr lang="sv-SE" altLang="sv-SE" sz="3600">
                <a:latin typeface="Times New Roman" panose="02020603050405020304" pitchFamily="18" charset="0"/>
                <a:sym typeface="Webdings" panose="05030102010509060703" pitchFamily="18" charset="2"/>
              </a:rPr>
              <a:t></a:t>
            </a:r>
            <a:endParaRPr lang="sv-SE" altLang="sv-SE" sz="1800">
              <a:latin typeface="Times New Roman" panose="02020603050405020304" pitchFamily="18" charset="0"/>
            </a:endParaRPr>
          </a:p>
        </p:txBody>
      </p:sp>
      <p:sp>
        <p:nvSpPr>
          <p:cNvPr id="28" name="textruta 27">
            <a:extLst>
              <a:ext uri="{FF2B5EF4-FFF2-40B4-BE49-F238E27FC236}">
                <a16:creationId xmlns:a16="http://schemas.microsoft.com/office/drawing/2014/main" id="{C7D5E8EB-592F-451A-86D8-AD4546E24A8A}"/>
              </a:ext>
            </a:extLst>
          </p:cNvPr>
          <p:cNvSpPr txBox="1"/>
          <p:nvPr/>
        </p:nvSpPr>
        <p:spPr>
          <a:xfrm>
            <a:off x="2914650" y="1781175"/>
            <a:ext cx="5580063" cy="3678238"/>
          </a:xfrm>
          <a:prstGeom prst="roundRect">
            <a:avLst/>
          </a:prstGeom>
          <a:solidFill>
            <a:schemeClr val="bg1">
              <a:lumMod val="75000"/>
            </a:schemeClr>
          </a:solidFill>
        </p:spPr>
        <p:txBody>
          <a:bodyPr>
            <a:spAutoFit/>
          </a:bodyPr>
          <a:lstStyle/>
          <a:p>
            <a:pPr>
              <a:defRPr/>
            </a:pPr>
            <a:r>
              <a:rPr lang="sv-SE" sz="1400" b="1" dirty="0">
                <a:latin typeface="+mj-lt"/>
              </a:rPr>
              <a:t>VARFÖR GÖR VI DETTA STEG?</a:t>
            </a:r>
          </a:p>
          <a:p>
            <a:pPr>
              <a:defRPr/>
            </a:pPr>
            <a:endParaRPr lang="sv-SE" sz="1400" b="1" dirty="0">
              <a:latin typeface="+mj-lt"/>
            </a:endParaRPr>
          </a:p>
          <a:p>
            <a:pPr>
              <a:defRPr/>
            </a:pPr>
            <a:r>
              <a:rPr lang="sv-SE" sz="1400" dirty="0">
                <a:latin typeface="+mj-lt"/>
              </a:rPr>
              <a:t>Styrande dokument preciserar </a:t>
            </a:r>
            <a:r>
              <a:rPr lang="sv-SE" sz="1400" i="1" u="sng" dirty="0">
                <a:latin typeface="+mj-lt"/>
              </a:rPr>
              <a:t>vad</a:t>
            </a:r>
            <a:r>
              <a:rPr lang="sv-SE" sz="1400" dirty="0">
                <a:latin typeface="+mj-lt"/>
              </a:rPr>
              <a:t> kontinuitetshanteringen innefattar inriktning om </a:t>
            </a:r>
            <a:r>
              <a:rPr lang="sv-SE" sz="1400" i="1" u="sng" dirty="0">
                <a:latin typeface="+mj-lt"/>
              </a:rPr>
              <a:t>hur</a:t>
            </a:r>
            <a:r>
              <a:rPr lang="sv-SE" sz="1400" dirty="0">
                <a:latin typeface="+mj-lt"/>
              </a:rPr>
              <a:t> arbetet med kontinuitetshantering ska kunna utvecklas, implementeras, följas upp och hållas levande</a:t>
            </a:r>
          </a:p>
          <a:p>
            <a:pPr>
              <a:defRPr/>
            </a:pPr>
            <a:endParaRPr lang="sv-SE" sz="1400" dirty="0">
              <a:latin typeface="+mj-lt"/>
            </a:endParaRPr>
          </a:p>
          <a:p>
            <a:pPr>
              <a:defRPr/>
            </a:pPr>
            <a:r>
              <a:rPr lang="sv-SE" sz="1400" dirty="0">
                <a:latin typeface="+mj-lt"/>
              </a:rPr>
              <a:t>Syftet är att etablera och upprätthålla en ändamålsenlig och relevant kontinuitetshantering som är anpassad till den egna organisationen</a:t>
            </a:r>
          </a:p>
          <a:p>
            <a:pPr>
              <a:defRPr/>
            </a:pPr>
            <a:endParaRPr lang="sv-SE" sz="1400" dirty="0">
              <a:latin typeface="+mj-lt"/>
            </a:endParaRPr>
          </a:p>
          <a:p>
            <a:pPr>
              <a:defRPr/>
            </a:pPr>
            <a:endParaRPr lang="sv-SE" sz="1400" dirty="0">
              <a:latin typeface="+mj-lt"/>
            </a:endParaRPr>
          </a:p>
          <a:p>
            <a:pPr>
              <a:defRPr/>
            </a:pPr>
            <a:endParaRPr lang="sv-SE" sz="1400" dirty="0">
              <a:latin typeface="+mj-lt"/>
            </a:endParaRPr>
          </a:p>
          <a:p>
            <a:pPr>
              <a:defRPr/>
            </a:pPr>
            <a:endParaRPr lang="sv-SE" sz="1400" dirty="0">
              <a:latin typeface="+mj-lt"/>
            </a:endParaRPr>
          </a:p>
          <a:p>
            <a:pPr>
              <a:defRPr/>
            </a:pPr>
            <a:endParaRPr lang="sv-SE" sz="1400" dirty="0">
              <a:latin typeface="+mj-lt"/>
            </a:endParaRPr>
          </a:p>
        </p:txBody>
      </p:sp>
      <p:sp>
        <p:nvSpPr>
          <p:cNvPr id="29" name="X">
            <a:extLst>
              <a:ext uri="{FF2B5EF4-FFF2-40B4-BE49-F238E27FC236}">
                <a16:creationId xmlns:a16="http://schemas.microsoft.com/office/drawing/2014/main" id="{4281C07B-C746-4E1D-A546-6C58065C0584}"/>
              </a:ext>
            </a:extLst>
          </p:cNvPr>
          <p:cNvSpPr>
            <a:spLocks noChangeAspect="1"/>
          </p:cNvSpPr>
          <p:nvPr/>
        </p:nvSpPr>
        <p:spPr>
          <a:xfrm>
            <a:off x="8174038" y="1633538"/>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ruta 29">
            <a:extLst>
              <a:ext uri="{FF2B5EF4-FFF2-40B4-BE49-F238E27FC236}">
                <a16:creationId xmlns:a16="http://schemas.microsoft.com/office/drawing/2014/main" id="{8CB77E2C-4828-43F2-9638-47787062FA25}"/>
              </a:ext>
            </a:extLst>
          </p:cNvPr>
          <p:cNvSpPr txBox="1"/>
          <p:nvPr/>
        </p:nvSpPr>
        <p:spPr>
          <a:xfrm>
            <a:off x="2909888" y="1781175"/>
            <a:ext cx="5580062" cy="3679825"/>
          </a:xfrm>
          <a:prstGeom prst="roundRect">
            <a:avLst/>
          </a:prstGeom>
          <a:solidFill>
            <a:schemeClr val="bg1">
              <a:lumMod val="75000"/>
            </a:schemeClr>
          </a:solidFill>
        </p:spPr>
        <p:txBody>
          <a:bodyPr>
            <a:spAutoFit/>
          </a:bodyPr>
          <a:lstStyle/>
          <a:p>
            <a:pPr>
              <a:defRPr/>
            </a:pPr>
            <a:r>
              <a:rPr lang="sv-SE" sz="1400" b="1" dirty="0">
                <a:latin typeface="+mj-lt"/>
              </a:rPr>
              <a:t>HUR GÖR VI DETTA STEG?</a:t>
            </a:r>
          </a:p>
          <a:p>
            <a:pPr>
              <a:defRPr/>
            </a:pPr>
            <a:endParaRPr lang="sv-SE" sz="1400" b="1" dirty="0">
              <a:latin typeface="+mj-lt"/>
            </a:endParaRPr>
          </a:p>
          <a:p>
            <a:pPr>
              <a:defRPr/>
            </a:pPr>
            <a:r>
              <a:rPr lang="sv-SE" sz="1400" dirty="0">
                <a:latin typeface="+mj-lt"/>
              </a:rPr>
              <a:t>Styrande dokument beslutas av </a:t>
            </a:r>
            <a:r>
              <a:rPr lang="sv-SE" sz="1400" i="1" dirty="0">
                <a:latin typeface="+mj-lt"/>
              </a:rPr>
              <a:t>organisationens ledning</a:t>
            </a:r>
            <a:r>
              <a:rPr lang="sv-SE" sz="1400" dirty="0">
                <a:latin typeface="+mj-lt"/>
              </a:rPr>
              <a:t>. </a:t>
            </a:r>
          </a:p>
          <a:p>
            <a:pPr>
              <a:defRPr/>
            </a:pPr>
            <a:endParaRPr lang="sv-SE" sz="1400" dirty="0">
              <a:latin typeface="+mj-lt"/>
            </a:endParaRPr>
          </a:p>
          <a:p>
            <a:pPr>
              <a:defRPr/>
            </a:pPr>
            <a:r>
              <a:rPr lang="sv-SE" sz="1400" dirty="0">
                <a:latin typeface="+mj-lt"/>
              </a:rPr>
              <a:t>Utveckling av styrande dokument kan dock med fördel ledas av någon på mer taktisk nivå, t.ex. </a:t>
            </a:r>
            <a:r>
              <a:rPr lang="sv-SE" sz="1400" i="1" dirty="0">
                <a:latin typeface="+mj-lt"/>
              </a:rPr>
              <a:t>kontinuitetsansvarig</a:t>
            </a:r>
            <a:r>
              <a:rPr lang="sv-SE" sz="1400" dirty="0">
                <a:latin typeface="+mj-lt"/>
              </a:rPr>
              <a:t> eller motsvarande. </a:t>
            </a:r>
          </a:p>
          <a:p>
            <a:pPr>
              <a:defRPr/>
            </a:pPr>
            <a:endParaRPr lang="sv-SE" sz="1400" dirty="0">
              <a:latin typeface="+mj-lt"/>
            </a:endParaRPr>
          </a:p>
          <a:p>
            <a:pPr>
              <a:defRPr/>
            </a:pPr>
            <a:r>
              <a:rPr lang="sv-SE" sz="1400" dirty="0">
                <a:latin typeface="+mj-lt"/>
              </a:rPr>
              <a:t>Delar av innehållet kan gynnas av eller kräva </a:t>
            </a:r>
            <a:r>
              <a:rPr lang="sv-SE" sz="1400" i="1" dirty="0">
                <a:latin typeface="+mj-lt"/>
              </a:rPr>
              <a:t>arbetsmöten</a:t>
            </a:r>
            <a:r>
              <a:rPr lang="sv-SE" sz="1400" dirty="0">
                <a:latin typeface="+mj-lt"/>
              </a:rPr>
              <a:t> eller </a:t>
            </a:r>
            <a:r>
              <a:rPr lang="sv-SE" sz="1400" i="1" dirty="0">
                <a:latin typeface="+mj-lt"/>
              </a:rPr>
              <a:t>workshops</a:t>
            </a:r>
            <a:r>
              <a:rPr lang="sv-SE" sz="1400" dirty="0">
                <a:latin typeface="+mj-lt"/>
              </a:rPr>
              <a:t> med ytterligare personer, t.ex. gällande utveckling av organisationens kriteriemodell och fastställande av riskacceptans. </a:t>
            </a:r>
          </a:p>
          <a:p>
            <a:pPr>
              <a:defRPr/>
            </a:pPr>
            <a:endParaRPr lang="sv-SE" sz="1400" dirty="0">
              <a:latin typeface="+mj-lt"/>
            </a:endParaRPr>
          </a:p>
          <a:p>
            <a:pPr>
              <a:defRPr/>
            </a:pPr>
            <a:endParaRPr lang="sv-SE" sz="1400" dirty="0">
              <a:latin typeface="+mj-lt"/>
            </a:endParaRPr>
          </a:p>
        </p:txBody>
      </p:sp>
      <p:sp>
        <p:nvSpPr>
          <p:cNvPr id="31" name="X">
            <a:extLst>
              <a:ext uri="{FF2B5EF4-FFF2-40B4-BE49-F238E27FC236}">
                <a16:creationId xmlns:a16="http://schemas.microsoft.com/office/drawing/2014/main" id="{BC1A4CF1-901D-4E91-AD78-A1894A327223}"/>
              </a:ext>
            </a:extLst>
          </p:cNvPr>
          <p:cNvSpPr>
            <a:spLocks noChangeAspect="1"/>
          </p:cNvSpPr>
          <p:nvPr/>
        </p:nvSpPr>
        <p:spPr>
          <a:xfrm>
            <a:off x="8169275" y="1633538"/>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ruta 31">
            <a:extLst>
              <a:ext uri="{FF2B5EF4-FFF2-40B4-BE49-F238E27FC236}">
                <a16:creationId xmlns:a16="http://schemas.microsoft.com/office/drawing/2014/main" id="{CBA64FA5-37DF-4319-A424-8ADC442BE428}"/>
              </a:ext>
            </a:extLst>
          </p:cNvPr>
          <p:cNvSpPr txBox="1"/>
          <p:nvPr/>
        </p:nvSpPr>
        <p:spPr>
          <a:xfrm>
            <a:off x="2919413" y="1781175"/>
            <a:ext cx="5580062" cy="3678238"/>
          </a:xfrm>
          <a:prstGeom prst="roundRect">
            <a:avLst/>
          </a:prstGeom>
          <a:solidFill>
            <a:schemeClr val="bg1">
              <a:lumMod val="75000"/>
            </a:schemeClr>
          </a:solidFill>
        </p:spPr>
        <p:txBody>
          <a:bodyPr>
            <a:spAutoFit/>
          </a:bodyPr>
          <a:lstStyle/>
          <a:p>
            <a:pPr>
              <a:defRPr/>
            </a:pPr>
            <a:r>
              <a:rPr lang="sv-SE" sz="1400" b="1" dirty="0">
                <a:latin typeface="+mj-lt"/>
              </a:rPr>
              <a:t>VAD GÖR VI I DETTA STEG?</a:t>
            </a:r>
          </a:p>
          <a:p>
            <a:pPr>
              <a:defRPr/>
            </a:pPr>
            <a:endParaRPr lang="sv-SE" sz="1400" b="1" dirty="0">
              <a:latin typeface="+mj-lt"/>
            </a:endParaRPr>
          </a:p>
          <a:p>
            <a:pPr>
              <a:defRPr/>
            </a:pPr>
            <a:r>
              <a:rPr lang="sv-SE" sz="1400" dirty="0">
                <a:latin typeface="+mj-lt"/>
              </a:rPr>
              <a:t>I steget utvecklas ett eller flera styrande dokumentet, som kan kallas </a:t>
            </a:r>
            <a:r>
              <a:rPr lang="sv-SE" sz="1400" i="1" dirty="0">
                <a:latin typeface="+mj-lt"/>
              </a:rPr>
              <a:t>policy</a:t>
            </a:r>
            <a:r>
              <a:rPr lang="sv-SE" sz="1400" dirty="0">
                <a:latin typeface="+mj-lt"/>
              </a:rPr>
              <a:t>, men som även innefatta begreppen </a:t>
            </a:r>
            <a:r>
              <a:rPr lang="sv-SE" sz="1400" i="1" dirty="0">
                <a:latin typeface="+mj-lt"/>
              </a:rPr>
              <a:t>riktlinje</a:t>
            </a:r>
            <a:r>
              <a:rPr lang="sv-SE" sz="1400" dirty="0">
                <a:latin typeface="+mj-lt"/>
              </a:rPr>
              <a:t> eller </a:t>
            </a:r>
            <a:r>
              <a:rPr lang="sv-SE" sz="1400" i="1" dirty="0">
                <a:latin typeface="+mj-lt"/>
              </a:rPr>
              <a:t>instruktion</a:t>
            </a:r>
          </a:p>
          <a:p>
            <a:pPr>
              <a:defRPr/>
            </a:pPr>
            <a:endParaRPr lang="sv-SE" sz="1400" dirty="0">
              <a:latin typeface="+mj-lt"/>
            </a:endParaRPr>
          </a:p>
          <a:p>
            <a:pPr>
              <a:defRPr/>
            </a:pPr>
            <a:r>
              <a:rPr lang="sv-SE" sz="1400" dirty="0">
                <a:latin typeface="+mj-lt"/>
              </a:rPr>
              <a:t>Styrande dokument bör bland annat specificera följande för kontinuitetshanteringsarbetet</a:t>
            </a:r>
          </a:p>
          <a:p>
            <a:pPr marL="285750" indent="-285750">
              <a:buFont typeface="Arial" panose="020B0604020202020204" pitchFamily="34" charset="0"/>
              <a:buChar char="•"/>
              <a:defRPr/>
            </a:pPr>
            <a:r>
              <a:rPr lang="sv-SE" sz="1400" dirty="0">
                <a:latin typeface="+mj-lt"/>
              </a:rPr>
              <a:t>Introduktion till området och centrala begrepp</a:t>
            </a:r>
          </a:p>
          <a:p>
            <a:pPr marL="285750" indent="-285750">
              <a:buFont typeface="Arial" panose="020B0604020202020204" pitchFamily="34" charset="0"/>
              <a:buChar char="•"/>
              <a:defRPr/>
            </a:pPr>
            <a:r>
              <a:rPr lang="sv-SE" sz="1400" dirty="0">
                <a:latin typeface="+mj-lt"/>
              </a:rPr>
              <a:t>Beskrivning av organisationens kontext</a:t>
            </a:r>
          </a:p>
          <a:p>
            <a:pPr marL="285750" indent="-285750">
              <a:buFont typeface="Arial" panose="020B0604020202020204" pitchFamily="34" charset="0"/>
              <a:buChar char="•"/>
              <a:defRPr/>
            </a:pPr>
            <a:r>
              <a:rPr lang="sv-SE" sz="1400" dirty="0">
                <a:latin typeface="+mj-lt"/>
              </a:rPr>
              <a:t>Ansvar och roller</a:t>
            </a:r>
          </a:p>
          <a:p>
            <a:pPr marL="285750" indent="-285750">
              <a:buFont typeface="Arial" panose="020B0604020202020204" pitchFamily="34" charset="0"/>
              <a:buChar char="•"/>
              <a:defRPr/>
            </a:pPr>
            <a:r>
              <a:rPr lang="sv-SE" sz="1400" dirty="0">
                <a:latin typeface="+mj-lt"/>
              </a:rPr>
              <a:t>Metoder och rutiner</a:t>
            </a:r>
          </a:p>
          <a:p>
            <a:pPr marL="285750" indent="-285750">
              <a:buFont typeface="Arial" panose="020B0604020202020204" pitchFamily="34" charset="0"/>
              <a:buChar char="•"/>
              <a:defRPr/>
            </a:pPr>
            <a:r>
              <a:rPr lang="sv-SE" sz="1400" dirty="0">
                <a:latin typeface="+mj-lt"/>
              </a:rPr>
              <a:t>Riskacceptans i form av en kriteriemodell</a:t>
            </a:r>
          </a:p>
          <a:p>
            <a:pPr>
              <a:defRPr/>
            </a:pPr>
            <a:endParaRPr lang="sv-SE" sz="1400" dirty="0">
              <a:latin typeface="+mj-lt"/>
            </a:endParaRPr>
          </a:p>
          <a:p>
            <a:pPr>
              <a:defRPr/>
            </a:pPr>
            <a:endParaRPr lang="sv-SE" sz="1400" dirty="0">
              <a:latin typeface="+mj-lt"/>
            </a:endParaRPr>
          </a:p>
        </p:txBody>
      </p:sp>
      <p:sp>
        <p:nvSpPr>
          <p:cNvPr id="33" name="X">
            <a:extLst>
              <a:ext uri="{FF2B5EF4-FFF2-40B4-BE49-F238E27FC236}">
                <a16:creationId xmlns:a16="http://schemas.microsoft.com/office/drawing/2014/main" id="{3D6C484A-B324-4EF5-9F35-E7C31450EFBF}"/>
              </a:ext>
            </a:extLst>
          </p:cNvPr>
          <p:cNvSpPr>
            <a:spLocks noChangeAspect="1"/>
          </p:cNvSpPr>
          <p:nvPr/>
        </p:nvSpPr>
        <p:spPr>
          <a:xfrm>
            <a:off x="8178800" y="1633538"/>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7119" name="Grupp 40">
            <a:extLst>
              <a:ext uri="{FF2B5EF4-FFF2-40B4-BE49-F238E27FC236}">
                <a16:creationId xmlns:a16="http://schemas.microsoft.com/office/drawing/2014/main" id="{714CFBB9-8583-4EA2-BF31-5854250315DF}"/>
              </a:ext>
            </a:extLst>
          </p:cNvPr>
          <p:cNvGrpSpPr>
            <a:grpSpLocks/>
          </p:cNvGrpSpPr>
          <p:nvPr/>
        </p:nvGrpSpPr>
        <p:grpSpPr bwMode="auto">
          <a:xfrm>
            <a:off x="69850" y="6280150"/>
            <a:ext cx="1079500" cy="539750"/>
            <a:chOff x="169363" y="6133850"/>
            <a:chExt cx="1080000" cy="540000"/>
          </a:xfrm>
        </p:grpSpPr>
        <p:sp>
          <p:nvSpPr>
            <p:cNvPr id="35" name="Höger 34">
              <a:extLst>
                <a:ext uri="{FF2B5EF4-FFF2-40B4-BE49-F238E27FC236}">
                  <a16:creationId xmlns:a16="http://schemas.microsoft.com/office/drawing/2014/main" id="{9D21FB3F-08D6-41B6-984D-AE37025BD6B5}"/>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36" name="textruta 35">
              <a:hlinkClick r:id="rId3" action="ppaction://hlinksldjump"/>
              <a:extLst>
                <a:ext uri="{FF2B5EF4-FFF2-40B4-BE49-F238E27FC236}">
                  <a16:creationId xmlns:a16="http://schemas.microsoft.com/office/drawing/2014/main" id="{69F2D096-C724-44D1-BA19-A822D170B708}"/>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7" name="Höger 36">
            <a:hlinkClick r:id="rId4" action="ppaction://hlinksldjump"/>
            <a:extLst>
              <a:ext uri="{FF2B5EF4-FFF2-40B4-BE49-F238E27FC236}">
                <a16:creationId xmlns:a16="http://schemas.microsoft.com/office/drawing/2014/main" id="{0402B3F7-27AB-4064-8B77-8FEE305EBFA2}"/>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sp>
        <p:nvSpPr>
          <p:cNvPr id="38" name="textruta 37">
            <a:hlinkClick r:id="rId3" action="ppaction://hlinksldjump"/>
            <a:extLst>
              <a:ext uri="{FF2B5EF4-FFF2-40B4-BE49-F238E27FC236}">
                <a16:creationId xmlns:a16="http://schemas.microsoft.com/office/drawing/2014/main" id="{147A5097-6661-4476-9A28-F3422B71EC1F}"/>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39" name="textruta 38">
            <a:hlinkClick r:id="rId5" action="ppaction://hlinksldjump"/>
            <a:extLst>
              <a:ext uri="{FF2B5EF4-FFF2-40B4-BE49-F238E27FC236}">
                <a16:creationId xmlns:a16="http://schemas.microsoft.com/office/drawing/2014/main" id="{C5F0B3E7-87FA-4D3F-A701-040F6DF7234A}"/>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47123" name="textruta 22">
            <a:extLst>
              <a:ext uri="{FF2B5EF4-FFF2-40B4-BE49-F238E27FC236}">
                <a16:creationId xmlns:a16="http://schemas.microsoft.com/office/drawing/2014/main" id="{CD2D7150-31AB-4F87-A3B5-B51BCD099911}"/>
              </a:ext>
            </a:extLst>
          </p:cNvPr>
          <p:cNvSpPr txBox="1">
            <a:spLocks noChangeArrowheads="1"/>
          </p:cNvSpPr>
          <p:nvPr/>
        </p:nvSpPr>
        <p:spPr bwMode="auto">
          <a:xfrm>
            <a:off x="320675" y="16208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47124" name="textruta 22">
            <a:extLst>
              <a:ext uri="{FF2B5EF4-FFF2-40B4-BE49-F238E27FC236}">
                <a16:creationId xmlns:a16="http://schemas.microsoft.com/office/drawing/2014/main" id="{255B68F5-85FF-4336-90D9-2B1419F87BD2}"/>
              </a:ext>
            </a:extLst>
          </p:cNvPr>
          <p:cNvSpPr txBox="1">
            <a:spLocks noChangeArrowheads="1"/>
          </p:cNvSpPr>
          <p:nvPr/>
        </p:nvSpPr>
        <p:spPr bwMode="auto">
          <a:xfrm>
            <a:off x="320675" y="28908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47125" name="textruta 22">
            <a:extLst>
              <a:ext uri="{FF2B5EF4-FFF2-40B4-BE49-F238E27FC236}">
                <a16:creationId xmlns:a16="http://schemas.microsoft.com/office/drawing/2014/main" id="{38D837AE-BFF6-4BFD-9A08-602282277548}"/>
              </a:ext>
            </a:extLst>
          </p:cNvPr>
          <p:cNvSpPr txBox="1">
            <a:spLocks noChangeArrowheads="1"/>
          </p:cNvSpPr>
          <p:nvPr/>
        </p:nvSpPr>
        <p:spPr bwMode="auto">
          <a:xfrm>
            <a:off x="320675" y="40433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xit" presetSubtype="0" fill="hold" grpId="4"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3"/>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 presetClass="exit" presetSubtype="0" fill="hold" nodeType="withEffect">
                                  <p:stCondLst>
                                    <p:cond delay="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xit" presetSubtype="0" fill="hold" grpId="6" nodeType="withEffect">
                                  <p:stCondLst>
                                    <p:cond delay="0"/>
                                  </p:stCondLst>
                                  <p:childTnLst>
                                    <p:set>
                                      <p:cBhvr>
                                        <p:cTn id="29" dur="1" fill="hold">
                                          <p:stCondLst>
                                            <p:cond delay="0"/>
                                          </p:stCondLst>
                                        </p:cTn>
                                        <p:tgtEl>
                                          <p:spTgt spid="32"/>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31"/>
                                        </p:tgtEl>
                                        <p:attrNameLst>
                                          <p:attrName>style.visibility</p:attrName>
                                        </p:attrNameLst>
                                      </p:cBhvr>
                                      <p:to>
                                        <p:strVal val="hidden"/>
                                      </p:to>
                                    </p:set>
                                  </p:childTnLst>
                                </p:cTn>
                              </p:par>
                              <p:par>
                                <p:cTn id="32" presetID="1" presetClass="exit" presetSubtype="0" fill="hold" grpId="6" nodeType="withEffect">
                                  <p:stCondLst>
                                    <p:cond delay="0"/>
                                  </p:stCondLst>
                                  <p:childTnLst>
                                    <p:set>
                                      <p:cBhvr>
                                        <p:cTn id="33"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 presetClass="exit" presetSubtype="0" fill="hold" nodeType="withEffect">
                                  <p:stCondLst>
                                    <p:cond delay="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xit" presetSubtype="0" fill="hold" grpId="5" nodeType="withEffect">
                                  <p:stCondLst>
                                    <p:cond delay="0"/>
                                  </p:stCondLst>
                                  <p:childTnLst>
                                    <p:set>
                                      <p:cBhvr>
                                        <p:cTn id="46" dur="1" fill="hold">
                                          <p:stCondLst>
                                            <p:cond delay="0"/>
                                          </p:stCondLst>
                                        </p:cTn>
                                        <p:tgtEl>
                                          <p:spTgt spid="30"/>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par>
                                <p:cTn id="49" presetID="1" presetClass="exit" presetSubtype="0" fill="hold" grpId="6"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 presetClass="exit" presetSubtype="0" fill="hold" nodeType="withEffect">
                                  <p:stCondLst>
                                    <p:cond delay="0"/>
                                  </p:stCondLst>
                                  <p:childTnLst>
                                    <p:set>
                                      <p:cBhvr>
                                        <p:cTn id="61" dur="1" fill="hold">
                                          <p:stCondLst>
                                            <p:cond delay="0"/>
                                          </p:stCondLst>
                                        </p:cTn>
                                        <p:tgtEl>
                                          <p:spTgt spid="33"/>
                                        </p:tgtEl>
                                        <p:attrNameLst>
                                          <p:attrName>style.visibility</p:attrName>
                                        </p:attrNameLst>
                                      </p:cBhvr>
                                      <p:to>
                                        <p:strVal val="hidden"/>
                                      </p:to>
                                    </p:set>
                                  </p:childTnLst>
                                </p:cTn>
                              </p:par>
                              <p:par>
                                <p:cTn id="62" presetID="1" presetClass="exit" presetSubtype="0" fill="hold" grpId="5" nodeType="withEffect">
                                  <p:stCondLst>
                                    <p:cond delay="0"/>
                                  </p:stCondLst>
                                  <p:childTnLst>
                                    <p:set>
                                      <p:cBhvr>
                                        <p:cTn id="63" dur="1" fill="hold">
                                          <p:stCondLst>
                                            <p:cond delay="0"/>
                                          </p:stCondLst>
                                        </p:cTn>
                                        <p:tgtEl>
                                          <p:spTgt spid="32"/>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9"/>
                                        </p:tgtEl>
                                        <p:attrNameLst>
                                          <p:attrName>style.visibility</p:attrName>
                                        </p:attrNameLst>
                                      </p:cBhvr>
                                      <p:to>
                                        <p:strVal val="hidden"/>
                                      </p:to>
                                    </p:set>
                                  </p:childTnLst>
                                </p:cTn>
                              </p:par>
                              <p:par>
                                <p:cTn id="66" presetID="1" presetClass="exit" presetSubtype="0" fill="hold" grpId="5" nodeType="withEffect">
                                  <p:stCondLst>
                                    <p:cond delay="0"/>
                                  </p:stCondLst>
                                  <p:childTnLst>
                                    <p:set>
                                      <p:cBhvr>
                                        <p:cTn id="67"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8" restart="whenNotActive" fill="hold" evtFilter="cancelBubble" nodeType="interactiveSeq">
                <p:stCondLst>
                  <p:cond evt="onClick" delay="0">
                    <p:tgtEl>
                      <p:spTgt spid="29"/>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exit" presetSubtype="0" fill="hold" nodeType="withEffect">
                                  <p:stCondLst>
                                    <p:cond delay="0"/>
                                  </p:stCondLst>
                                  <p:childTnLst>
                                    <p:set>
                                      <p:cBhvr>
                                        <p:cTn id="72" dur="1" fill="hold">
                                          <p:stCondLst>
                                            <p:cond delay="0"/>
                                          </p:stCondLst>
                                        </p:cTn>
                                        <p:tgtEl>
                                          <p:spTgt spid="29"/>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5" restart="whenNotActive" fill="hold" evtFilter="cancelBubble" nodeType="interactiveSeq">
                <p:stCondLst>
                  <p:cond evt="onClick" delay="0">
                    <p:tgtEl>
                      <p:spTgt spid="31"/>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 presetClass="exit" presetSubtype="0" fill="hold" nodeType="withEffect">
                                  <p:stCondLst>
                                    <p:cond delay="0"/>
                                  </p:stCondLst>
                                  <p:childTnLst>
                                    <p:set>
                                      <p:cBhvr>
                                        <p:cTn id="79" dur="1" fill="hold">
                                          <p:stCondLst>
                                            <p:cond delay="0"/>
                                          </p:stCondLst>
                                        </p:cTn>
                                        <p:tgtEl>
                                          <p:spTgt spid="31"/>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 presetClass="exit" presetSubtype="0" fill="hold" nodeType="withEffect">
                                  <p:stCondLst>
                                    <p:cond delay="0"/>
                                  </p:stCondLst>
                                  <p:childTnLst>
                                    <p:set>
                                      <p:cBhvr>
                                        <p:cTn id="86" dur="1" fill="hold">
                                          <p:stCondLst>
                                            <p:cond delay="0"/>
                                          </p:stCondLst>
                                        </p:cTn>
                                        <p:tgtEl>
                                          <p:spTgt spid="3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9" restart="whenNotActive" fill="hold" evtFilter="cancelBubble" nodeType="interactiveSeq">
                <p:stCondLst>
                  <p:cond evt="onClick" delay="0">
                    <p:tgtEl>
                      <p:spTgt spid="37"/>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xit" presetSubtype="0" fill="hold" nodeType="clickEffect">
                                  <p:stCondLst>
                                    <p:cond delay="0"/>
                                  </p:stCondLst>
                                  <p:childTnLst>
                                    <p:set>
                                      <p:cBhvr>
                                        <p:cTn id="93" dur="1" fill="hold">
                                          <p:stCondLst>
                                            <p:cond delay="0"/>
                                          </p:stCondLst>
                                        </p:cTn>
                                        <p:tgtEl>
                                          <p:spTgt spid="29"/>
                                        </p:tgtEl>
                                        <p:attrNameLst>
                                          <p:attrName>style.visibility</p:attrName>
                                        </p:attrNameLst>
                                      </p:cBhvr>
                                      <p:to>
                                        <p:strVal val="hidden"/>
                                      </p:to>
                                    </p:set>
                                  </p:childTnLst>
                                </p:cTn>
                              </p:par>
                              <p:par>
                                <p:cTn id="94" presetID="1" presetClass="exit" presetSubtype="0" fill="hold" grpId="2" nodeType="withEffect">
                                  <p:stCondLst>
                                    <p:cond delay="0"/>
                                  </p:stCondLst>
                                  <p:childTnLst>
                                    <p:set>
                                      <p:cBhvr>
                                        <p:cTn id="95" dur="1" fill="hold">
                                          <p:stCondLst>
                                            <p:cond delay="0"/>
                                          </p:stCondLst>
                                        </p:cTn>
                                        <p:tgtEl>
                                          <p:spTgt spid="28"/>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31"/>
                                        </p:tgtEl>
                                        <p:attrNameLst>
                                          <p:attrName>style.visibility</p:attrName>
                                        </p:attrNameLst>
                                      </p:cBhvr>
                                      <p:to>
                                        <p:strVal val="hidden"/>
                                      </p:to>
                                    </p:set>
                                  </p:childTnLst>
                                </p:cTn>
                              </p:par>
                              <p:par>
                                <p:cTn id="98" presetID="1" presetClass="exit" presetSubtype="0" fill="hold" grpId="3" nodeType="withEffect">
                                  <p:stCondLst>
                                    <p:cond delay="0"/>
                                  </p:stCondLst>
                                  <p:childTnLst>
                                    <p:set>
                                      <p:cBhvr>
                                        <p:cTn id="99" dur="1" fill="hold">
                                          <p:stCondLst>
                                            <p:cond delay="0"/>
                                          </p:stCondLst>
                                        </p:cTn>
                                        <p:tgtEl>
                                          <p:spTgt spid="30"/>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33"/>
                                        </p:tgtEl>
                                        <p:attrNameLst>
                                          <p:attrName>style.visibility</p:attrName>
                                        </p:attrNameLst>
                                      </p:cBhvr>
                                      <p:to>
                                        <p:strVal val="hidden"/>
                                      </p:to>
                                    </p:set>
                                  </p:childTnLst>
                                </p:cTn>
                              </p:par>
                              <p:par>
                                <p:cTn id="102" presetID="1" presetClass="exit" presetSubtype="0" fill="hold" grpId="3" nodeType="withEffect">
                                  <p:stCondLst>
                                    <p:cond delay="0"/>
                                  </p:stCondLst>
                                  <p:childTnLst>
                                    <p:set>
                                      <p:cBhvr>
                                        <p:cTn id="103"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04" restart="whenNotActive" fill="hold" evtFilter="cancelBubble" nodeType="interactiveSeq">
                <p:stCondLst>
                  <p:cond evt="onClick" delay="0">
                    <p:tgtEl>
                      <p:spTgt spid="38"/>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 presetClass="exit" presetSubtype="0" fill="hold" nodeType="clickEffect">
                                  <p:stCondLst>
                                    <p:cond delay="0"/>
                                  </p:stCondLst>
                                  <p:childTnLst>
                                    <p:set>
                                      <p:cBhvr>
                                        <p:cTn id="108" dur="1" fill="hold">
                                          <p:stCondLst>
                                            <p:cond delay="0"/>
                                          </p:stCondLst>
                                        </p:cTn>
                                        <p:tgtEl>
                                          <p:spTgt spid="31"/>
                                        </p:tgtEl>
                                        <p:attrNameLst>
                                          <p:attrName>style.visibility</p:attrName>
                                        </p:attrNameLst>
                                      </p:cBhvr>
                                      <p:to>
                                        <p:strVal val="hidden"/>
                                      </p:to>
                                    </p:set>
                                  </p:childTnLst>
                                </p:cTn>
                              </p:par>
                              <p:par>
                                <p:cTn id="109" presetID="1" presetClass="exit" presetSubtype="0" fill="hold" grpId="4" nodeType="withEffect">
                                  <p:stCondLst>
                                    <p:cond delay="0"/>
                                  </p:stCondLst>
                                  <p:childTnLst>
                                    <p:set>
                                      <p:cBhvr>
                                        <p:cTn id="110" dur="1" fill="hold">
                                          <p:stCondLst>
                                            <p:cond delay="0"/>
                                          </p:stCondLst>
                                        </p:cTn>
                                        <p:tgtEl>
                                          <p:spTgt spid="30"/>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33"/>
                                        </p:tgtEl>
                                        <p:attrNameLst>
                                          <p:attrName>style.visibility</p:attrName>
                                        </p:attrNameLst>
                                      </p:cBhvr>
                                      <p:to>
                                        <p:strVal val="hidden"/>
                                      </p:to>
                                    </p:set>
                                  </p:childTnLst>
                                </p:cTn>
                              </p:par>
                              <p:par>
                                <p:cTn id="113" presetID="1" presetClass="exit" presetSubtype="0" fill="hold" grpId="4" nodeType="withEffect">
                                  <p:stCondLst>
                                    <p:cond delay="0"/>
                                  </p:stCondLst>
                                  <p:childTnLst>
                                    <p:set>
                                      <p:cBhvr>
                                        <p:cTn id="114" dur="1" fill="hold">
                                          <p:stCondLst>
                                            <p:cond delay="0"/>
                                          </p:stCondLst>
                                        </p:cTn>
                                        <p:tgtEl>
                                          <p:spTgt spid="32"/>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29"/>
                                        </p:tgtEl>
                                        <p:attrNameLst>
                                          <p:attrName>style.visibility</p:attrName>
                                        </p:attrNameLst>
                                      </p:cBhvr>
                                      <p:to>
                                        <p:strVal val="hidden"/>
                                      </p:to>
                                    </p:set>
                                  </p:childTnLst>
                                </p:cTn>
                              </p:par>
                              <p:par>
                                <p:cTn id="117" presetID="1" presetClass="exit" presetSubtype="0" fill="hold" grpId="3" nodeType="withEffect">
                                  <p:stCondLst>
                                    <p:cond delay="0"/>
                                  </p:stCondLst>
                                  <p:childTnLst>
                                    <p:set>
                                      <p:cBhvr>
                                        <p:cTn id="118"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28" grpId="0" animBg="1"/>
      <p:bldP spid="28" grpId="1" animBg="1"/>
      <p:bldP spid="28" grpId="2" animBg="1"/>
      <p:bldP spid="28" grpId="3" animBg="1"/>
      <p:bldP spid="28" grpId="4" animBg="1"/>
      <p:bldP spid="28" grpId="5" animBg="1"/>
      <p:bldP spid="28" grpId="6" animBg="1"/>
      <p:bldP spid="30" grpId="0" animBg="1"/>
      <p:bldP spid="30" grpId="1" animBg="1"/>
      <p:bldP spid="30" grpId="2" animBg="1"/>
      <p:bldP spid="30" grpId="3" animBg="1"/>
      <p:bldP spid="30" grpId="4" animBg="1"/>
      <p:bldP spid="30" grpId="5" animBg="1"/>
      <p:bldP spid="30" grpId="6" animBg="1"/>
      <p:bldP spid="32" grpId="0" animBg="1"/>
      <p:bldP spid="32" grpId="1" animBg="1"/>
      <p:bldP spid="32" grpId="2" animBg="1"/>
      <p:bldP spid="32" grpId="3" animBg="1"/>
      <p:bldP spid="32" grpId="4" animBg="1"/>
      <p:bldP spid="32" grpId="5" animBg="1"/>
      <p:bldP spid="32" grpId="6"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8130" name="Grupp 40">
            <a:extLst>
              <a:ext uri="{FF2B5EF4-FFF2-40B4-BE49-F238E27FC236}">
                <a16:creationId xmlns:a16="http://schemas.microsoft.com/office/drawing/2014/main" id="{FFB9963B-4A17-4B63-BB27-C53BB839DE36}"/>
              </a:ext>
            </a:extLst>
          </p:cNvPr>
          <p:cNvGrpSpPr>
            <a:grpSpLocks/>
          </p:cNvGrpSpPr>
          <p:nvPr/>
        </p:nvGrpSpPr>
        <p:grpSpPr bwMode="auto">
          <a:xfrm>
            <a:off x="69850" y="6280150"/>
            <a:ext cx="1079500" cy="539750"/>
            <a:chOff x="169363" y="6133850"/>
            <a:chExt cx="1080000" cy="540000"/>
          </a:xfrm>
        </p:grpSpPr>
        <p:sp>
          <p:nvSpPr>
            <p:cNvPr id="54" name="Höger 53">
              <a:extLst>
                <a:ext uri="{FF2B5EF4-FFF2-40B4-BE49-F238E27FC236}">
                  <a16:creationId xmlns:a16="http://schemas.microsoft.com/office/drawing/2014/main" id="{FAB248E7-E7C4-467E-90A8-3108B17821B8}"/>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sp>
          <p:nvSpPr>
            <p:cNvPr id="56" name="textruta 55">
              <a:hlinkClick r:id="" action="ppaction://noaction"/>
              <a:extLst>
                <a:ext uri="{FF2B5EF4-FFF2-40B4-BE49-F238E27FC236}">
                  <a16:creationId xmlns:a16="http://schemas.microsoft.com/office/drawing/2014/main" id="{A1C4F6B6-81C3-4B89-9FCA-6370468BE86F}"/>
                </a:ext>
              </a:extLst>
            </p:cNvPr>
            <p:cNvSpPr txBox="1"/>
            <p:nvPr/>
          </p:nvSpPr>
          <p:spPr>
            <a:xfrm>
              <a:off x="231305" y="6264085"/>
              <a:ext cx="1018058" cy="27794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panose="02020603050405020304" pitchFamily="18" charset="0"/>
                </a:rPr>
                <a:t>    Tillbaka</a:t>
              </a:r>
            </a:p>
          </p:txBody>
        </p:sp>
      </p:grpSp>
      <p:sp>
        <p:nvSpPr>
          <p:cNvPr id="50" name="Höger 49">
            <a:hlinkClick r:id="rId3" action="ppaction://hlinksldjump"/>
            <a:extLst>
              <a:ext uri="{FF2B5EF4-FFF2-40B4-BE49-F238E27FC236}">
                <a16:creationId xmlns:a16="http://schemas.microsoft.com/office/drawing/2014/main" id="{DDA50009-0E92-4C62-B671-AEF017784699}"/>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a:rPr>
              <a:t>Fortsätt</a:t>
            </a: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pic>
        <p:nvPicPr>
          <p:cNvPr id="48132" name="Bildobjekt 2">
            <a:extLst>
              <a:ext uri="{FF2B5EF4-FFF2-40B4-BE49-F238E27FC236}">
                <a16:creationId xmlns:a16="http://schemas.microsoft.com/office/drawing/2014/main" id="{B64BCFC8-89B8-476B-8726-59A13AA89F92}"/>
              </a:ext>
            </a:extLst>
          </p:cNvPr>
          <p:cNvPicPr>
            <a:picLocks noChangeAspect="1"/>
          </p:cNvPicPr>
          <p:nvPr/>
        </p:nvPicPr>
        <p:blipFill>
          <a:blip r:embed="rId4">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ktangel 25">
            <a:extLst>
              <a:ext uri="{FF2B5EF4-FFF2-40B4-BE49-F238E27FC236}">
                <a16:creationId xmlns:a16="http://schemas.microsoft.com/office/drawing/2014/main" id="{01631F50-4B34-4523-AA03-03C58274D41C}"/>
              </a:ext>
            </a:extLst>
          </p:cNvPr>
          <p:cNvSpPr>
            <a:spLocks noChangeArrowheads="1"/>
          </p:cNvSpPr>
          <p:nvPr/>
        </p:nvSpPr>
        <p:spPr bwMode="auto">
          <a:xfrm>
            <a:off x="569913" y="227013"/>
            <a:ext cx="1703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Styrande dokument</a:t>
            </a:r>
          </a:p>
        </p:txBody>
      </p:sp>
      <p:sp>
        <p:nvSpPr>
          <p:cNvPr id="48134" name="textruta 43">
            <a:extLst>
              <a:ext uri="{FF2B5EF4-FFF2-40B4-BE49-F238E27FC236}">
                <a16:creationId xmlns:a16="http://schemas.microsoft.com/office/drawing/2014/main" id="{C7F74699-7C1E-45D1-B2E7-EDA98516B149}"/>
              </a:ext>
            </a:extLst>
          </p:cNvPr>
          <p:cNvSpPr txBox="1">
            <a:spLocks noChangeArrowheads="1"/>
          </p:cNvSpPr>
          <p:nvPr/>
        </p:nvSpPr>
        <p:spPr bwMode="auto">
          <a:xfrm>
            <a:off x="2286000" y="1397000"/>
            <a:ext cx="22685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1208" name="textruta 52">
            <a:extLst>
              <a:ext uri="{FF2B5EF4-FFF2-40B4-BE49-F238E27FC236}">
                <a16:creationId xmlns:a16="http://schemas.microsoft.com/office/drawing/2014/main" id="{C85DAB33-EB3C-4009-B901-CB0DC2FFDD3F}"/>
              </a:ext>
            </a:extLst>
          </p:cNvPr>
          <p:cNvSpPr txBox="1">
            <a:spLocks noChangeArrowheads="1"/>
          </p:cNvSpPr>
          <p:nvPr/>
        </p:nvSpPr>
        <p:spPr bwMode="auto">
          <a:xfrm>
            <a:off x="1749425" y="3497263"/>
            <a:ext cx="62468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a:ln>
                  <a:noFill/>
                </a:ln>
                <a:solidFill>
                  <a:srgbClr val="000000"/>
                </a:solidFill>
                <a:effectLst/>
                <a:uLnTx/>
                <a:uFillTx/>
                <a:latin typeface="Book Antiqua" panose="02040602050305030304" pitchFamily="18" charset="0"/>
                <a:ea typeface="+mn-ea"/>
                <a:cs typeface="Times New Roman" panose="02020603050405020304" pitchFamily="18" charset="0"/>
              </a:rPr>
              <a:t>Organisationens kontext är en central utgångspunkt för kontinuitetsarbetet och förklarar hur och varför kontinuitetshantering är viktigt för organisationen.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200" b="0" i="0" u="none" strike="noStrike" kern="1200" cap="none" spc="0" normalizeH="0" baseline="0" noProof="0">
              <a:ln>
                <a:noFill/>
              </a:ln>
              <a:solidFill>
                <a:srgbClr val="000000"/>
              </a:solidFill>
              <a:effectLst/>
              <a:uLnTx/>
              <a:uFillTx/>
              <a:latin typeface="Book Antiqua" panose="0204060205030503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a:ln>
                  <a:noFill/>
                </a:ln>
                <a:solidFill>
                  <a:srgbClr val="000000"/>
                </a:solidFill>
                <a:effectLst/>
                <a:uLnTx/>
                <a:uFillTx/>
                <a:latin typeface="Book Antiqua" panose="02040602050305030304" pitchFamily="18" charset="0"/>
                <a:ea typeface="+mn-ea"/>
                <a:cs typeface="Times New Roman" panose="02020603050405020304" pitchFamily="18" charset="0"/>
              </a:rPr>
              <a:t>Kontexten kan beskrivas i en inledande översikt av policyn. Kontexten kan beskrivas i form av vilka interna och externa faktorer som påverkar dess mål och därigenom ställer krav på kontinuitetshantering.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200" b="0" i="0" u="none" strike="noStrike" kern="1200" cap="none" spc="0" normalizeH="0" baseline="0" noProof="0">
              <a:ln>
                <a:noFill/>
              </a:ln>
              <a:solidFill>
                <a:srgbClr val="000000"/>
              </a:solidFill>
              <a:effectLst/>
              <a:uLnTx/>
              <a:uFillTx/>
              <a:latin typeface="Book Antiqua" panose="0204060205030503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a:ln>
                  <a:noFill/>
                </a:ln>
                <a:solidFill>
                  <a:srgbClr val="000000"/>
                </a:solidFill>
                <a:effectLst/>
                <a:uLnTx/>
                <a:uFillTx/>
                <a:latin typeface="Book Antiqua" panose="02040602050305030304" pitchFamily="18" charset="0"/>
                <a:ea typeface="+mn-ea"/>
                <a:cs typeface="Times New Roman" panose="02020603050405020304" pitchFamily="18" charset="0"/>
              </a:rPr>
              <a:t>Inom standarden ISO 22313 redogörs för en rad faktorer som kan påverka kontexten.</a:t>
            </a:r>
            <a:endPar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48136" name="Bildobjekt 5">
            <a:extLst>
              <a:ext uri="{FF2B5EF4-FFF2-40B4-BE49-F238E27FC236}">
                <a16:creationId xmlns:a16="http://schemas.microsoft.com/office/drawing/2014/main" id="{98ABA2FD-6DFF-4B02-AA3F-BF2A4D200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144463"/>
            <a:ext cx="4810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a:extLst>
              <a:ext uri="{FF2B5EF4-FFF2-40B4-BE49-F238E27FC236}">
                <a16:creationId xmlns:a16="http://schemas.microsoft.com/office/drawing/2014/main" id="{205A01A4-B662-4A01-BE60-5D205336DBDE}"/>
              </a:ext>
            </a:extLst>
          </p:cNvPr>
          <p:cNvSpPr/>
          <p:nvPr/>
        </p:nvSpPr>
        <p:spPr>
          <a:xfrm>
            <a:off x="1831975" y="2809875"/>
            <a:ext cx="2024063" cy="66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Book Antiqua"/>
                <a:ea typeface="+mn-ea"/>
                <a:cs typeface="Times New Roman"/>
              </a:rPr>
              <a:t>Organisationens kontext</a:t>
            </a:r>
          </a:p>
        </p:txBody>
      </p:sp>
      <p:cxnSp>
        <p:nvCxnSpPr>
          <p:cNvPr id="8" name="Rak 7">
            <a:extLst>
              <a:ext uri="{FF2B5EF4-FFF2-40B4-BE49-F238E27FC236}">
                <a16:creationId xmlns:a16="http://schemas.microsoft.com/office/drawing/2014/main" id="{58752325-D600-489C-9BCB-ADE9B9D58076}"/>
              </a:ext>
            </a:extLst>
          </p:cNvPr>
          <p:cNvCxnSpPr>
            <a:stCxn id="29" idx="3"/>
            <a:endCxn id="2" idx="1"/>
          </p:cNvCxnSpPr>
          <p:nvPr/>
        </p:nvCxnSpPr>
        <p:spPr>
          <a:xfrm flipV="1">
            <a:off x="1574800" y="3143250"/>
            <a:ext cx="257175" cy="4763"/>
          </a:xfrm>
          <a:prstGeom prst="line">
            <a:avLst/>
          </a:prstGeom>
        </p:spPr>
        <p:style>
          <a:lnRef idx="1">
            <a:schemeClr val="dk1"/>
          </a:lnRef>
          <a:fillRef idx="0">
            <a:schemeClr val="dk1"/>
          </a:fillRef>
          <a:effectRef idx="0">
            <a:schemeClr val="dk1"/>
          </a:effectRef>
          <a:fontRef idx="minor">
            <a:schemeClr val="tx1"/>
          </a:fontRef>
        </p:style>
      </p:cxnSp>
      <p:sp>
        <p:nvSpPr>
          <p:cNvPr id="12" name="textruta 11">
            <a:extLst>
              <a:ext uri="{FF2B5EF4-FFF2-40B4-BE49-F238E27FC236}">
                <a16:creationId xmlns:a16="http://schemas.microsoft.com/office/drawing/2014/main" id="{29C9E3AF-F6CE-42B3-8983-FD70A3826F72}"/>
              </a:ext>
            </a:extLst>
          </p:cNvPr>
          <p:cNvSpPr txBox="1">
            <a:spLocks noChangeArrowheads="1"/>
          </p:cNvSpPr>
          <p:nvPr/>
        </p:nvSpPr>
        <p:spPr bwMode="auto">
          <a:xfrm>
            <a:off x="7938" y="2379663"/>
            <a:ext cx="1493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Produkter &amp; Tjänster</a:t>
            </a:r>
          </a:p>
        </p:txBody>
      </p:sp>
      <p:cxnSp>
        <p:nvCxnSpPr>
          <p:cNvPr id="26" name="Rak 25">
            <a:extLst>
              <a:ext uri="{FF2B5EF4-FFF2-40B4-BE49-F238E27FC236}">
                <a16:creationId xmlns:a16="http://schemas.microsoft.com/office/drawing/2014/main" id="{9621B925-3992-41FE-8B17-38C4E702A8AC}"/>
              </a:ext>
            </a:extLst>
          </p:cNvPr>
          <p:cNvCxnSpPr/>
          <p:nvPr/>
        </p:nvCxnSpPr>
        <p:spPr>
          <a:xfrm>
            <a:off x="1417638" y="2590800"/>
            <a:ext cx="414337" cy="211138"/>
          </a:xfrm>
          <a:prstGeom prst="line">
            <a:avLst/>
          </a:prstGeom>
        </p:spPr>
        <p:style>
          <a:lnRef idx="1">
            <a:schemeClr val="dk1"/>
          </a:lnRef>
          <a:fillRef idx="0">
            <a:schemeClr val="dk1"/>
          </a:fillRef>
          <a:effectRef idx="0">
            <a:schemeClr val="dk1"/>
          </a:effectRef>
          <a:fontRef idx="minor">
            <a:schemeClr val="tx1"/>
          </a:fontRef>
        </p:style>
      </p:cxnSp>
      <p:sp>
        <p:nvSpPr>
          <p:cNvPr id="29" name="textruta 28">
            <a:extLst>
              <a:ext uri="{FF2B5EF4-FFF2-40B4-BE49-F238E27FC236}">
                <a16:creationId xmlns:a16="http://schemas.microsoft.com/office/drawing/2014/main" id="{92215A8A-03CC-4B6F-B945-1F91DFC3E456}"/>
              </a:ext>
            </a:extLst>
          </p:cNvPr>
          <p:cNvSpPr txBox="1">
            <a:spLocks noChangeArrowheads="1"/>
          </p:cNvSpPr>
          <p:nvPr/>
        </p:nvSpPr>
        <p:spPr bwMode="auto">
          <a:xfrm>
            <a:off x="0" y="2917825"/>
            <a:ext cx="157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Strategiska riktlinjer, policys och rutiner</a:t>
            </a:r>
          </a:p>
        </p:txBody>
      </p:sp>
      <p:cxnSp>
        <p:nvCxnSpPr>
          <p:cNvPr id="30" name="Rak 29">
            <a:extLst>
              <a:ext uri="{FF2B5EF4-FFF2-40B4-BE49-F238E27FC236}">
                <a16:creationId xmlns:a16="http://schemas.microsoft.com/office/drawing/2014/main" id="{517F36C3-68E9-4383-A15E-12824E6EDC95}"/>
              </a:ext>
            </a:extLst>
          </p:cNvPr>
          <p:cNvCxnSpPr/>
          <p:nvPr/>
        </p:nvCxnSpPr>
        <p:spPr>
          <a:xfrm flipV="1">
            <a:off x="1490663" y="3457575"/>
            <a:ext cx="341312" cy="263525"/>
          </a:xfrm>
          <a:prstGeom prst="line">
            <a:avLst/>
          </a:prstGeom>
        </p:spPr>
        <p:style>
          <a:lnRef idx="1">
            <a:schemeClr val="dk1"/>
          </a:lnRef>
          <a:fillRef idx="0">
            <a:schemeClr val="dk1"/>
          </a:fillRef>
          <a:effectRef idx="0">
            <a:schemeClr val="dk1"/>
          </a:effectRef>
          <a:fontRef idx="minor">
            <a:schemeClr val="tx1"/>
          </a:fontRef>
        </p:style>
      </p:cxnSp>
      <p:sp>
        <p:nvSpPr>
          <p:cNvPr id="34" name="textruta 33">
            <a:extLst>
              <a:ext uri="{FF2B5EF4-FFF2-40B4-BE49-F238E27FC236}">
                <a16:creationId xmlns:a16="http://schemas.microsoft.com/office/drawing/2014/main" id="{999CBB84-259A-48A2-95D3-7A691ED66EAD}"/>
              </a:ext>
            </a:extLst>
          </p:cNvPr>
          <p:cNvSpPr txBox="1">
            <a:spLocks noChangeArrowheads="1"/>
          </p:cNvSpPr>
          <p:nvPr/>
        </p:nvSpPr>
        <p:spPr bwMode="auto">
          <a:xfrm>
            <a:off x="7938" y="3635375"/>
            <a:ext cx="15176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Organisationsstruktur</a:t>
            </a:r>
          </a:p>
        </p:txBody>
      </p:sp>
      <p:cxnSp>
        <p:nvCxnSpPr>
          <p:cNvPr id="35" name="Rak 34">
            <a:extLst>
              <a:ext uri="{FF2B5EF4-FFF2-40B4-BE49-F238E27FC236}">
                <a16:creationId xmlns:a16="http://schemas.microsoft.com/office/drawing/2014/main" id="{431C6123-841D-45D2-9AB6-7F161DCE34E0}"/>
              </a:ext>
            </a:extLst>
          </p:cNvPr>
          <p:cNvCxnSpPr>
            <a:stCxn id="2" idx="0"/>
          </p:cNvCxnSpPr>
          <p:nvPr/>
        </p:nvCxnSpPr>
        <p:spPr>
          <a:xfrm flipV="1">
            <a:off x="2844800" y="2271713"/>
            <a:ext cx="0" cy="538162"/>
          </a:xfrm>
          <a:prstGeom prst="line">
            <a:avLst/>
          </a:prstGeom>
        </p:spPr>
        <p:style>
          <a:lnRef idx="1">
            <a:schemeClr val="dk1"/>
          </a:lnRef>
          <a:fillRef idx="0">
            <a:schemeClr val="dk1"/>
          </a:fillRef>
          <a:effectRef idx="0">
            <a:schemeClr val="dk1"/>
          </a:effectRef>
          <a:fontRef idx="minor">
            <a:schemeClr val="tx1"/>
          </a:fontRef>
        </p:style>
      </p:cxnSp>
      <p:cxnSp>
        <p:nvCxnSpPr>
          <p:cNvPr id="38" name="Rak 37">
            <a:extLst>
              <a:ext uri="{FF2B5EF4-FFF2-40B4-BE49-F238E27FC236}">
                <a16:creationId xmlns:a16="http://schemas.microsoft.com/office/drawing/2014/main" id="{C09A1F78-E1D0-4BAF-B2BB-09850DD8A812}"/>
              </a:ext>
            </a:extLst>
          </p:cNvPr>
          <p:cNvCxnSpPr/>
          <p:nvPr/>
        </p:nvCxnSpPr>
        <p:spPr>
          <a:xfrm>
            <a:off x="1831975" y="2320925"/>
            <a:ext cx="463550" cy="488950"/>
          </a:xfrm>
          <a:prstGeom prst="line">
            <a:avLst/>
          </a:prstGeom>
        </p:spPr>
        <p:style>
          <a:lnRef idx="1">
            <a:schemeClr val="dk1"/>
          </a:lnRef>
          <a:fillRef idx="0">
            <a:schemeClr val="dk1"/>
          </a:fillRef>
          <a:effectRef idx="0">
            <a:schemeClr val="dk1"/>
          </a:effectRef>
          <a:fontRef idx="minor">
            <a:schemeClr val="tx1"/>
          </a:fontRef>
        </p:style>
      </p:cxnSp>
      <p:sp>
        <p:nvSpPr>
          <p:cNvPr id="43" name="textruta 42">
            <a:extLst>
              <a:ext uri="{FF2B5EF4-FFF2-40B4-BE49-F238E27FC236}">
                <a16:creationId xmlns:a16="http://schemas.microsoft.com/office/drawing/2014/main" id="{6BBF57AD-CA90-482F-BEED-AAC2F8A5523E}"/>
              </a:ext>
            </a:extLst>
          </p:cNvPr>
          <p:cNvSpPr txBox="1">
            <a:spLocks noChangeArrowheads="1"/>
          </p:cNvSpPr>
          <p:nvPr/>
        </p:nvSpPr>
        <p:spPr bwMode="auto">
          <a:xfrm>
            <a:off x="1143000" y="2060575"/>
            <a:ext cx="1206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Lagar och regler</a:t>
            </a:r>
          </a:p>
        </p:txBody>
      </p:sp>
      <p:sp>
        <p:nvSpPr>
          <p:cNvPr id="47" name="textruta 46">
            <a:extLst>
              <a:ext uri="{FF2B5EF4-FFF2-40B4-BE49-F238E27FC236}">
                <a16:creationId xmlns:a16="http://schemas.microsoft.com/office/drawing/2014/main" id="{C0C5F0EA-FF29-43DB-9782-CFE114369089}"/>
              </a:ext>
            </a:extLst>
          </p:cNvPr>
          <p:cNvSpPr txBox="1">
            <a:spLocks noChangeArrowheads="1"/>
          </p:cNvSpPr>
          <p:nvPr/>
        </p:nvSpPr>
        <p:spPr bwMode="auto">
          <a:xfrm>
            <a:off x="2525713" y="2017713"/>
            <a:ext cx="646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Kunder</a:t>
            </a:r>
          </a:p>
        </p:txBody>
      </p:sp>
      <p:cxnSp>
        <p:nvCxnSpPr>
          <p:cNvPr id="48" name="Rak 47">
            <a:extLst>
              <a:ext uri="{FF2B5EF4-FFF2-40B4-BE49-F238E27FC236}">
                <a16:creationId xmlns:a16="http://schemas.microsoft.com/office/drawing/2014/main" id="{67193903-6B1B-4660-A089-A181E1ABB23F}"/>
              </a:ext>
            </a:extLst>
          </p:cNvPr>
          <p:cNvCxnSpPr/>
          <p:nvPr/>
        </p:nvCxnSpPr>
        <p:spPr>
          <a:xfrm flipV="1">
            <a:off x="3340100" y="2336800"/>
            <a:ext cx="379413" cy="469900"/>
          </a:xfrm>
          <a:prstGeom prst="line">
            <a:avLst/>
          </a:prstGeom>
        </p:spPr>
        <p:style>
          <a:lnRef idx="1">
            <a:schemeClr val="dk1"/>
          </a:lnRef>
          <a:fillRef idx="0">
            <a:schemeClr val="dk1"/>
          </a:fillRef>
          <a:effectRef idx="0">
            <a:schemeClr val="dk1"/>
          </a:effectRef>
          <a:fontRef idx="minor">
            <a:schemeClr val="tx1"/>
          </a:fontRef>
        </p:style>
      </p:cxnSp>
      <p:sp>
        <p:nvSpPr>
          <p:cNvPr id="52" name="textruta 51">
            <a:extLst>
              <a:ext uri="{FF2B5EF4-FFF2-40B4-BE49-F238E27FC236}">
                <a16:creationId xmlns:a16="http://schemas.microsoft.com/office/drawing/2014/main" id="{A06CBF87-EBA6-4B4E-A28A-CE18531F4171}"/>
              </a:ext>
            </a:extLst>
          </p:cNvPr>
          <p:cNvSpPr txBox="1">
            <a:spLocks noChangeArrowheads="1"/>
          </p:cNvSpPr>
          <p:nvPr/>
        </p:nvSpPr>
        <p:spPr bwMode="auto">
          <a:xfrm>
            <a:off x="3330575" y="2038350"/>
            <a:ext cx="9826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Leverantörer</a:t>
            </a:r>
          </a:p>
        </p:txBody>
      </p:sp>
      <p:cxnSp>
        <p:nvCxnSpPr>
          <p:cNvPr id="53" name="Rak 52">
            <a:extLst>
              <a:ext uri="{FF2B5EF4-FFF2-40B4-BE49-F238E27FC236}">
                <a16:creationId xmlns:a16="http://schemas.microsoft.com/office/drawing/2014/main" id="{CA93D282-FECD-4673-A85D-0937390FA99D}"/>
              </a:ext>
            </a:extLst>
          </p:cNvPr>
          <p:cNvCxnSpPr/>
          <p:nvPr/>
        </p:nvCxnSpPr>
        <p:spPr>
          <a:xfrm flipV="1">
            <a:off x="3856038" y="2606675"/>
            <a:ext cx="223837" cy="195263"/>
          </a:xfrm>
          <a:prstGeom prst="line">
            <a:avLst/>
          </a:prstGeom>
        </p:spPr>
        <p:style>
          <a:lnRef idx="1">
            <a:schemeClr val="dk1"/>
          </a:lnRef>
          <a:fillRef idx="0">
            <a:schemeClr val="dk1"/>
          </a:fillRef>
          <a:effectRef idx="0">
            <a:schemeClr val="dk1"/>
          </a:effectRef>
          <a:fontRef idx="minor">
            <a:schemeClr val="tx1"/>
          </a:fontRef>
        </p:style>
      </p:cxnSp>
      <p:sp>
        <p:nvSpPr>
          <p:cNvPr id="55" name="textruta 54">
            <a:extLst>
              <a:ext uri="{FF2B5EF4-FFF2-40B4-BE49-F238E27FC236}">
                <a16:creationId xmlns:a16="http://schemas.microsoft.com/office/drawing/2014/main" id="{2199C742-B52A-44E1-9576-F20167C0B424}"/>
              </a:ext>
            </a:extLst>
          </p:cNvPr>
          <p:cNvSpPr txBox="1">
            <a:spLocks noChangeArrowheads="1"/>
          </p:cNvSpPr>
          <p:nvPr/>
        </p:nvSpPr>
        <p:spPr bwMode="auto">
          <a:xfrm>
            <a:off x="4064000" y="2393950"/>
            <a:ext cx="690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Partners</a:t>
            </a:r>
          </a:p>
        </p:txBody>
      </p:sp>
      <p:cxnSp>
        <p:nvCxnSpPr>
          <p:cNvPr id="58" name="Rak 57">
            <a:extLst>
              <a:ext uri="{FF2B5EF4-FFF2-40B4-BE49-F238E27FC236}">
                <a16:creationId xmlns:a16="http://schemas.microsoft.com/office/drawing/2014/main" id="{D854698B-63F4-4802-9519-0A351F41FF0F}"/>
              </a:ext>
            </a:extLst>
          </p:cNvPr>
          <p:cNvCxnSpPr>
            <a:stCxn id="2" idx="3"/>
          </p:cNvCxnSpPr>
          <p:nvPr/>
        </p:nvCxnSpPr>
        <p:spPr>
          <a:xfrm flipV="1">
            <a:off x="3856038" y="3141663"/>
            <a:ext cx="211137" cy="1587"/>
          </a:xfrm>
          <a:prstGeom prst="line">
            <a:avLst/>
          </a:prstGeom>
        </p:spPr>
        <p:style>
          <a:lnRef idx="1">
            <a:schemeClr val="dk1"/>
          </a:lnRef>
          <a:fillRef idx="0">
            <a:schemeClr val="dk1"/>
          </a:fillRef>
          <a:effectRef idx="0">
            <a:schemeClr val="dk1"/>
          </a:effectRef>
          <a:fontRef idx="minor">
            <a:schemeClr val="tx1"/>
          </a:fontRef>
        </p:style>
      </p:cxnSp>
      <p:sp>
        <p:nvSpPr>
          <p:cNvPr id="60" name="textruta 59">
            <a:extLst>
              <a:ext uri="{FF2B5EF4-FFF2-40B4-BE49-F238E27FC236}">
                <a16:creationId xmlns:a16="http://schemas.microsoft.com/office/drawing/2014/main" id="{0DA0B5A3-7D09-41F5-B165-972C009DBE90}"/>
              </a:ext>
            </a:extLst>
          </p:cNvPr>
          <p:cNvSpPr txBox="1">
            <a:spLocks noChangeArrowheads="1"/>
          </p:cNvSpPr>
          <p:nvPr/>
        </p:nvSpPr>
        <p:spPr bwMode="auto">
          <a:xfrm>
            <a:off x="4079875" y="3003550"/>
            <a:ext cx="981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Distributörer</a:t>
            </a:r>
          </a:p>
        </p:txBody>
      </p:sp>
      <p:cxnSp>
        <p:nvCxnSpPr>
          <p:cNvPr id="61" name="Rak 60">
            <a:extLst>
              <a:ext uri="{FF2B5EF4-FFF2-40B4-BE49-F238E27FC236}">
                <a16:creationId xmlns:a16="http://schemas.microsoft.com/office/drawing/2014/main" id="{BF54A23F-176E-4D1D-9274-83860807CF54}"/>
              </a:ext>
            </a:extLst>
          </p:cNvPr>
          <p:cNvCxnSpPr/>
          <p:nvPr/>
        </p:nvCxnSpPr>
        <p:spPr>
          <a:xfrm>
            <a:off x="3856038" y="3476625"/>
            <a:ext cx="271462" cy="158750"/>
          </a:xfrm>
          <a:prstGeom prst="line">
            <a:avLst/>
          </a:prstGeom>
        </p:spPr>
        <p:style>
          <a:lnRef idx="1">
            <a:schemeClr val="dk1"/>
          </a:lnRef>
          <a:fillRef idx="0">
            <a:schemeClr val="dk1"/>
          </a:fillRef>
          <a:effectRef idx="0">
            <a:schemeClr val="dk1"/>
          </a:effectRef>
          <a:fontRef idx="minor">
            <a:schemeClr val="tx1"/>
          </a:fontRef>
        </p:style>
      </p:cxnSp>
      <p:sp>
        <p:nvSpPr>
          <p:cNvPr id="64" name="textruta 63">
            <a:extLst>
              <a:ext uri="{FF2B5EF4-FFF2-40B4-BE49-F238E27FC236}">
                <a16:creationId xmlns:a16="http://schemas.microsoft.com/office/drawing/2014/main" id="{530D11C5-7284-46A4-9003-54A270829967}"/>
              </a:ext>
            </a:extLst>
          </p:cNvPr>
          <p:cNvSpPr txBox="1">
            <a:spLocks noChangeArrowheads="1"/>
          </p:cNvSpPr>
          <p:nvPr/>
        </p:nvSpPr>
        <p:spPr bwMode="auto">
          <a:xfrm>
            <a:off x="3954463" y="3621088"/>
            <a:ext cx="116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Sociala faktorer</a:t>
            </a:r>
          </a:p>
        </p:txBody>
      </p:sp>
      <p:cxnSp>
        <p:nvCxnSpPr>
          <p:cNvPr id="66" name="Rak 65">
            <a:extLst>
              <a:ext uri="{FF2B5EF4-FFF2-40B4-BE49-F238E27FC236}">
                <a16:creationId xmlns:a16="http://schemas.microsoft.com/office/drawing/2014/main" id="{48A451CE-A418-468C-A30B-AC0C1C226EA2}"/>
              </a:ext>
            </a:extLst>
          </p:cNvPr>
          <p:cNvCxnSpPr/>
          <p:nvPr/>
        </p:nvCxnSpPr>
        <p:spPr>
          <a:xfrm>
            <a:off x="3311525" y="3484563"/>
            <a:ext cx="407988" cy="428625"/>
          </a:xfrm>
          <a:prstGeom prst="line">
            <a:avLst/>
          </a:prstGeom>
        </p:spPr>
        <p:style>
          <a:lnRef idx="1">
            <a:schemeClr val="dk1"/>
          </a:lnRef>
          <a:fillRef idx="0">
            <a:schemeClr val="dk1"/>
          </a:fillRef>
          <a:effectRef idx="0">
            <a:schemeClr val="dk1"/>
          </a:effectRef>
          <a:fontRef idx="minor">
            <a:schemeClr val="tx1"/>
          </a:fontRef>
        </p:style>
      </p:cxnSp>
      <p:sp>
        <p:nvSpPr>
          <p:cNvPr id="70" name="textruta 69">
            <a:extLst>
              <a:ext uri="{FF2B5EF4-FFF2-40B4-BE49-F238E27FC236}">
                <a16:creationId xmlns:a16="http://schemas.microsoft.com/office/drawing/2014/main" id="{9C3BBCA6-104B-43EB-AB46-9E26FF84C8C4}"/>
              </a:ext>
            </a:extLst>
          </p:cNvPr>
          <p:cNvSpPr txBox="1">
            <a:spLocks noChangeArrowheads="1"/>
          </p:cNvSpPr>
          <p:nvPr/>
        </p:nvSpPr>
        <p:spPr bwMode="auto">
          <a:xfrm>
            <a:off x="3584575" y="3917950"/>
            <a:ext cx="14827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Ekonomiska faktorer</a:t>
            </a:r>
          </a:p>
        </p:txBody>
      </p:sp>
      <p:cxnSp>
        <p:nvCxnSpPr>
          <p:cNvPr id="71" name="Rak 70">
            <a:extLst>
              <a:ext uri="{FF2B5EF4-FFF2-40B4-BE49-F238E27FC236}">
                <a16:creationId xmlns:a16="http://schemas.microsoft.com/office/drawing/2014/main" id="{B36B9E6B-CE37-49B6-9E00-E150C6947491}"/>
              </a:ext>
            </a:extLst>
          </p:cNvPr>
          <p:cNvCxnSpPr/>
          <p:nvPr/>
        </p:nvCxnSpPr>
        <p:spPr>
          <a:xfrm flipV="1">
            <a:off x="1831975" y="3482975"/>
            <a:ext cx="517525" cy="466725"/>
          </a:xfrm>
          <a:prstGeom prst="line">
            <a:avLst/>
          </a:prstGeom>
        </p:spPr>
        <p:style>
          <a:lnRef idx="1">
            <a:schemeClr val="dk1"/>
          </a:lnRef>
          <a:fillRef idx="0">
            <a:schemeClr val="dk1"/>
          </a:fillRef>
          <a:effectRef idx="0">
            <a:schemeClr val="dk1"/>
          </a:effectRef>
          <a:fontRef idx="minor">
            <a:schemeClr val="tx1"/>
          </a:fontRef>
        </p:style>
      </p:cxnSp>
      <p:sp>
        <p:nvSpPr>
          <p:cNvPr id="74" name="textruta 73">
            <a:extLst>
              <a:ext uri="{FF2B5EF4-FFF2-40B4-BE49-F238E27FC236}">
                <a16:creationId xmlns:a16="http://schemas.microsoft.com/office/drawing/2014/main" id="{C9B2E373-1A46-4BC2-87EF-396D2C050CCF}"/>
              </a:ext>
            </a:extLst>
          </p:cNvPr>
          <p:cNvSpPr txBox="1">
            <a:spLocks noChangeArrowheads="1"/>
          </p:cNvSpPr>
          <p:nvPr/>
        </p:nvSpPr>
        <p:spPr bwMode="auto">
          <a:xfrm>
            <a:off x="1101725" y="3919538"/>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Tekniska faktorer</a:t>
            </a:r>
          </a:p>
        </p:txBody>
      </p:sp>
      <p:cxnSp>
        <p:nvCxnSpPr>
          <p:cNvPr id="75" name="Rak 74">
            <a:extLst>
              <a:ext uri="{FF2B5EF4-FFF2-40B4-BE49-F238E27FC236}">
                <a16:creationId xmlns:a16="http://schemas.microsoft.com/office/drawing/2014/main" id="{C7078ACF-C586-455E-B1F8-422630CE4B3E}"/>
              </a:ext>
            </a:extLst>
          </p:cNvPr>
          <p:cNvCxnSpPr/>
          <p:nvPr/>
        </p:nvCxnSpPr>
        <p:spPr>
          <a:xfrm flipV="1">
            <a:off x="2851150" y="3470275"/>
            <a:ext cx="0" cy="536575"/>
          </a:xfrm>
          <a:prstGeom prst="line">
            <a:avLst/>
          </a:prstGeom>
        </p:spPr>
        <p:style>
          <a:lnRef idx="1">
            <a:schemeClr val="dk1"/>
          </a:lnRef>
          <a:fillRef idx="0">
            <a:schemeClr val="dk1"/>
          </a:fillRef>
          <a:effectRef idx="0">
            <a:schemeClr val="dk1"/>
          </a:effectRef>
          <a:fontRef idx="minor">
            <a:schemeClr val="tx1"/>
          </a:fontRef>
        </p:style>
      </p:cxnSp>
      <p:sp>
        <p:nvSpPr>
          <p:cNvPr id="76" name="textruta 75">
            <a:extLst>
              <a:ext uri="{FF2B5EF4-FFF2-40B4-BE49-F238E27FC236}">
                <a16:creationId xmlns:a16="http://schemas.microsoft.com/office/drawing/2014/main" id="{83FA2717-833B-4644-9D49-30F91D5473AB}"/>
              </a:ext>
            </a:extLst>
          </p:cNvPr>
          <p:cNvSpPr txBox="1">
            <a:spLocks noChangeArrowheads="1"/>
          </p:cNvSpPr>
          <p:nvPr/>
        </p:nvSpPr>
        <p:spPr bwMode="auto">
          <a:xfrm>
            <a:off x="2241550" y="4013200"/>
            <a:ext cx="1252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Politiska faktorer</a:t>
            </a:r>
          </a:p>
        </p:txBody>
      </p:sp>
      <p:sp>
        <p:nvSpPr>
          <p:cNvPr id="77" name="textruta 76">
            <a:extLst>
              <a:ext uri="{FF2B5EF4-FFF2-40B4-BE49-F238E27FC236}">
                <a16:creationId xmlns:a16="http://schemas.microsoft.com/office/drawing/2014/main" id="{E15F97D6-5B25-4BDC-B179-71D1B1B0CDBA}"/>
              </a:ext>
            </a:extLst>
          </p:cNvPr>
          <p:cNvSpPr txBox="1"/>
          <p:nvPr/>
        </p:nvSpPr>
        <p:spPr>
          <a:xfrm>
            <a:off x="5118100" y="1971675"/>
            <a:ext cx="3876675" cy="3438525"/>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Interna faktorer </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kan utgöras bland annat av vilka värdeskapande produkter och tjänster som organisationen levererar, hur kontinuitetshanteringsarbetet organiseras samt vilka mål, policys och rutiner man har för verksamheten i övrigt.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Externa faktorer </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kan utgöras av drivkrafter och förväntningar från intressenter såsom kunder, partners, leverantörer och distributörer. Även organisationens makro-miljö bör tillgodoses, såsom sociala, ekonomiska, tekniska, eller politiska omständigheter.</a:t>
            </a:r>
          </a:p>
        </p:txBody>
      </p:sp>
      <p:sp>
        <p:nvSpPr>
          <p:cNvPr id="78" name="X">
            <a:extLst>
              <a:ext uri="{FF2B5EF4-FFF2-40B4-BE49-F238E27FC236}">
                <a16:creationId xmlns:a16="http://schemas.microsoft.com/office/drawing/2014/main" id="{72363856-1F5F-4732-A29C-800D37BAC068}"/>
              </a:ext>
            </a:extLst>
          </p:cNvPr>
          <p:cNvSpPr>
            <a:spLocks noChangeAspect="1"/>
          </p:cNvSpPr>
          <p:nvPr/>
        </p:nvSpPr>
        <p:spPr>
          <a:xfrm>
            <a:off x="8373484" y="1740694"/>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83" name="Ned 82">
            <a:extLst>
              <a:ext uri="{FF2B5EF4-FFF2-40B4-BE49-F238E27FC236}">
                <a16:creationId xmlns:a16="http://schemas.microsoft.com/office/drawing/2014/main" id="{34E1A847-9627-4D9E-AE43-5D6822C74327}"/>
              </a:ext>
            </a:extLst>
          </p:cNvPr>
          <p:cNvSpPr/>
          <p:nvPr/>
        </p:nvSpPr>
        <p:spPr>
          <a:xfrm>
            <a:off x="701675" y="4378325"/>
            <a:ext cx="4225925" cy="628650"/>
          </a:xfrm>
          <a:prstGeom prst="downArrow">
            <a:avLst>
              <a:gd name="adj1" fmla="val 47253"/>
              <a:gd name="adj2" fmla="val 6384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91" name="textruta 90">
            <a:extLst>
              <a:ext uri="{FF2B5EF4-FFF2-40B4-BE49-F238E27FC236}">
                <a16:creationId xmlns:a16="http://schemas.microsoft.com/office/drawing/2014/main" id="{328CA4D7-FF6F-495E-863C-927F63AB8301}"/>
              </a:ext>
            </a:extLst>
          </p:cNvPr>
          <p:cNvSpPr txBox="1">
            <a:spLocks noChangeArrowheads="1"/>
          </p:cNvSpPr>
          <p:nvPr/>
        </p:nvSpPr>
        <p:spPr bwMode="auto">
          <a:xfrm>
            <a:off x="1506538" y="5049838"/>
            <a:ext cx="2641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Krav på kontinuitetshantering</a:t>
            </a:r>
          </a:p>
        </p:txBody>
      </p:sp>
      <p:sp>
        <p:nvSpPr>
          <p:cNvPr id="94" name="textruta 93">
            <a:extLst>
              <a:ext uri="{FF2B5EF4-FFF2-40B4-BE49-F238E27FC236}">
                <a16:creationId xmlns:a16="http://schemas.microsoft.com/office/drawing/2014/main" id="{6E69A1D2-0AB8-4730-A34B-70C051FE2DC4}"/>
              </a:ext>
            </a:extLst>
          </p:cNvPr>
          <p:cNvSpPr txBox="1">
            <a:spLocks noChangeArrowheads="1"/>
          </p:cNvSpPr>
          <p:nvPr/>
        </p:nvSpPr>
        <p:spPr bwMode="auto">
          <a:xfrm>
            <a:off x="2822575" y="6419850"/>
            <a:ext cx="3522663" cy="2524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600" b="0" i="0" u="none" strike="noStrike" kern="1200" cap="none" spc="0" normalizeH="0" baseline="0" noProof="0" dirty="0">
                <a:ln>
                  <a:noFill/>
                </a:ln>
                <a:solidFill>
                  <a:srgbClr val="000000"/>
                </a:solidFill>
                <a:effectLst/>
                <a:uLnTx/>
                <a:uFillTx/>
                <a:latin typeface="Book Antiqua"/>
                <a:ea typeface="+mn-ea"/>
                <a:cs typeface="Times New Roman"/>
              </a:rPr>
              <a:t>Fler tips </a:t>
            </a:r>
            <a:r>
              <a:rPr kumimoji="0" lang="sv-SE" altLang="sv-SE" sz="1600" b="0" i="0" u="none" strike="noStrike" kern="1200" cap="none" spc="0" normalizeH="0" baseline="0" noProof="0" dirty="0">
                <a:ln>
                  <a:noFill/>
                </a:ln>
                <a:solidFill>
                  <a:srgbClr val="000000"/>
                </a:solidFill>
                <a:effectLst/>
                <a:uLnTx/>
                <a:uFillTx/>
                <a:latin typeface="Book Antiqua"/>
                <a:ea typeface="+mn-ea"/>
                <a:cs typeface="Times New Roman"/>
                <a:sym typeface="Webdings" panose="05030102010509060703" pitchFamily="18" charset="2"/>
              </a:rPr>
              <a:t></a:t>
            </a:r>
            <a:endParaRPr kumimoji="0" lang="sv-SE" altLang="sv-SE" sz="1600" b="0" i="0" u="none" strike="noStrike" kern="1200" cap="none" spc="0" normalizeH="0" baseline="0" noProof="0" dirty="0">
              <a:ln>
                <a:noFill/>
              </a:ln>
              <a:solidFill>
                <a:srgbClr val="000000"/>
              </a:solidFill>
              <a:effectLst/>
              <a:uLnTx/>
              <a:uFillTx/>
              <a:latin typeface="Book Antiqua"/>
              <a:ea typeface="+mn-ea"/>
              <a:cs typeface="Times New Roman"/>
            </a:endParaRPr>
          </a:p>
        </p:txBody>
      </p:sp>
      <p:sp>
        <p:nvSpPr>
          <p:cNvPr id="49" name="textruta 48">
            <a:hlinkClick r:id="rId6" action="ppaction://hlinksldjump"/>
            <a:extLst>
              <a:ext uri="{FF2B5EF4-FFF2-40B4-BE49-F238E27FC236}">
                <a16:creationId xmlns:a16="http://schemas.microsoft.com/office/drawing/2014/main" id="{8B8EE0F1-53E9-49AE-BF15-59BF00472878}"/>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1" name="textruta 50">
            <a:hlinkClick r:id="rId7" action="ppaction://hlinksldjump"/>
            <a:extLst>
              <a:ext uri="{FF2B5EF4-FFF2-40B4-BE49-F238E27FC236}">
                <a16:creationId xmlns:a16="http://schemas.microsoft.com/office/drawing/2014/main" id="{7F9F63CA-0399-4C6E-B7A8-E478D162D048}"/>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dirty="0">
                <a:ln>
                  <a:noFill/>
                </a:ln>
                <a:solidFill>
                  <a:srgbClr val="FFFFFF"/>
                </a:solidFill>
                <a:effectLst/>
                <a:uLnTx/>
                <a:uFillTx/>
                <a:latin typeface="Book Antiqua"/>
                <a:ea typeface="+mn-ea"/>
                <a:cs typeface="Times New Roman"/>
              </a:rPr>
              <a:t>Gå till huvudmeny</a:t>
            </a:r>
          </a:p>
        </p:txBody>
      </p:sp>
      <p:sp>
        <p:nvSpPr>
          <p:cNvPr id="46" name="textruta 22">
            <a:extLst>
              <a:ext uri="{FF2B5EF4-FFF2-40B4-BE49-F238E27FC236}">
                <a16:creationId xmlns:a16="http://schemas.microsoft.com/office/drawing/2014/main" id="{3291B619-D84D-484F-85C2-705D8D97C443}"/>
              </a:ext>
            </a:extLst>
          </p:cNvPr>
          <p:cNvSpPr txBox="1">
            <a:spLocks noChangeArrowheads="1"/>
          </p:cNvSpPr>
          <p:nvPr/>
        </p:nvSpPr>
        <p:spPr bwMode="auto">
          <a:xfrm>
            <a:off x="1476375" y="24130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7" name="grey_out">
            <a:extLst>
              <a:ext uri="{FF2B5EF4-FFF2-40B4-BE49-F238E27FC236}">
                <a16:creationId xmlns:a16="http://schemas.microsoft.com/office/drawing/2014/main" id="{C634A2A4-4CFE-4BC0-9CB1-38F28D0378A2}"/>
              </a:ext>
            </a:extLst>
          </p:cNvPr>
          <p:cNvSpPr/>
          <p:nvPr/>
        </p:nvSpPr>
        <p:spPr>
          <a:xfrm>
            <a:off x="-185738" y="-107950"/>
            <a:ext cx="9448801" cy="696595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59" name="Rektangel med rundade hörn 58">
            <a:extLst>
              <a:ext uri="{FF2B5EF4-FFF2-40B4-BE49-F238E27FC236}">
                <a16:creationId xmlns:a16="http://schemas.microsoft.com/office/drawing/2014/main" id="{283F781A-87D9-4B34-A629-F63C8F04400F}"/>
              </a:ext>
            </a:extLst>
          </p:cNvPr>
          <p:cNvSpPr>
            <a:spLocks noChangeAspect="1"/>
          </p:cNvSpPr>
          <p:nvPr/>
        </p:nvSpPr>
        <p:spPr>
          <a:xfrm>
            <a:off x="920012" y="2044162"/>
            <a:ext cx="7300800" cy="2958294"/>
          </a:xfrm>
          <a:prstGeom prst="roundRect">
            <a:avLst/>
          </a:prstGeom>
          <a:ln/>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ts val="600"/>
              </a:spcBef>
              <a:spcAft>
                <a:spcPts val="600"/>
              </a:spcAft>
              <a:buClrTx/>
              <a:buSzTx/>
              <a:buFontTx/>
              <a:buNone/>
              <a:tabLst>
                <a:tab pos="685800" algn="l"/>
                <a:tab pos="914400" algn="l"/>
              </a:tabLst>
              <a:defRPr/>
            </a:pPr>
            <a:r>
              <a:rPr kumimoji="0" lang="sv-SE" sz="1600" b="1" i="0" u="none" strike="noStrike" kern="1200" cap="none" spc="0" normalizeH="0" baseline="0" noProof="0" dirty="0">
                <a:ln>
                  <a:noFill/>
                </a:ln>
                <a:solidFill>
                  <a:srgbClr val="000000"/>
                </a:solidFill>
                <a:effectLst/>
                <a:uLnTx/>
                <a:uFillTx/>
                <a:latin typeface="Book Antiqua"/>
                <a:ea typeface="+mn-ea"/>
                <a:cs typeface="Times New Roman"/>
              </a:rPr>
              <a:t>TIPS FÖR GENOMFÖRANDE</a:t>
            </a:r>
          </a:p>
          <a:p>
            <a:pPr marL="285750" marR="0" lvl="0" indent="-28575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685800" algn="l"/>
                <a:tab pos="914400" algn="l"/>
              </a:tabLst>
              <a:defRPr/>
            </a:pPr>
            <a:r>
              <a:rPr kumimoji="0" lang="sv-SE" sz="1600" b="0" i="0" u="none" strike="noStrike" kern="1200" cap="none" spc="0" normalizeH="0" baseline="0" noProof="0" dirty="0">
                <a:ln>
                  <a:noFill/>
                </a:ln>
                <a:solidFill>
                  <a:srgbClr val="000000"/>
                </a:solidFill>
                <a:effectLst/>
                <a:uLnTx/>
                <a:uFillTx/>
                <a:latin typeface="Book Antiqua"/>
                <a:ea typeface="+mn-ea"/>
                <a:cs typeface="Times New Roman"/>
              </a:rPr>
              <a:t>För att skapa en tydligare bild över dessa faktorer kan en mer detaljerad kartläggning göras över organisationens intressenter och dess förväntningar. </a:t>
            </a:r>
          </a:p>
          <a:p>
            <a:pPr marL="285750" marR="0" lvl="0" indent="-28575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685800" algn="l"/>
                <a:tab pos="914400" algn="l"/>
              </a:tabLst>
              <a:defRPr/>
            </a:pPr>
            <a:r>
              <a:rPr kumimoji="0" lang="sv-SE" sz="1600" b="0" i="0" u="none" strike="noStrike" kern="1200" cap="none" spc="0" normalizeH="0" baseline="0" noProof="0" dirty="0">
                <a:ln>
                  <a:noFill/>
                </a:ln>
                <a:solidFill>
                  <a:srgbClr val="000000"/>
                </a:solidFill>
                <a:effectLst/>
                <a:uLnTx/>
                <a:uFillTx/>
                <a:latin typeface="Book Antiqua"/>
                <a:ea typeface="+mn-ea"/>
                <a:cs typeface="Times New Roman"/>
              </a:rPr>
              <a:t>Intressenternas förväntningar kan se olika ut för normalläge och vid ett avbrott och det kan därför finnas anledning att belysa förväntningarna i båda dessa lägen. </a:t>
            </a:r>
          </a:p>
          <a:p>
            <a:pPr marL="285750" marR="0" lvl="0" indent="-28575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685800" algn="l"/>
                <a:tab pos="914400" algn="l"/>
              </a:tabLst>
              <a:defRPr/>
            </a:pPr>
            <a:r>
              <a:rPr kumimoji="0" lang="sv-SE" sz="1600" b="0" i="0" u="none" strike="noStrike" kern="1200" cap="none" spc="0" normalizeH="0" baseline="0" noProof="0" dirty="0">
                <a:ln>
                  <a:noFill/>
                </a:ln>
                <a:solidFill>
                  <a:srgbClr val="000000"/>
                </a:solidFill>
                <a:effectLst/>
                <a:uLnTx/>
                <a:uFillTx/>
                <a:latin typeface="Book Antiqua"/>
                <a:ea typeface="+mn-ea"/>
                <a:cs typeface="Times New Roman"/>
              </a:rPr>
              <a:t>Vid kartläggningen kan en prioritering göras för att tydliggöra vilka intressenter som är särskilt styrande för organisationen.</a:t>
            </a:r>
          </a:p>
        </p:txBody>
      </p:sp>
      <p:sp>
        <p:nvSpPr>
          <p:cNvPr id="62" name="X">
            <a:extLst>
              <a:ext uri="{FF2B5EF4-FFF2-40B4-BE49-F238E27FC236}">
                <a16:creationId xmlns:a16="http://schemas.microsoft.com/office/drawing/2014/main" id="{82773AB4-F4D1-481B-AC62-EA23A19BF0E6}"/>
              </a:ext>
            </a:extLst>
          </p:cNvPr>
          <p:cNvSpPr/>
          <p:nvPr/>
        </p:nvSpPr>
        <p:spPr>
          <a:xfrm>
            <a:off x="7373938" y="1581943"/>
            <a:ext cx="636587" cy="925513"/>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78"/>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7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9"/>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5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2"/>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1000"/>
                                        <p:tgtEl>
                                          <p:spTgt spid="8"/>
                                        </p:tgtEl>
                                      </p:cBhvr>
                                    </p:animEffect>
                                  </p:childTnLst>
                                </p:cTn>
                              </p:par>
                              <p:par>
                                <p:cTn id="23" presetID="22" presetClass="entr" presetSubtype="2"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right)">
                                      <p:cBhvr>
                                        <p:cTn id="25" dur="1000"/>
                                        <p:tgtEl>
                                          <p:spTgt spid="26"/>
                                        </p:tgtEl>
                                      </p:cBhvr>
                                    </p:animEffect>
                                  </p:childTnLst>
                                </p:cTn>
                              </p:par>
                              <p:par>
                                <p:cTn id="26" presetID="22" presetClass="entr" presetSubtype="2"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right)">
                                      <p:cBhvr>
                                        <p:cTn id="28" dur="1000"/>
                                        <p:tgtEl>
                                          <p:spTgt spid="30"/>
                                        </p:tgtEl>
                                      </p:cBhvr>
                                    </p:animEffect>
                                  </p:childTnLst>
                                </p:cTn>
                              </p:par>
                              <p:par>
                                <p:cTn id="29" presetID="22" presetClass="entr" presetSubtype="4"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1000"/>
                                        <p:tgtEl>
                                          <p:spTgt spid="35"/>
                                        </p:tgtEl>
                                      </p:cBhvr>
                                    </p:animEffect>
                                  </p:childTnLst>
                                </p:cTn>
                              </p:par>
                              <p:par>
                                <p:cTn id="32" presetID="22" presetClass="entr" presetSubtype="4"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1000"/>
                                        <p:tgtEl>
                                          <p:spTgt spid="38"/>
                                        </p:tgtEl>
                                      </p:cBhvr>
                                    </p:animEffect>
                                  </p:childTnLst>
                                </p:cTn>
                              </p:par>
                              <p:par>
                                <p:cTn id="35" presetID="22" presetClass="entr" presetSubtype="4"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down)">
                                      <p:cBhvr>
                                        <p:cTn id="37" dur="1000"/>
                                        <p:tgtEl>
                                          <p:spTgt spid="48"/>
                                        </p:tgtEl>
                                      </p:cBhvr>
                                    </p:animEffect>
                                  </p:childTnLst>
                                </p:cTn>
                              </p:par>
                              <p:par>
                                <p:cTn id="38" presetID="22" presetClass="entr" presetSubtype="8"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left)">
                                      <p:cBhvr>
                                        <p:cTn id="40" dur="1000"/>
                                        <p:tgtEl>
                                          <p:spTgt spid="53"/>
                                        </p:tgtEl>
                                      </p:cBhvr>
                                    </p:animEffect>
                                  </p:childTnLst>
                                </p:cTn>
                              </p:par>
                              <p:par>
                                <p:cTn id="41" presetID="22" presetClass="entr" presetSubtype="8" fill="hold"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1000"/>
                                        <p:tgtEl>
                                          <p:spTgt spid="58"/>
                                        </p:tgtEl>
                                      </p:cBhvr>
                                    </p:animEffect>
                                  </p:childTnLst>
                                </p:cTn>
                              </p:par>
                              <p:par>
                                <p:cTn id="44" presetID="22" presetClass="entr" presetSubtype="8"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left)">
                                      <p:cBhvr>
                                        <p:cTn id="46" dur="1000"/>
                                        <p:tgtEl>
                                          <p:spTgt spid="61"/>
                                        </p:tgtEl>
                                      </p:cBhvr>
                                    </p:animEffect>
                                  </p:childTnLst>
                                </p:cTn>
                              </p:par>
                              <p:par>
                                <p:cTn id="47" presetID="22" presetClass="entr" presetSubtype="1"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wipe(up)">
                                      <p:cBhvr>
                                        <p:cTn id="49" dur="1000"/>
                                        <p:tgtEl>
                                          <p:spTgt spid="66"/>
                                        </p:tgtEl>
                                      </p:cBhvr>
                                    </p:animEffect>
                                  </p:childTnLst>
                                </p:cTn>
                              </p:par>
                              <p:par>
                                <p:cTn id="50" presetID="22" presetClass="entr" presetSubtype="1" fill="hold"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par>
                                <p:cTn id="53" presetID="22" presetClass="entr" presetSubtype="1"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up)">
                                      <p:cBhvr>
                                        <p:cTn id="55" dur="1000"/>
                                        <p:tgtEl>
                                          <p:spTgt spid="75"/>
                                        </p:tgtEl>
                                      </p:cBhvr>
                                    </p:animEffect>
                                  </p:childTnLst>
                                </p:cTn>
                              </p:par>
                              <p:par>
                                <p:cTn id="56" presetID="1" presetClass="exit" presetSubtype="0" fill="hold" grpId="2" nodeType="withEffect">
                                  <p:stCondLst>
                                    <p:cond delay="0"/>
                                  </p:stCondLst>
                                  <p:childTnLst>
                                    <p:set>
                                      <p:cBhvr>
                                        <p:cTn id="57" dur="1" fill="hold">
                                          <p:stCondLst>
                                            <p:cond delay="0"/>
                                          </p:stCondLst>
                                        </p:cTn>
                                        <p:tgtEl>
                                          <p:spTgt spid="46"/>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51208"/>
                                        </p:tgtEl>
                                        <p:attrNameLst>
                                          <p:attrName>style.visibility</p:attrName>
                                        </p:attrNameLst>
                                      </p:cBhvr>
                                      <p:to>
                                        <p:strVal val="hidden"/>
                                      </p:to>
                                    </p:set>
                                  </p:childTnLst>
                                </p:cTn>
                              </p:par>
                            </p:childTnLst>
                          </p:cTn>
                        </p:par>
                        <p:par>
                          <p:cTn id="60" fill="hold" nodeType="afterGroup">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500"/>
                                        <p:tgtEl>
                                          <p:spTgt spid="4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500"/>
                                        <p:tgtEl>
                                          <p:spTgt spid="6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fade">
                                      <p:cBhvr>
                                        <p:cTn id="90" dur="500"/>
                                        <p:tgtEl>
                                          <p:spTgt spid="7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500"/>
                                        <p:tgtEl>
                                          <p:spTgt spid="7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Effect transition="in" filter="fade">
                                      <p:cBhvr>
                                        <p:cTn id="96" dur="500"/>
                                        <p:tgtEl>
                                          <p:spTgt spid="76"/>
                                        </p:tgtEl>
                                      </p:cBhvr>
                                    </p:animEffect>
                                  </p:childTnLst>
                                </p:cTn>
                              </p:par>
                            </p:childTnLst>
                          </p:cTn>
                        </p:par>
                        <p:par>
                          <p:cTn id="97" fill="hold" nodeType="afterGroup">
                            <p:stCondLst>
                              <p:cond delay="1500"/>
                            </p:stCondLst>
                            <p:childTnLst>
                              <p:par>
                                <p:cTn id="98" presetID="10" presetClass="entr" presetSubtype="0" fill="hold" grpId="0"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500"/>
                                        <p:tgtEl>
                                          <p:spTgt spid="8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1"/>
                                        </p:tgtEl>
                                        <p:attrNameLst>
                                          <p:attrName>style.visibility</p:attrName>
                                        </p:attrNameLst>
                                      </p:cBhvr>
                                      <p:to>
                                        <p:strVal val="visible"/>
                                      </p:to>
                                    </p:set>
                                    <p:animEffect transition="in" filter="fade">
                                      <p:cBhvr>
                                        <p:cTn id="103" dur="500"/>
                                        <p:tgtEl>
                                          <p:spTgt spid="9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fade">
                                      <p:cBhvr>
                                        <p:cTn id="106" dur="500"/>
                                        <p:tgtEl>
                                          <p:spTgt spid="77"/>
                                        </p:tgtEl>
                                      </p:cBhvr>
                                    </p:animEffect>
                                  </p:childTnLst>
                                </p:cTn>
                              </p:par>
                              <p:par>
                                <p:cTn id="107" presetID="10" presetClass="entr" presetSubtype="0" fill="hold"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childTnLst>
                    </p:cTn>
                  </p:par>
                </p:childTnLst>
              </p:cTn>
              <p:nextCondLst>
                <p:cond evt="onClick" delay="0">
                  <p:tgtEl>
                    <p:spTgt spid="2"/>
                  </p:tgtEl>
                </p:cond>
              </p:nextCondLst>
            </p:seq>
            <p:seq concurrent="1" nextAc="seek">
              <p:cTn id="110" restart="whenNotActive" fill="hold" evtFilter="cancelBubble" nodeType="interactiveSeq">
                <p:stCondLst>
                  <p:cond evt="onClick" delay="0">
                    <p:tgtEl>
                      <p:spTgt spid="78"/>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 presetClass="exit" presetSubtype="0" fill="hold" nodeType="withEffect">
                                  <p:stCondLst>
                                    <p:cond delay="0"/>
                                  </p:stCondLst>
                                  <p:childTnLst>
                                    <p:set>
                                      <p:cBhvr>
                                        <p:cTn id="114" dur="1" fill="hold">
                                          <p:stCondLst>
                                            <p:cond delay="0"/>
                                          </p:stCondLst>
                                        </p:cTn>
                                        <p:tgtEl>
                                          <p:spTgt spid="78"/>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77"/>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8"/>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26"/>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30"/>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35"/>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38"/>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48"/>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53"/>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58"/>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61"/>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66"/>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71"/>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75"/>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29"/>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2"/>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34"/>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43"/>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47"/>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52"/>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55"/>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60"/>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64"/>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70"/>
                                        </p:tgtEl>
                                        <p:attrNameLst>
                                          <p:attrName>style.visibility</p:attrName>
                                        </p:attrNameLst>
                                      </p:cBhvr>
                                      <p:to>
                                        <p:strVal val="hidden"/>
                                      </p:to>
                                    </p:set>
                                  </p:childTnLst>
                                </p:cTn>
                              </p:par>
                              <p:par>
                                <p:cTn id="161" presetID="1" presetClass="exit" presetSubtype="0" fill="hold" grpId="1" nodeType="withEffect">
                                  <p:stCondLst>
                                    <p:cond delay="0"/>
                                  </p:stCondLst>
                                  <p:childTnLst>
                                    <p:set>
                                      <p:cBhvr>
                                        <p:cTn id="162" dur="1" fill="hold">
                                          <p:stCondLst>
                                            <p:cond delay="0"/>
                                          </p:stCondLst>
                                        </p:cTn>
                                        <p:tgtEl>
                                          <p:spTgt spid="74"/>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76"/>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83"/>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91"/>
                                        </p:tgtEl>
                                        <p:attrNameLst>
                                          <p:attrName>style.visibility</p:attrName>
                                        </p:attrNameLst>
                                      </p:cBhvr>
                                      <p:to>
                                        <p:strVal val="hidden"/>
                                      </p:to>
                                    </p:set>
                                  </p:childTnLst>
                                </p:cTn>
                              </p:par>
                              <p:par>
                                <p:cTn id="169" presetID="1" presetClass="entr" presetSubtype="0" fill="hold" grpId="3" nodeType="withEffect">
                                  <p:stCondLst>
                                    <p:cond delay="0"/>
                                  </p:stCondLst>
                                  <p:childTnLst>
                                    <p:set>
                                      <p:cBhvr>
                                        <p:cTn id="170" dur="1" fill="hold">
                                          <p:stCondLst>
                                            <p:cond delay="0"/>
                                          </p:stCondLst>
                                        </p:cTn>
                                        <p:tgtEl>
                                          <p:spTgt spid="51208"/>
                                        </p:tgtEl>
                                        <p:attrNameLst>
                                          <p:attrName>style.visibility</p:attrName>
                                        </p:attrNameLst>
                                      </p:cBhvr>
                                      <p:to>
                                        <p:strVal val="visible"/>
                                      </p:to>
                                    </p:set>
                                  </p:childTnLst>
                                </p:cTn>
                              </p:par>
                              <p:par>
                                <p:cTn id="171" presetID="1" presetClass="entr" presetSubtype="0" fill="hold" grpId="3" nodeType="withEffect">
                                  <p:stCondLst>
                                    <p:cond delay="0"/>
                                  </p:stCondLst>
                                  <p:childTnLst>
                                    <p:set>
                                      <p:cBhvr>
                                        <p:cTn id="172"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78"/>
                  </p:tgtEl>
                </p:cond>
              </p:nextCondLst>
            </p:seq>
            <p:seq concurrent="1" nextAc="seek">
              <p:cTn id="173" restart="whenNotActive" fill="hold" evtFilter="cancelBubble" nodeType="interactiveSeq">
                <p:stCondLst>
                  <p:cond evt="onClick" delay="0">
                    <p:tgtEl>
                      <p:spTgt spid="94"/>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1" presetClass="exit" presetSubtype="0" fill="hold" nodeType="withEffect">
                                  <p:stCondLst>
                                    <p:cond delay="0"/>
                                  </p:stCondLst>
                                  <p:childTnLst>
                                    <p:set>
                                      <p:cBhvr>
                                        <p:cTn id="177" dur="1" fill="hold">
                                          <p:stCondLst>
                                            <p:cond delay="0"/>
                                          </p:stCondLst>
                                        </p:cTn>
                                        <p:tgtEl>
                                          <p:spTgt spid="78"/>
                                        </p:tgtEl>
                                        <p:attrNameLst>
                                          <p:attrName>style.visibility</p:attrName>
                                        </p:attrNameLst>
                                      </p:cBhvr>
                                      <p:to>
                                        <p:strVal val="hidden"/>
                                      </p:to>
                                    </p:set>
                                  </p:childTnLst>
                                </p:cTn>
                              </p:par>
                              <p:par>
                                <p:cTn id="178" presetID="1" presetClass="exit" presetSubtype="0" fill="hold" grpId="3" nodeType="withEffect">
                                  <p:stCondLst>
                                    <p:cond delay="0"/>
                                  </p:stCondLst>
                                  <p:childTnLst>
                                    <p:set>
                                      <p:cBhvr>
                                        <p:cTn id="179" dur="1" fill="hold">
                                          <p:stCondLst>
                                            <p:cond delay="0"/>
                                          </p:stCondLst>
                                        </p:cTn>
                                        <p:tgtEl>
                                          <p:spTgt spid="77"/>
                                        </p:tgtEl>
                                        <p:attrNameLst>
                                          <p:attrName>style.visibility</p:attrName>
                                        </p:attrNameLst>
                                      </p:cBhvr>
                                      <p:to>
                                        <p:strVal val="hidden"/>
                                      </p:to>
                                    </p:set>
                                  </p:childTnLst>
                                </p:cTn>
                              </p:par>
                              <p:par>
                                <p:cTn id="180" presetID="10" presetClass="entr" presetSubtype="0" fill="hold" nodeType="withEffect">
                                  <p:stCondLst>
                                    <p:cond delay="0"/>
                                  </p:stCondLst>
                                  <p:childTnLst>
                                    <p:set>
                                      <p:cBhvr>
                                        <p:cTn id="181" dur="1" fill="hold">
                                          <p:stCondLst>
                                            <p:cond delay="0"/>
                                          </p:stCondLst>
                                        </p:cTn>
                                        <p:tgtEl>
                                          <p:spTgt spid="62"/>
                                        </p:tgtEl>
                                        <p:attrNameLst>
                                          <p:attrName>style.visibility</p:attrName>
                                        </p:attrNameLst>
                                      </p:cBhvr>
                                      <p:to>
                                        <p:strVal val="visible"/>
                                      </p:to>
                                    </p:set>
                                    <p:animEffect transition="in" filter="fade">
                                      <p:cBhvr>
                                        <p:cTn id="182" dur="500"/>
                                        <p:tgtEl>
                                          <p:spTgt spid="62"/>
                                        </p:tgtEl>
                                      </p:cBhvr>
                                    </p:animEffect>
                                  </p:childTnLst>
                                </p:cTn>
                              </p:par>
                              <p:par>
                                <p:cTn id="183" presetID="10" presetClass="entr" presetSubtype="0" fill="hold" nodeType="withEffect">
                                  <p:stCondLst>
                                    <p:cond delay="0"/>
                                  </p:stCondLst>
                                  <p:childTnLst>
                                    <p:set>
                                      <p:cBhvr>
                                        <p:cTn id="184" dur="1" fill="hold">
                                          <p:stCondLst>
                                            <p:cond delay="0"/>
                                          </p:stCondLst>
                                        </p:cTn>
                                        <p:tgtEl>
                                          <p:spTgt spid="59"/>
                                        </p:tgtEl>
                                        <p:attrNameLst>
                                          <p:attrName>style.visibility</p:attrName>
                                        </p:attrNameLst>
                                      </p:cBhvr>
                                      <p:to>
                                        <p:strVal val="visible"/>
                                      </p:to>
                                    </p:set>
                                    <p:animEffect transition="in" filter="fade">
                                      <p:cBhvr>
                                        <p:cTn id="185" dur="500"/>
                                        <p:tgtEl>
                                          <p:spTgt spid="59"/>
                                        </p:tgtEl>
                                      </p:cBhvr>
                                    </p:animEffect>
                                  </p:childTnLst>
                                </p:cTn>
                              </p:par>
                              <p:par>
                                <p:cTn id="186" presetID="1" presetClass="entr" presetSubtype="0" fill="hold" grpId="0" nodeType="withEffect">
                                  <p:stCondLst>
                                    <p:cond delay="0"/>
                                  </p:stCondLst>
                                  <p:childTnLst>
                                    <p:set>
                                      <p:cBhvr>
                                        <p:cTn id="187" dur="1" fill="hold">
                                          <p:stCondLst>
                                            <p:cond delay="0"/>
                                          </p:stCondLst>
                                        </p:cTn>
                                        <p:tgtEl>
                                          <p:spTgt spid="57"/>
                                        </p:tgtEl>
                                        <p:attrNameLst>
                                          <p:attrName>style.visibility</p:attrName>
                                        </p:attrNameLst>
                                      </p:cBhvr>
                                      <p:to>
                                        <p:strVal val="visible"/>
                                      </p:to>
                                    </p:set>
                                  </p:childTnLst>
                                </p:cTn>
                              </p:par>
                              <p:par>
                                <p:cTn id="188" presetID="1" presetClass="exit" presetSubtype="0" fill="hold" grpId="4" nodeType="withEffect">
                                  <p:stCondLst>
                                    <p:cond delay="0"/>
                                  </p:stCondLst>
                                  <p:childTnLst>
                                    <p:set>
                                      <p:cBhvr>
                                        <p:cTn id="189" dur="1" fill="hold">
                                          <p:stCondLst>
                                            <p:cond delay="0"/>
                                          </p:stCondLst>
                                        </p:cTn>
                                        <p:tgtEl>
                                          <p:spTgt spid="83"/>
                                        </p:tgtEl>
                                        <p:attrNameLst>
                                          <p:attrName>style.visibility</p:attrName>
                                        </p:attrNameLst>
                                      </p:cBhvr>
                                      <p:to>
                                        <p:strVal val="hidden"/>
                                      </p:to>
                                    </p:set>
                                  </p:childTnLst>
                                </p:cTn>
                              </p:par>
                              <p:par>
                                <p:cTn id="190" presetID="1" presetClass="exit" presetSubtype="0" fill="hold" grpId="4" nodeType="withEffect">
                                  <p:stCondLst>
                                    <p:cond delay="0"/>
                                  </p:stCondLst>
                                  <p:childTnLst>
                                    <p:set>
                                      <p:cBhvr>
                                        <p:cTn id="191" dur="1" fill="hold">
                                          <p:stCondLst>
                                            <p:cond delay="0"/>
                                          </p:stCondLst>
                                        </p:cTn>
                                        <p:tgtEl>
                                          <p:spTgt spid="91"/>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8"/>
                                        </p:tgtEl>
                                        <p:attrNameLst>
                                          <p:attrName>style.visibility</p:attrName>
                                        </p:attrNameLst>
                                      </p:cBhvr>
                                      <p:to>
                                        <p:strVal val="hidden"/>
                                      </p:to>
                                    </p:set>
                                  </p:childTnLst>
                                </p:cTn>
                              </p:par>
                              <p:par>
                                <p:cTn id="194" presetID="1" presetClass="exit" presetSubtype="0" fill="hold" nodeType="withEffect">
                                  <p:stCondLst>
                                    <p:cond delay="0"/>
                                  </p:stCondLst>
                                  <p:childTnLst>
                                    <p:set>
                                      <p:cBhvr>
                                        <p:cTn id="195" dur="1" fill="hold">
                                          <p:stCondLst>
                                            <p:cond delay="0"/>
                                          </p:stCondLst>
                                        </p:cTn>
                                        <p:tgtEl>
                                          <p:spTgt spid="26"/>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30"/>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35"/>
                                        </p:tgtEl>
                                        <p:attrNameLst>
                                          <p:attrName>style.visibility</p:attrName>
                                        </p:attrNameLst>
                                      </p:cBhvr>
                                      <p:to>
                                        <p:strVal val="hidden"/>
                                      </p:to>
                                    </p:set>
                                  </p:childTnLst>
                                </p:cTn>
                              </p:par>
                              <p:par>
                                <p:cTn id="200" presetID="1" presetClass="exit" presetSubtype="0" fill="hold" nodeType="withEffect">
                                  <p:stCondLst>
                                    <p:cond delay="0"/>
                                  </p:stCondLst>
                                  <p:childTnLst>
                                    <p:set>
                                      <p:cBhvr>
                                        <p:cTn id="201" dur="1" fill="hold">
                                          <p:stCondLst>
                                            <p:cond delay="0"/>
                                          </p:stCondLst>
                                        </p:cTn>
                                        <p:tgtEl>
                                          <p:spTgt spid="38"/>
                                        </p:tgtEl>
                                        <p:attrNameLst>
                                          <p:attrName>style.visibility</p:attrName>
                                        </p:attrNameLst>
                                      </p:cBhvr>
                                      <p:to>
                                        <p:strVal val="hidden"/>
                                      </p:to>
                                    </p:set>
                                  </p:childTnLst>
                                </p:cTn>
                              </p:par>
                              <p:par>
                                <p:cTn id="202" presetID="1" presetClass="exit" presetSubtype="0" fill="hold" nodeType="withEffect">
                                  <p:stCondLst>
                                    <p:cond delay="0"/>
                                  </p:stCondLst>
                                  <p:childTnLst>
                                    <p:set>
                                      <p:cBhvr>
                                        <p:cTn id="203" dur="1" fill="hold">
                                          <p:stCondLst>
                                            <p:cond delay="0"/>
                                          </p:stCondLst>
                                        </p:cTn>
                                        <p:tgtEl>
                                          <p:spTgt spid="48"/>
                                        </p:tgtEl>
                                        <p:attrNameLst>
                                          <p:attrName>style.visibility</p:attrName>
                                        </p:attrNameLst>
                                      </p:cBhvr>
                                      <p:to>
                                        <p:strVal val="hidden"/>
                                      </p:to>
                                    </p:set>
                                  </p:childTnLst>
                                </p:cTn>
                              </p:par>
                              <p:par>
                                <p:cTn id="204" presetID="1" presetClass="exit" presetSubtype="0" fill="hold" nodeType="withEffect">
                                  <p:stCondLst>
                                    <p:cond delay="0"/>
                                  </p:stCondLst>
                                  <p:childTnLst>
                                    <p:set>
                                      <p:cBhvr>
                                        <p:cTn id="205" dur="1" fill="hold">
                                          <p:stCondLst>
                                            <p:cond delay="0"/>
                                          </p:stCondLst>
                                        </p:cTn>
                                        <p:tgtEl>
                                          <p:spTgt spid="53"/>
                                        </p:tgtEl>
                                        <p:attrNameLst>
                                          <p:attrName>style.visibility</p:attrName>
                                        </p:attrNameLst>
                                      </p:cBhvr>
                                      <p:to>
                                        <p:strVal val="hidden"/>
                                      </p:to>
                                    </p:set>
                                  </p:childTnLst>
                                </p:cTn>
                              </p:par>
                              <p:par>
                                <p:cTn id="206" presetID="1" presetClass="exit" presetSubtype="0" fill="hold" nodeType="withEffect">
                                  <p:stCondLst>
                                    <p:cond delay="0"/>
                                  </p:stCondLst>
                                  <p:childTnLst>
                                    <p:set>
                                      <p:cBhvr>
                                        <p:cTn id="207" dur="1" fill="hold">
                                          <p:stCondLst>
                                            <p:cond delay="0"/>
                                          </p:stCondLst>
                                        </p:cTn>
                                        <p:tgtEl>
                                          <p:spTgt spid="58"/>
                                        </p:tgtEl>
                                        <p:attrNameLst>
                                          <p:attrName>style.visibility</p:attrName>
                                        </p:attrNameLst>
                                      </p:cBhvr>
                                      <p:to>
                                        <p:strVal val="hidden"/>
                                      </p:to>
                                    </p:set>
                                  </p:childTnLst>
                                </p:cTn>
                              </p:par>
                              <p:par>
                                <p:cTn id="208" presetID="1" presetClass="exit" presetSubtype="0" fill="hold" nodeType="withEffect">
                                  <p:stCondLst>
                                    <p:cond delay="0"/>
                                  </p:stCondLst>
                                  <p:childTnLst>
                                    <p:set>
                                      <p:cBhvr>
                                        <p:cTn id="209" dur="1" fill="hold">
                                          <p:stCondLst>
                                            <p:cond delay="0"/>
                                          </p:stCondLst>
                                        </p:cTn>
                                        <p:tgtEl>
                                          <p:spTgt spid="61"/>
                                        </p:tgtEl>
                                        <p:attrNameLst>
                                          <p:attrName>style.visibility</p:attrName>
                                        </p:attrNameLst>
                                      </p:cBhvr>
                                      <p:to>
                                        <p:strVal val="hidden"/>
                                      </p:to>
                                    </p:set>
                                  </p:childTnLst>
                                </p:cTn>
                              </p:par>
                              <p:par>
                                <p:cTn id="210" presetID="1" presetClass="exit" presetSubtype="0" fill="hold" nodeType="withEffect">
                                  <p:stCondLst>
                                    <p:cond delay="0"/>
                                  </p:stCondLst>
                                  <p:childTnLst>
                                    <p:set>
                                      <p:cBhvr>
                                        <p:cTn id="211" dur="1" fill="hold">
                                          <p:stCondLst>
                                            <p:cond delay="0"/>
                                          </p:stCondLst>
                                        </p:cTn>
                                        <p:tgtEl>
                                          <p:spTgt spid="66"/>
                                        </p:tgtEl>
                                        <p:attrNameLst>
                                          <p:attrName>style.visibility</p:attrName>
                                        </p:attrNameLst>
                                      </p:cBhvr>
                                      <p:to>
                                        <p:strVal val="hidden"/>
                                      </p:to>
                                    </p:set>
                                  </p:childTnLst>
                                </p:cTn>
                              </p:par>
                              <p:par>
                                <p:cTn id="212" presetID="1" presetClass="exit" presetSubtype="0" fill="hold" nodeType="withEffect">
                                  <p:stCondLst>
                                    <p:cond delay="0"/>
                                  </p:stCondLst>
                                  <p:childTnLst>
                                    <p:set>
                                      <p:cBhvr>
                                        <p:cTn id="213" dur="1" fill="hold">
                                          <p:stCondLst>
                                            <p:cond delay="0"/>
                                          </p:stCondLst>
                                        </p:cTn>
                                        <p:tgtEl>
                                          <p:spTgt spid="71"/>
                                        </p:tgtEl>
                                        <p:attrNameLst>
                                          <p:attrName>style.visibility</p:attrName>
                                        </p:attrNameLst>
                                      </p:cBhvr>
                                      <p:to>
                                        <p:strVal val="hidden"/>
                                      </p:to>
                                    </p:set>
                                  </p:childTnLst>
                                </p:cTn>
                              </p:par>
                              <p:par>
                                <p:cTn id="214" presetID="1" presetClass="exit" presetSubtype="0" fill="hold" nodeType="withEffect">
                                  <p:stCondLst>
                                    <p:cond delay="0"/>
                                  </p:stCondLst>
                                  <p:childTnLst>
                                    <p:set>
                                      <p:cBhvr>
                                        <p:cTn id="215" dur="1" fill="hold">
                                          <p:stCondLst>
                                            <p:cond delay="0"/>
                                          </p:stCondLst>
                                        </p:cTn>
                                        <p:tgtEl>
                                          <p:spTgt spid="75"/>
                                        </p:tgtEl>
                                        <p:attrNameLst>
                                          <p:attrName>style.visibility</p:attrName>
                                        </p:attrNameLst>
                                      </p:cBhvr>
                                      <p:to>
                                        <p:strVal val="hidden"/>
                                      </p:to>
                                    </p:set>
                                  </p:childTnLst>
                                </p:cTn>
                              </p:par>
                              <p:par>
                                <p:cTn id="216" presetID="1" presetClass="exit" presetSubtype="0" fill="hold" grpId="4" nodeType="withEffect">
                                  <p:stCondLst>
                                    <p:cond delay="0"/>
                                  </p:stCondLst>
                                  <p:childTnLst>
                                    <p:set>
                                      <p:cBhvr>
                                        <p:cTn id="217" dur="1" fill="hold">
                                          <p:stCondLst>
                                            <p:cond delay="0"/>
                                          </p:stCondLst>
                                        </p:cTn>
                                        <p:tgtEl>
                                          <p:spTgt spid="29"/>
                                        </p:tgtEl>
                                        <p:attrNameLst>
                                          <p:attrName>style.visibility</p:attrName>
                                        </p:attrNameLst>
                                      </p:cBhvr>
                                      <p:to>
                                        <p:strVal val="hidden"/>
                                      </p:to>
                                    </p:set>
                                  </p:childTnLst>
                                </p:cTn>
                              </p:par>
                              <p:par>
                                <p:cTn id="218" presetID="1" presetClass="exit" presetSubtype="0" fill="hold" grpId="4" nodeType="withEffect">
                                  <p:stCondLst>
                                    <p:cond delay="0"/>
                                  </p:stCondLst>
                                  <p:childTnLst>
                                    <p:set>
                                      <p:cBhvr>
                                        <p:cTn id="219" dur="1" fill="hold">
                                          <p:stCondLst>
                                            <p:cond delay="0"/>
                                          </p:stCondLst>
                                        </p:cTn>
                                        <p:tgtEl>
                                          <p:spTgt spid="12"/>
                                        </p:tgtEl>
                                        <p:attrNameLst>
                                          <p:attrName>style.visibility</p:attrName>
                                        </p:attrNameLst>
                                      </p:cBhvr>
                                      <p:to>
                                        <p:strVal val="hidden"/>
                                      </p:to>
                                    </p:set>
                                  </p:childTnLst>
                                </p:cTn>
                              </p:par>
                              <p:par>
                                <p:cTn id="220" presetID="1" presetClass="exit" presetSubtype="0" fill="hold" grpId="4" nodeType="withEffect">
                                  <p:stCondLst>
                                    <p:cond delay="0"/>
                                  </p:stCondLst>
                                  <p:childTnLst>
                                    <p:set>
                                      <p:cBhvr>
                                        <p:cTn id="221" dur="1" fill="hold">
                                          <p:stCondLst>
                                            <p:cond delay="0"/>
                                          </p:stCondLst>
                                        </p:cTn>
                                        <p:tgtEl>
                                          <p:spTgt spid="34"/>
                                        </p:tgtEl>
                                        <p:attrNameLst>
                                          <p:attrName>style.visibility</p:attrName>
                                        </p:attrNameLst>
                                      </p:cBhvr>
                                      <p:to>
                                        <p:strVal val="hidden"/>
                                      </p:to>
                                    </p:set>
                                  </p:childTnLst>
                                </p:cTn>
                              </p:par>
                              <p:par>
                                <p:cTn id="222" presetID="1" presetClass="exit" presetSubtype="0" fill="hold" grpId="4" nodeType="withEffect">
                                  <p:stCondLst>
                                    <p:cond delay="0"/>
                                  </p:stCondLst>
                                  <p:childTnLst>
                                    <p:set>
                                      <p:cBhvr>
                                        <p:cTn id="223" dur="1" fill="hold">
                                          <p:stCondLst>
                                            <p:cond delay="0"/>
                                          </p:stCondLst>
                                        </p:cTn>
                                        <p:tgtEl>
                                          <p:spTgt spid="43"/>
                                        </p:tgtEl>
                                        <p:attrNameLst>
                                          <p:attrName>style.visibility</p:attrName>
                                        </p:attrNameLst>
                                      </p:cBhvr>
                                      <p:to>
                                        <p:strVal val="hidden"/>
                                      </p:to>
                                    </p:set>
                                  </p:childTnLst>
                                </p:cTn>
                              </p:par>
                              <p:par>
                                <p:cTn id="224" presetID="1" presetClass="exit" presetSubtype="0" fill="hold" grpId="4" nodeType="withEffect">
                                  <p:stCondLst>
                                    <p:cond delay="0"/>
                                  </p:stCondLst>
                                  <p:childTnLst>
                                    <p:set>
                                      <p:cBhvr>
                                        <p:cTn id="225" dur="1" fill="hold">
                                          <p:stCondLst>
                                            <p:cond delay="0"/>
                                          </p:stCondLst>
                                        </p:cTn>
                                        <p:tgtEl>
                                          <p:spTgt spid="47"/>
                                        </p:tgtEl>
                                        <p:attrNameLst>
                                          <p:attrName>style.visibility</p:attrName>
                                        </p:attrNameLst>
                                      </p:cBhvr>
                                      <p:to>
                                        <p:strVal val="hidden"/>
                                      </p:to>
                                    </p:set>
                                  </p:childTnLst>
                                </p:cTn>
                              </p:par>
                              <p:par>
                                <p:cTn id="226" presetID="1" presetClass="exit" presetSubtype="0" fill="hold" grpId="4" nodeType="withEffect">
                                  <p:stCondLst>
                                    <p:cond delay="0"/>
                                  </p:stCondLst>
                                  <p:childTnLst>
                                    <p:set>
                                      <p:cBhvr>
                                        <p:cTn id="227" dur="1" fill="hold">
                                          <p:stCondLst>
                                            <p:cond delay="0"/>
                                          </p:stCondLst>
                                        </p:cTn>
                                        <p:tgtEl>
                                          <p:spTgt spid="52"/>
                                        </p:tgtEl>
                                        <p:attrNameLst>
                                          <p:attrName>style.visibility</p:attrName>
                                        </p:attrNameLst>
                                      </p:cBhvr>
                                      <p:to>
                                        <p:strVal val="hidden"/>
                                      </p:to>
                                    </p:set>
                                  </p:childTnLst>
                                </p:cTn>
                              </p:par>
                              <p:par>
                                <p:cTn id="228" presetID="1" presetClass="exit" presetSubtype="0" fill="hold" grpId="4" nodeType="withEffect">
                                  <p:stCondLst>
                                    <p:cond delay="0"/>
                                  </p:stCondLst>
                                  <p:childTnLst>
                                    <p:set>
                                      <p:cBhvr>
                                        <p:cTn id="229" dur="1" fill="hold">
                                          <p:stCondLst>
                                            <p:cond delay="0"/>
                                          </p:stCondLst>
                                        </p:cTn>
                                        <p:tgtEl>
                                          <p:spTgt spid="55"/>
                                        </p:tgtEl>
                                        <p:attrNameLst>
                                          <p:attrName>style.visibility</p:attrName>
                                        </p:attrNameLst>
                                      </p:cBhvr>
                                      <p:to>
                                        <p:strVal val="hidden"/>
                                      </p:to>
                                    </p:set>
                                  </p:childTnLst>
                                </p:cTn>
                              </p:par>
                              <p:par>
                                <p:cTn id="230" presetID="1" presetClass="exit" presetSubtype="0" fill="hold" grpId="4" nodeType="withEffect">
                                  <p:stCondLst>
                                    <p:cond delay="0"/>
                                  </p:stCondLst>
                                  <p:childTnLst>
                                    <p:set>
                                      <p:cBhvr>
                                        <p:cTn id="231" dur="1" fill="hold">
                                          <p:stCondLst>
                                            <p:cond delay="0"/>
                                          </p:stCondLst>
                                        </p:cTn>
                                        <p:tgtEl>
                                          <p:spTgt spid="60"/>
                                        </p:tgtEl>
                                        <p:attrNameLst>
                                          <p:attrName>style.visibility</p:attrName>
                                        </p:attrNameLst>
                                      </p:cBhvr>
                                      <p:to>
                                        <p:strVal val="hidden"/>
                                      </p:to>
                                    </p:set>
                                  </p:childTnLst>
                                </p:cTn>
                              </p:par>
                              <p:par>
                                <p:cTn id="232" presetID="1" presetClass="exit" presetSubtype="0" fill="hold" grpId="4" nodeType="withEffect">
                                  <p:stCondLst>
                                    <p:cond delay="0"/>
                                  </p:stCondLst>
                                  <p:childTnLst>
                                    <p:set>
                                      <p:cBhvr>
                                        <p:cTn id="233" dur="1" fill="hold">
                                          <p:stCondLst>
                                            <p:cond delay="0"/>
                                          </p:stCondLst>
                                        </p:cTn>
                                        <p:tgtEl>
                                          <p:spTgt spid="64"/>
                                        </p:tgtEl>
                                        <p:attrNameLst>
                                          <p:attrName>style.visibility</p:attrName>
                                        </p:attrNameLst>
                                      </p:cBhvr>
                                      <p:to>
                                        <p:strVal val="hidden"/>
                                      </p:to>
                                    </p:set>
                                  </p:childTnLst>
                                </p:cTn>
                              </p:par>
                              <p:par>
                                <p:cTn id="234" presetID="1" presetClass="exit" presetSubtype="0" fill="hold" grpId="4" nodeType="withEffect">
                                  <p:stCondLst>
                                    <p:cond delay="0"/>
                                  </p:stCondLst>
                                  <p:childTnLst>
                                    <p:set>
                                      <p:cBhvr>
                                        <p:cTn id="235" dur="1" fill="hold">
                                          <p:stCondLst>
                                            <p:cond delay="0"/>
                                          </p:stCondLst>
                                        </p:cTn>
                                        <p:tgtEl>
                                          <p:spTgt spid="70"/>
                                        </p:tgtEl>
                                        <p:attrNameLst>
                                          <p:attrName>style.visibility</p:attrName>
                                        </p:attrNameLst>
                                      </p:cBhvr>
                                      <p:to>
                                        <p:strVal val="hidden"/>
                                      </p:to>
                                    </p:set>
                                  </p:childTnLst>
                                </p:cTn>
                              </p:par>
                              <p:par>
                                <p:cTn id="236" presetID="1" presetClass="exit" presetSubtype="0" fill="hold" grpId="4" nodeType="withEffect">
                                  <p:stCondLst>
                                    <p:cond delay="0"/>
                                  </p:stCondLst>
                                  <p:childTnLst>
                                    <p:set>
                                      <p:cBhvr>
                                        <p:cTn id="237" dur="1" fill="hold">
                                          <p:stCondLst>
                                            <p:cond delay="0"/>
                                          </p:stCondLst>
                                        </p:cTn>
                                        <p:tgtEl>
                                          <p:spTgt spid="74"/>
                                        </p:tgtEl>
                                        <p:attrNameLst>
                                          <p:attrName>style.visibility</p:attrName>
                                        </p:attrNameLst>
                                      </p:cBhvr>
                                      <p:to>
                                        <p:strVal val="hidden"/>
                                      </p:to>
                                    </p:set>
                                  </p:childTnLst>
                                </p:cTn>
                              </p:par>
                              <p:par>
                                <p:cTn id="238" presetID="1" presetClass="exit" presetSubtype="0" fill="hold" grpId="4" nodeType="withEffect">
                                  <p:stCondLst>
                                    <p:cond delay="0"/>
                                  </p:stCondLst>
                                  <p:childTnLst>
                                    <p:set>
                                      <p:cBhvr>
                                        <p:cTn id="239" dur="1" fill="hold">
                                          <p:stCondLst>
                                            <p:cond delay="0"/>
                                          </p:stCondLst>
                                        </p:cTn>
                                        <p:tgtEl>
                                          <p:spTgt spid="76"/>
                                        </p:tgtEl>
                                        <p:attrNameLst>
                                          <p:attrName>style.visibility</p:attrName>
                                        </p:attrNameLst>
                                      </p:cBhvr>
                                      <p:to>
                                        <p:strVal val="hidden"/>
                                      </p:to>
                                    </p:set>
                                  </p:childTnLst>
                                </p:cTn>
                              </p:par>
                              <p:par>
                                <p:cTn id="240" presetID="1" presetClass="entr" presetSubtype="0" fill="hold" grpId="4" nodeType="withEffect">
                                  <p:stCondLst>
                                    <p:cond delay="0"/>
                                  </p:stCondLst>
                                  <p:childTnLst>
                                    <p:set>
                                      <p:cBhvr>
                                        <p:cTn id="241" dur="1" fill="hold">
                                          <p:stCondLst>
                                            <p:cond delay="0"/>
                                          </p:stCondLst>
                                        </p:cTn>
                                        <p:tgtEl>
                                          <p:spTgt spid="46"/>
                                        </p:tgtEl>
                                        <p:attrNameLst>
                                          <p:attrName>style.visibility</p:attrName>
                                        </p:attrNameLst>
                                      </p:cBhvr>
                                      <p:to>
                                        <p:strVal val="visible"/>
                                      </p:to>
                                    </p:set>
                                  </p:childTnLst>
                                </p:cTn>
                              </p:par>
                              <p:par>
                                <p:cTn id="242" presetID="1" presetClass="entr" presetSubtype="0" fill="hold" grpId="4" nodeType="withEffect">
                                  <p:stCondLst>
                                    <p:cond delay="0"/>
                                  </p:stCondLst>
                                  <p:childTnLst>
                                    <p:set>
                                      <p:cBhvr>
                                        <p:cTn id="243" dur="1" fill="hold">
                                          <p:stCondLst>
                                            <p:cond delay="0"/>
                                          </p:stCondLst>
                                        </p:cTn>
                                        <p:tgtEl>
                                          <p:spTgt spid="51208"/>
                                        </p:tgtEl>
                                        <p:attrNameLst>
                                          <p:attrName>style.visibility</p:attrName>
                                        </p:attrNameLst>
                                      </p:cBhvr>
                                      <p:to>
                                        <p:strVal val="visible"/>
                                      </p:to>
                                    </p:set>
                                  </p:childTnLst>
                                </p:cTn>
                              </p:par>
                              <p:par>
                                <p:cTn id="244" presetID="1" presetClass="entr" presetSubtype="0" fill="hold" grpId="0" nodeType="withEffect">
                                  <p:stCondLst>
                                    <p:cond delay="0"/>
                                  </p:stCondLst>
                                  <p:childTnLst>
                                    <p:set>
                                      <p:cBhvr>
                                        <p:cTn id="245"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94"/>
                  </p:tgtEl>
                </p:cond>
              </p:nextCondLst>
            </p:seq>
            <p:seq concurrent="1" nextAc="seek">
              <p:cTn id="246" restart="whenNotActive" fill="hold" evtFilter="cancelBubble" nodeType="interactiveSeq">
                <p:stCondLst>
                  <p:cond evt="onClick" delay="0">
                    <p:tgtEl>
                      <p:spTgt spid="50"/>
                    </p:tgtEl>
                  </p:cond>
                </p:stCondLst>
                <p:endSync evt="end" delay="0">
                  <p:rtn val="all"/>
                </p:endSync>
                <p:childTnLst>
                  <p:par>
                    <p:cTn id="247" fill="hold" nodeType="clickPar">
                      <p:stCondLst>
                        <p:cond delay="0"/>
                      </p:stCondLst>
                      <p:childTnLst>
                        <p:par>
                          <p:cTn id="248" fill="hold" nodeType="withGroup">
                            <p:stCondLst>
                              <p:cond delay="0"/>
                            </p:stCondLst>
                            <p:childTnLst>
                              <p:par>
                                <p:cTn id="249" presetID="1" presetClass="exit" presetSubtype="0" fill="hold" grpId="4" nodeType="clickEffect">
                                  <p:stCondLst>
                                    <p:cond delay="0"/>
                                  </p:stCondLst>
                                  <p:childTnLst>
                                    <p:set>
                                      <p:cBhvr>
                                        <p:cTn id="250" dur="1" fill="hold">
                                          <p:stCondLst>
                                            <p:cond delay="0"/>
                                          </p:stCondLst>
                                        </p:cTn>
                                        <p:tgtEl>
                                          <p:spTgt spid="77"/>
                                        </p:tgtEl>
                                        <p:attrNameLst>
                                          <p:attrName>style.visibility</p:attrName>
                                        </p:attrNameLst>
                                      </p:cBhvr>
                                      <p:to>
                                        <p:strVal val="hidden"/>
                                      </p:to>
                                    </p:set>
                                  </p:childTnLst>
                                </p:cTn>
                              </p:par>
                              <p:par>
                                <p:cTn id="251" presetID="1" presetClass="exit" presetSubtype="0" fill="hold" nodeType="withEffect">
                                  <p:stCondLst>
                                    <p:cond delay="0"/>
                                  </p:stCondLst>
                                  <p:childTnLst>
                                    <p:set>
                                      <p:cBhvr>
                                        <p:cTn id="252" dur="1" fill="hold">
                                          <p:stCondLst>
                                            <p:cond delay="0"/>
                                          </p:stCondLst>
                                        </p:cTn>
                                        <p:tgtEl>
                                          <p:spTgt spid="8"/>
                                        </p:tgtEl>
                                        <p:attrNameLst>
                                          <p:attrName>style.visibility</p:attrName>
                                        </p:attrNameLst>
                                      </p:cBhvr>
                                      <p:to>
                                        <p:strVal val="hidden"/>
                                      </p:to>
                                    </p:set>
                                  </p:childTnLst>
                                </p:cTn>
                              </p:par>
                              <p:par>
                                <p:cTn id="253" presetID="1" presetClass="exit" presetSubtype="0" fill="hold" nodeType="withEffect">
                                  <p:stCondLst>
                                    <p:cond delay="0"/>
                                  </p:stCondLst>
                                  <p:childTnLst>
                                    <p:set>
                                      <p:cBhvr>
                                        <p:cTn id="254" dur="1" fill="hold">
                                          <p:stCondLst>
                                            <p:cond delay="0"/>
                                          </p:stCondLst>
                                        </p:cTn>
                                        <p:tgtEl>
                                          <p:spTgt spid="26"/>
                                        </p:tgtEl>
                                        <p:attrNameLst>
                                          <p:attrName>style.visibility</p:attrName>
                                        </p:attrNameLst>
                                      </p:cBhvr>
                                      <p:to>
                                        <p:strVal val="hidden"/>
                                      </p:to>
                                    </p:set>
                                  </p:childTnLst>
                                </p:cTn>
                              </p:par>
                              <p:par>
                                <p:cTn id="255" presetID="1" presetClass="exit" presetSubtype="0" fill="hold" nodeType="withEffect">
                                  <p:stCondLst>
                                    <p:cond delay="0"/>
                                  </p:stCondLst>
                                  <p:childTnLst>
                                    <p:set>
                                      <p:cBhvr>
                                        <p:cTn id="256" dur="1" fill="hold">
                                          <p:stCondLst>
                                            <p:cond delay="0"/>
                                          </p:stCondLst>
                                        </p:cTn>
                                        <p:tgtEl>
                                          <p:spTgt spid="30"/>
                                        </p:tgtEl>
                                        <p:attrNameLst>
                                          <p:attrName>style.visibility</p:attrName>
                                        </p:attrNameLst>
                                      </p:cBhvr>
                                      <p:to>
                                        <p:strVal val="hidden"/>
                                      </p:to>
                                    </p:set>
                                  </p:childTnLst>
                                </p:cTn>
                              </p:par>
                              <p:par>
                                <p:cTn id="257" presetID="1" presetClass="exit" presetSubtype="0" fill="hold" nodeType="withEffect">
                                  <p:stCondLst>
                                    <p:cond delay="0"/>
                                  </p:stCondLst>
                                  <p:childTnLst>
                                    <p:set>
                                      <p:cBhvr>
                                        <p:cTn id="258" dur="1" fill="hold">
                                          <p:stCondLst>
                                            <p:cond delay="0"/>
                                          </p:stCondLst>
                                        </p:cTn>
                                        <p:tgtEl>
                                          <p:spTgt spid="35"/>
                                        </p:tgtEl>
                                        <p:attrNameLst>
                                          <p:attrName>style.visibility</p:attrName>
                                        </p:attrNameLst>
                                      </p:cBhvr>
                                      <p:to>
                                        <p:strVal val="hidden"/>
                                      </p:to>
                                    </p:set>
                                  </p:childTnLst>
                                </p:cTn>
                              </p:par>
                              <p:par>
                                <p:cTn id="259" presetID="1" presetClass="exit" presetSubtype="0" fill="hold" nodeType="withEffect">
                                  <p:stCondLst>
                                    <p:cond delay="0"/>
                                  </p:stCondLst>
                                  <p:childTnLst>
                                    <p:set>
                                      <p:cBhvr>
                                        <p:cTn id="260" dur="1" fill="hold">
                                          <p:stCondLst>
                                            <p:cond delay="0"/>
                                          </p:stCondLst>
                                        </p:cTn>
                                        <p:tgtEl>
                                          <p:spTgt spid="38"/>
                                        </p:tgtEl>
                                        <p:attrNameLst>
                                          <p:attrName>style.visibility</p:attrName>
                                        </p:attrNameLst>
                                      </p:cBhvr>
                                      <p:to>
                                        <p:strVal val="hidden"/>
                                      </p:to>
                                    </p:set>
                                  </p:childTnLst>
                                </p:cTn>
                              </p:par>
                              <p:par>
                                <p:cTn id="261" presetID="1" presetClass="exit" presetSubtype="0" fill="hold" nodeType="withEffect">
                                  <p:stCondLst>
                                    <p:cond delay="0"/>
                                  </p:stCondLst>
                                  <p:childTnLst>
                                    <p:set>
                                      <p:cBhvr>
                                        <p:cTn id="262" dur="1" fill="hold">
                                          <p:stCondLst>
                                            <p:cond delay="0"/>
                                          </p:stCondLst>
                                        </p:cTn>
                                        <p:tgtEl>
                                          <p:spTgt spid="48"/>
                                        </p:tgtEl>
                                        <p:attrNameLst>
                                          <p:attrName>style.visibility</p:attrName>
                                        </p:attrNameLst>
                                      </p:cBhvr>
                                      <p:to>
                                        <p:strVal val="hidden"/>
                                      </p:to>
                                    </p:set>
                                  </p:childTnLst>
                                </p:cTn>
                              </p:par>
                              <p:par>
                                <p:cTn id="263" presetID="1" presetClass="exit" presetSubtype="0" fill="hold" nodeType="withEffect">
                                  <p:stCondLst>
                                    <p:cond delay="0"/>
                                  </p:stCondLst>
                                  <p:childTnLst>
                                    <p:set>
                                      <p:cBhvr>
                                        <p:cTn id="264" dur="1" fill="hold">
                                          <p:stCondLst>
                                            <p:cond delay="0"/>
                                          </p:stCondLst>
                                        </p:cTn>
                                        <p:tgtEl>
                                          <p:spTgt spid="53"/>
                                        </p:tgtEl>
                                        <p:attrNameLst>
                                          <p:attrName>style.visibility</p:attrName>
                                        </p:attrNameLst>
                                      </p:cBhvr>
                                      <p:to>
                                        <p:strVal val="hidden"/>
                                      </p:to>
                                    </p:set>
                                  </p:childTnLst>
                                </p:cTn>
                              </p:par>
                              <p:par>
                                <p:cTn id="265" presetID="1" presetClass="exit" presetSubtype="0" fill="hold" nodeType="withEffect">
                                  <p:stCondLst>
                                    <p:cond delay="0"/>
                                  </p:stCondLst>
                                  <p:childTnLst>
                                    <p:set>
                                      <p:cBhvr>
                                        <p:cTn id="266" dur="1" fill="hold">
                                          <p:stCondLst>
                                            <p:cond delay="0"/>
                                          </p:stCondLst>
                                        </p:cTn>
                                        <p:tgtEl>
                                          <p:spTgt spid="58"/>
                                        </p:tgtEl>
                                        <p:attrNameLst>
                                          <p:attrName>style.visibility</p:attrName>
                                        </p:attrNameLst>
                                      </p:cBhvr>
                                      <p:to>
                                        <p:strVal val="hidden"/>
                                      </p:to>
                                    </p:set>
                                  </p:childTnLst>
                                </p:cTn>
                              </p:par>
                              <p:par>
                                <p:cTn id="267" presetID="1" presetClass="exit" presetSubtype="0" fill="hold" nodeType="withEffect">
                                  <p:stCondLst>
                                    <p:cond delay="0"/>
                                  </p:stCondLst>
                                  <p:childTnLst>
                                    <p:set>
                                      <p:cBhvr>
                                        <p:cTn id="268" dur="1" fill="hold">
                                          <p:stCondLst>
                                            <p:cond delay="0"/>
                                          </p:stCondLst>
                                        </p:cTn>
                                        <p:tgtEl>
                                          <p:spTgt spid="61"/>
                                        </p:tgtEl>
                                        <p:attrNameLst>
                                          <p:attrName>style.visibility</p:attrName>
                                        </p:attrNameLst>
                                      </p:cBhvr>
                                      <p:to>
                                        <p:strVal val="hidden"/>
                                      </p:to>
                                    </p:set>
                                  </p:childTnLst>
                                </p:cTn>
                              </p:par>
                              <p:par>
                                <p:cTn id="269" presetID="1" presetClass="exit" presetSubtype="0" fill="hold" nodeType="withEffect">
                                  <p:stCondLst>
                                    <p:cond delay="0"/>
                                  </p:stCondLst>
                                  <p:childTnLst>
                                    <p:set>
                                      <p:cBhvr>
                                        <p:cTn id="270" dur="1" fill="hold">
                                          <p:stCondLst>
                                            <p:cond delay="0"/>
                                          </p:stCondLst>
                                        </p:cTn>
                                        <p:tgtEl>
                                          <p:spTgt spid="66"/>
                                        </p:tgtEl>
                                        <p:attrNameLst>
                                          <p:attrName>style.visibility</p:attrName>
                                        </p:attrNameLst>
                                      </p:cBhvr>
                                      <p:to>
                                        <p:strVal val="hidden"/>
                                      </p:to>
                                    </p:set>
                                  </p:childTnLst>
                                </p:cTn>
                              </p:par>
                              <p:par>
                                <p:cTn id="271" presetID="1" presetClass="exit" presetSubtype="0" fill="hold" nodeType="withEffect">
                                  <p:stCondLst>
                                    <p:cond delay="0"/>
                                  </p:stCondLst>
                                  <p:childTnLst>
                                    <p:set>
                                      <p:cBhvr>
                                        <p:cTn id="272" dur="1" fill="hold">
                                          <p:stCondLst>
                                            <p:cond delay="0"/>
                                          </p:stCondLst>
                                        </p:cTn>
                                        <p:tgtEl>
                                          <p:spTgt spid="71"/>
                                        </p:tgtEl>
                                        <p:attrNameLst>
                                          <p:attrName>style.visibility</p:attrName>
                                        </p:attrNameLst>
                                      </p:cBhvr>
                                      <p:to>
                                        <p:strVal val="hidden"/>
                                      </p:to>
                                    </p:set>
                                  </p:childTnLst>
                                </p:cTn>
                              </p:par>
                              <p:par>
                                <p:cTn id="273" presetID="1" presetClass="exit" presetSubtype="0" fill="hold" nodeType="withEffect">
                                  <p:stCondLst>
                                    <p:cond delay="0"/>
                                  </p:stCondLst>
                                  <p:childTnLst>
                                    <p:set>
                                      <p:cBhvr>
                                        <p:cTn id="274" dur="1" fill="hold">
                                          <p:stCondLst>
                                            <p:cond delay="0"/>
                                          </p:stCondLst>
                                        </p:cTn>
                                        <p:tgtEl>
                                          <p:spTgt spid="75"/>
                                        </p:tgtEl>
                                        <p:attrNameLst>
                                          <p:attrName>style.visibility</p:attrName>
                                        </p:attrNameLst>
                                      </p:cBhvr>
                                      <p:to>
                                        <p:strVal val="hidden"/>
                                      </p:to>
                                    </p:set>
                                  </p:childTnLst>
                                </p:cTn>
                              </p:par>
                              <p:par>
                                <p:cTn id="275" presetID="1" presetClass="exit" presetSubtype="0" fill="hold" grpId="2" nodeType="withEffect">
                                  <p:stCondLst>
                                    <p:cond delay="0"/>
                                  </p:stCondLst>
                                  <p:childTnLst>
                                    <p:set>
                                      <p:cBhvr>
                                        <p:cTn id="276" dur="1" fill="hold">
                                          <p:stCondLst>
                                            <p:cond delay="0"/>
                                          </p:stCondLst>
                                        </p:cTn>
                                        <p:tgtEl>
                                          <p:spTgt spid="29"/>
                                        </p:tgtEl>
                                        <p:attrNameLst>
                                          <p:attrName>style.visibility</p:attrName>
                                        </p:attrNameLst>
                                      </p:cBhvr>
                                      <p:to>
                                        <p:strVal val="hidden"/>
                                      </p:to>
                                    </p:set>
                                  </p:childTnLst>
                                </p:cTn>
                              </p:par>
                              <p:par>
                                <p:cTn id="277" presetID="1" presetClass="exit" presetSubtype="0" fill="hold" grpId="2" nodeType="withEffect">
                                  <p:stCondLst>
                                    <p:cond delay="0"/>
                                  </p:stCondLst>
                                  <p:childTnLst>
                                    <p:set>
                                      <p:cBhvr>
                                        <p:cTn id="278" dur="1" fill="hold">
                                          <p:stCondLst>
                                            <p:cond delay="0"/>
                                          </p:stCondLst>
                                        </p:cTn>
                                        <p:tgtEl>
                                          <p:spTgt spid="12"/>
                                        </p:tgtEl>
                                        <p:attrNameLst>
                                          <p:attrName>style.visibility</p:attrName>
                                        </p:attrNameLst>
                                      </p:cBhvr>
                                      <p:to>
                                        <p:strVal val="hidden"/>
                                      </p:to>
                                    </p:set>
                                  </p:childTnLst>
                                </p:cTn>
                              </p:par>
                              <p:par>
                                <p:cTn id="279" presetID="1" presetClass="exit" presetSubtype="0" fill="hold" grpId="2" nodeType="withEffect">
                                  <p:stCondLst>
                                    <p:cond delay="0"/>
                                  </p:stCondLst>
                                  <p:childTnLst>
                                    <p:set>
                                      <p:cBhvr>
                                        <p:cTn id="280" dur="1" fill="hold">
                                          <p:stCondLst>
                                            <p:cond delay="0"/>
                                          </p:stCondLst>
                                        </p:cTn>
                                        <p:tgtEl>
                                          <p:spTgt spid="34"/>
                                        </p:tgtEl>
                                        <p:attrNameLst>
                                          <p:attrName>style.visibility</p:attrName>
                                        </p:attrNameLst>
                                      </p:cBhvr>
                                      <p:to>
                                        <p:strVal val="hidden"/>
                                      </p:to>
                                    </p:set>
                                  </p:childTnLst>
                                </p:cTn>
                              </p:par>
                              <p:par>
                                <p:cTn id="281" presetID="1" presetClass="exit" presetSubtype="0" fill="hold" grpId="2" nodeType="withEffect">
                                  <p:stCondLst>
                                    <p:cond delay="0"/>
                                  </p:stCondLst>
                                  <p:childTnLst>
                                    <p:set>
                                      <p:cBhvr>
                                        <p:cTn id="282" dur="1" fill="hold">
                                          <p:stCondLst>
                                            <p:cond delay="0"/>
                                          </p:stCondLst>
                                        </p:cTn>
                                        <p:tgtEl>
                                          <p:spTgt spid="43"/>
                                        </p:tgtEl>
                                        <p:attrNameLst>
                                          <p:attrName>style.visibility</p:attrName>
                                        </p:attrNameLst>
                                      </p:cBhvr>
                                      <p:to>
                                        <p:strVal val="hidden"/>
                                      </p:to>
                                    </p:set>
                                  </p:childTnLst>
                                </p:cTn>
                              </p:par>
                              <p:par>
                                <p:cTn id="283" presetID="1" presetClass="exit" presetSubtype="0" fill="hold" grpId="2" nodeType="withEffect">
                                  <p:stCondLst>
                                    <p:cond delay="0"/>
                                  </p:stCondLst>
                                  <p:childTnLst>
                                    <p:set>
                                      <p:cBhvr>
                                        <p:cTn id="284" dur="1" fill="hold">
                                          <p:stCondLst>
                                            <p:cond delay="0"/>
                                          </p:stCondLst>
                                        </p:cTn>
                                        <p:tgtEl>
                                          <p:spTgt spid="47"/>
                                        </p:tgtEl>
                                        <p:attrNameLst>
                                          <p:attrName>style.visibility</p:attrName>
                                        </p:attrNameLst>
                                      </p:cBhvr>
                                      <p:to>
                                        <p:strVal val="hidden"/>
                                      </p:to>
                                    </p:set>
                                  </p:childTnLst>
                                </p:cTn>
                              </p:par>
                              <p:par>
                                <p:cTn id="285" presetID="1" presetClass="exit" presetSubtype="0" fill="hold" grpId="2" nodeType="withEffect">
                                  <p:stCondLst>
                                    <p:cond delay="0"/>
                                  </p:stCondLst>
                                  <p:childTnLst>
                                    <p:set>
                                      <p:cBhvr>
                                        <p:cTn id="286" dur="1" fill="hold">
                                          <p:stCondLst>
                                            <p:cond delay="0"/>
                                          </p:stCondLst>
                                        </p:cTn>
                                        <p:tgtEl>
                                          <p:spTgt spid="52"/>
                                        </p:tgtEl>
                                        <p:attrNameLst>
                                          <p:attrName>style.visibility</p:attrName>
                                        </p:attrNameLst>
                                      </p:cBhvr>
                                      <p:to>
                                        <p:strVal val="hidden"/>
                                      </p:to>
                                    </p:set>
                                  </p:childTnLst>
                                </p:cTn>
                              </p:par>
                              <p:par>
                                <p:cTn id="287" presetID="1" presetClass="exit" presetSubtype="0" fill="hold" grpId="2" nodeType="withEffect">
                                  <p:stCondLst>
                                    <p:cond delay="0"/>
                                  </p:stCondLst>
                                  <p:childTnLst>
                                    <p:set>
                                      <p:cBhvr>
                                        <p:cTn id="288" dur="1" fill="hold">
                                          <p:stCondLst>
                                            <p:cond delay="0"/>
                                          </p:stCondLst>
                                        </p:cTn>
                                        <p:tgtEl>
                                          <p:spTgt spid="55"/>
                                        </p:tgtEl>
                                        <p:attrNameLst>
                                          <p:attrName>style.visibility</p:attrName>
                                        </p:attrNameLst>
                                      </p:cBhvr>
                                      <p:to>
                                        <p:strVal val="hidden"/>
                                      </p:to>
                                    </p:set>
                                  </p:childTnLst>
                                </p:cTn>
                              </p:par>
                              <p:par>
                                <p:cTn id="289" presetID="1" presetClass="exit" presetSubtype="0" fill="hold" grpId="2" nodeType="withEffect">
                                  <p:stCondLst>
                                    <p:cond delay="0"/>
                                  </p:stCondLst>
                                  <p:childTnLst>
                                    <p:set>
                                      <p:cBhvr>
                                        <p:cTn id="290" dur="1" fill="hold">
                                          <p:stCondLst>
                                            <p:cond delay="0"/>
                                          </p:stCondLst>
                                        </p:cTn>
                                        <p:tgtEl>
                                          <p:spTgt spid="60"/>
                                        </p:tgtEl>
                                        <p:attrNameLst>
                                          <p:attrName>style.visibility</p:attrName>
                                        </p:attrNameLst>
                                      </p:cBhvr>
                                      <p:to>
                                        <p:strVal val="hidden"/>
                                      </p:to>
                                    </p:set>
                                  </p:childTnLst>
                                </p:cTn>
                              </p:par>
                              <p:par>
                                <p:cTn id="291" presetID="1" presetClass="exit" presetSubtype="0" fill="hold" grpId="2" nodeType="withEffect">
                                  <p:stCondLst>
                                    <p:cond delay="0"/>
                                  </p:stCondLst>
                                  <p:childTnLst>
                                    <p:set>
                                      <p:cBhvr>
                                        <p:cTn id="292" dur="1" fill="hold">
                                          <p:stCondLst>
                                            <p:cond delay="0"/>
                                          </p:stCondLst>
                                        </p:cTn>
                                        <p:tgtEl>
                                          <p:spTgt spid="64"/>
                                        </p:tgtEl>
                                        <p:attrNameLst>
                                          <p:attrName>style.visibility</p:attrName>
                                        </p:attrNameLst>
                                      </p:cBhvr>
                                      <p:to>
                                        <p:strVal val="hidden"/>
                                      </p:to>
                                    </p:set>
                                  </p:childTnLst>
                                </p:cTn>
                              </p:par>
                              <p:par>
                                <p:cTn id="293" presetID="1" presetClass="exit" presetSubtype="0" fill="hold" grpId="2" nodeType="withEffect">
                                  <p:stCondLst>
                                    <p:cond delay="0"/>
                                  </p:stCondLst>
                                  <p:childTnLst>
                                    <p:set>
                                      <p:cBhvr>
                                        <p:cTn id="294" dur="1" fill="hold">
                                          <p:stCondLst>
                                            <p:cond delay="0"/>
                                          </p:stCondLst>
                                        </p:cTn>
                                        <p:tgtEl>
                                          <p:spTgt spid="70"/>
                                        </p:tgtEl>
                                        <p:attrNameLst>
                                          <p:attrName>style.visibility</p:attrName>
                                        </p:attrNameLst>
                                      </p:cBhvr>
                                      <p:to>
                                        <p:strVal val="hidden"/>
                                      </p:to>
                                    </p:set>
                                  </p:childTnLst>
                                </p:cTn>
                              </p:par>
                              <p:par>
                                <p:cTn id="295" presetID="1" presetClass="exit" presetSubtype="0" fill="hold" grpId="2" nodeType="withEffect">
                                  <p:stCondLst>
                                    <p:cond delay="0"/>
                                  </p:stCondLst>
                                  <p:childTnLst>
                                    <p:set>
                                      <p:cBhvr>
                                        <p:cTn id="296" dur="1" fill="hold">
                                          <p:stCondLst>
                                            <p:cond delay="0"/>
                                          </p:stCondLst>
                                        </p:cTn>
                                        <p:tgtEl>
                                          <p:spTgt spid="74"/>
                                        </p:tgtEl>
                                        <p:attrNameLst>
                                          <p:attrName>style.visibility</p:attrName>
                                        </p:attrNameLst>
                                      </p:cBhvr>
                                      <p:to>
                                        <p:strVal val="hidden"/>
                                      </p:to>
                                    </p:set>
                                  </p:childTnLst>
                                </p:cTn>
                              </p:par>
                              <p:par>
                                <p:cTn id="297" presetID="1" presetClass="exit" presetSubtype="0" fill="hold" grpId="2" nodeType="withEffect">
                                  <p:stCondLst>
                                    <p:cond delay="0"/>
                                  </p:stCondLst>
                                  <p:childTnLst>
                                    <p:set>
                                      <p:cBhvr>
                                        <p:cTn id="298" dur="1" fill="hold">
                                          <p:stCondLst>
                                            <p:cond delay="0"/>
                                          </p:stCondLst>
                                        </p:cTn>
                                        <p:tgtEl>
                                          <p:spTgt spid="76"/>
                                        </p:tgtEl>
                                        <p:attrNameLst>
                                          <p:attrName>style.visibility</p:attrName>
                                        </p:attrNameLst>
                                      </p:cBhvr>
                                      <p:to>
                                        <p:strVal val="hidden"/>
                                      </p:to>
                                    </p:set>
                                  </p:childTnLst>
                                </p:cTn>
                              </p:par>
                              <p:par>
                                <p:cTn id="299" presetID="1" presetClass="exit" presetSubtype="0" fill="hold" grpId="2" nodeType="withEffect">
                                  <p:stCondLst>
                                    <p:cond delay="0"/>
                                  </p:stCondLst>
                                  <p:childTnLst>
                                    <p:set>
                                      <p:cBhvr>
                                        <p:cTn id="300" dur="1" fill="hold">
                                          <p:stCondLst>
                                            <p:cond delay="0"/>
                                          </p:stCondLst>
                                        </p:cTn>
                                        <p:tgtEl>
                                          <p:spTgt spid="83"/>
                                        </p:tgtEl>
                                        <p:attrNameLst>
                                          <p:attrName>style.visibility</p:attrName>
                                        </p:attrNameLst>
                                      </p:cBhvr>
                                      <p:to>
                                        <p:strVal val="hidden"/>
                                      </p:to>
                                    </p:set>
                                  </p:childTnLst>
                                </p:cTn>
                              </p:par>
                              <p:par>
                                <p:cTn id="301" presetID="1" presetClass="exit" presetSubtype="0" fill="hold" grpId="2" nodeType="withEffect">
                                  <p:stCondLst>
                                    <p:cond delay="0"/>
                                  </p:stCondLst>
                                  <p:childTnLst>
                                    <p:set>
                                      <p:cBhvr>
                                        <p:cTn id="302" dur="1" fill="hold">
                                          <p:stCondLst>
                                            <p:cond delay="0"/>
                                          </p:stCondLst>
                                        </p:cTn>
                                        <p:tgtEl>
                                          <p:spTgt spid="91"/>
                                        </p:tgtEl>
                                        <p:attrNameLst>
                                          <p:attrName>style.visibility</p:attrName>
                                        </p:attrNameLst>
                                      </p:cBhvr>
                                      <p:to>
                                        <p:strVal val="hidden"/>
                                      </p:to>
                                    </p:set>
                                  </p:childTnLst>
                                </p:cTn>
                              </p:par>
                              <p:par>
                                <p:cTn id="303" presetID="1" presetClass="entr" presetSubtype="0" fill="hold" grpId="0" nodeType="withEffect">
                                  <p:stCondLst>
                                    <p:cond delay="0"/>
                                  </p:stCondLst>
                                  <p:childTnLst>
                                    <p:set>
                                      <p:cBhvr>
                                        <p:cTn id="304" dur="1" fill="hold">
                                          <p:stCondLst>
                                            <p:cond delay="0"/>
                                          </p:stCondLst>
                                        </p:cTn>
                                        <p:tgtEl>
                                          <p:spTgt spid="46"/>
                                        </p:tgtEl>
                                        <p:attrNameLst>
                                          <p:attrName>style.visibility</p:attrName>
                                        </p:attrNameLst>
                                      </p:cBhvr>
                                      <p:to>
                                        <p:strVal val="visible"/>
                                      </p:to>
                                    </p:set>
                                  </p:childTnLst>
                                </p:cTn>
                              </p:par>
                              <p:par>
                                <p:cTn id="305" presetID="1" presetClass="entr" presetSubtype="0" fill="hold" grpId="2" nodeType="withEffect">
                                  <p:stCondLst>
                                    <p:cond delay="0"/>
                                  </p:stCondLst>
                                  <p:childTnLst>
                                    <p:set>
                                      <p:cBhvr>
                                        <p:cTn id="306" dur="1" fill="hold">
                                          <p:stCondLst>
                                            <p:cond delay="0"/>
                                          </p:stCondLst>
                                        </p:cTn>
                                        <p:tgtEl>
                                          <p:spTgt spid="51208"/>
                                        </p:tgtEl>
                                        <p:attrNameLst>
                                          <p:attrName>style.visibility</p:attrName>
                                        </p:attrNameLst>
                                      </p:cBhvr>
                                      <p:to>
                                        <p:strVal val="visible"/>
                                      </p:to>
                                    </p:set>
                                  </p:childTnLst>
                                </p:cTn>
                              </p:par>
                            </p:childTnLst>
                          </p:cTn>
                        </p:par>
                      </p:childTnLst>
                    </p:cTn>
                  </p:par>
                </p:childTnLst>
              </p:cTn>
              <p:nextCondLst>
                <p:cond evt="onClick" delay="0">
                  <p:tgtEl>
                    <p:spTgt spid="50"/>
                  </p:tgtEl>
                </p:cond>
              </p:nextCondLst>
            </p:seq>
            <p:seq concurrent="1" nextAc="seek">
              <p:cTn id="307" restart="whenNotActive" fill="hold" evtFilter="cancelBubble" nodeType="interactiveSeq">
                <p:stCondLst>
                  <p:cond evt="onClick" delay="0">
                    <p:tgtEl>
                      <p:spTgt spid="49"/>
                    </p:tgtEl>
                  </p:cond>
                </p:stCondLst>
                <p:endSync evt="end" delay="0">
                  <p:rtn val="all"/>
                </p:endSync>
                <p:childTnLst>
                  <p:par>
                    <p:cTn id="308" fill="hold" nodeType="clickPar">
                      <p:stCondLst>
                        <p:cond delay="0"/>
                      </p:stCondLst>
                      <p:childTnLst>
                        <p:par>
                          <p:cTn id="309" fill="hold" nodeType="withGroup">
                            <p:stCondLst>
                              <p:cond delay="0"/>
                            </p:stCondLst>
                            <p:childTnLst>
                              <p:par>
                                <p:cTn id="310" presetID="1" presetClass="exit" presetSubtype="0" fill="hold" nodeType="clickEffect">
                                  <p:stCondLst>
                                    <p:cond delay="0"/>
                                  </p:stCondLst>
                                  <p:childTnLst>
                                    <p:set>
                                      <p:cBhvr>
                                        <p:cTn id="311" dur="1" fill="hold">
                                          <p:stCondLst>
                                            <p:cond delay="0"/>
                                          </p:stCondLst>
                                        </p:cTn>
                                        <p:tgtEl>
                                          <p:spTgt spid="78"/>
                                        </p:tgtEl>
                                        <p:attrNameLst>
                                          <p:attrName>style.visibility</p:attrName>
                                        </p:attrNameLst>
                                      </p:cBhvr>
                                      <p:to>
                                        <p:strVal val="hidden"/>
                                      </p:to>
                                    </p:set>
                                  </p:childTnLst>
                                </p:cTn>
                              </p:par>
                              <p:par>
                                <p:cTn id="312" presetID="1" presetClass="exit" presetSubtype="0" fill="hold" grpId="5" nodeType="withEffect">
                                  <p:stCondLst>
                                    <p:cond delay="0"/>
                                  </p:stCondLst>
                                  <p:childTnLst>
                                    <p:set>
                                      <p:cBhvr>
                                        <p:cTn id="313" dur="1" fill="hold">
                                          <p:stCondLst>
                                            <p:cond delay="0"/>
                                          </p:stCondLst>
                                        </p:cTn>
                                        <p:tgtEl>
                                          <p:spTgt spid="77"/>
                                        </p:tgtEl>
                                        <p:attrNameLst>
                                          <p:attrName>style.visibility</p:attrName>
                                        </p:attrNameLst>
                                      </p:cBhvr>
                                      <p:to>
                                        <p:strVal val="hidden"/>
                                      </p:to>
                                    </p:set>
                                  </p:childTnLst>
                                </p:cTn>
                              </p:par>
                              <p:par>
                                <p:cTn id="314" presetID="1" presetClass="exit" presetSubtype="0" fill="hold" nodeType="withEffect">
                                  <p:stCondLst>
                                    <p:cond delay="0"/>
                                  </p:stCondLst>
                                  <p:childTnLst>
                                    <p:set>
                                      <p:cBhvr>
                                        <p:cTn id="315" dur="1" fill="hold">
                                          <p:stCondLst>
                                            <p:cond delay="0"/>
                                          </p:stCondLst>
                                        </p:cTn>
                                        <p:tgtEl>
                                          <p:spTgt spid="8"/>
                                        </p:tgtEl>
                                        <p:attrNameLst>
                                          <p:attrName>style.visibility</p:attrName>
                                        </p:attrNameLst>
                                      </p:cBhvr>
                                      <p:to>
                                        <p:strVal val="hidden"/>
                                      </p:to>
                                    </p:set>
                                  </p:childTnLst>
                                </p:cTn>
                              </p:par>
                              <p:par>
                                <p:cTn id="316" presetID="1" presetClass="exit" presetSubtype="0" fill="hold" nodeType="withEffect">
                                  <p:stCondLst>
                                    <p:cond delay="0"/>
                                  </p:stCondLst>
                                  <p:childTnLst>
                                    <p:set>
                                      <p:cBhvr>
                                        <p:cTn id="317" dur="1" fill="hold">
                                          <p:stCondLst>
                                            <p:cond delay="0"/>
                                          </p:stCondLst>
                                        </p:cTn>
                                        <p:tgtEl>
                                          <p:spTgt spid="26"/>
                                        </p:tgtEl>
                                        <p:attrNameLst>
                                          <p:attrName>style.visibility</p:attrName>
                                        </p:attrNameLst>
                                      </p:cBhvr>
                                      <p:to>
                                        <p:strVal val="hidden"/>
                                      </p:to>
                                    </p:set>
                                  </p:childTnLst>
                                </p:cTn>
                              </p:par>
                              <p:par>
                                <p:cTn id="318" presetID="1" presetClass="exit" presetSubtype="0" fill="hold" nodeType="withEffect">
                                  <p:stCondLst>
                                    <p:cond delay="0"/>
                                  </p:stCondLst>
                                  <p:childTnLst>
                                    <p:set>
                                      <p:cBhvr>
                                        <p:cTn id="319" dur="1" fill="hold">
                                          <p:stCondLst>
                                            <p:cond delay="0"/>
                                          </p:stCondLst>
                                        </p:cTn>
                                        <p:tgtEl>
                                          <p:spTgt spid="30"/>
                                        </p:tgtEl>
                                        <p:attrNameLst>
                                          <p:attrName>style.visibility</p:attrName>
                                        </p:attrNameLst>
                                      </p:cBhvr>
                                      <p:to>
                                        <p:strVal val="hidden"/>
                                      </p:to>
                                    </p:set>
                                  </p:childTnLst>
                                </p:cTn>
                              </p:par>
                              <p:par>
                                <p:cTn id="320" presetID="1" presetClass="exit" presetSubtype="0" fill="hold" nodeType="withEffect">
                                  <p:stCondLst>
                                    <p:cond delay="0"/>
                                  </p:stCondLst>
                                  <p:childTnLst>
                                    <p:set>
                                      <p:cBhvr>
                                        <p:cTn id="321" dur="1" fill="hold">
                                          <p:stCondLst>
                                            <p:cond delay="0"/>
                                          </p:stCondLst>
                                        </p:cTn>
                                        <p:tgtEl>
                                          <p:spTgt spid="35"/>
                                        </p:tgtEl>
                                        <p:attrNameLst>
                                          <p:attrName>style.visibility</p:attrName>
                                        </p:attrNameLst>
                                      </p:cBhvr>
                                      <p:to>
                                        <p:strVal val="hidden"/>
                                      </p:to>
                                    </p:set>
                                  </p:childTnLst>
                                </p:cTn>
                              </p:par>
                              <p:par>
                                <p:cTn id="322" presetID="1" presetClass="exit" presetSubtype="0" fill="hold" nodeType="withEffect">
                                  <p:stCondLst>
                                    <p:cond delay="0"/>
                                  </p:stCondLst>
                                  <p:childTnLst>
                                    <p:set>
                                      <p:cBhvr>
                                        <p:cTn id="323" dur="1" fill="hold">
                                          <p:stCondLst>
                                            <p:cond delay="0"/>
                                          </p:stCondLst>
                                        </p:cTn>
                                        <p:tgtEl>
                                          <p:spTgt spid="38"/>
                                        </p:tgtEl>
                                        <p:attrNameLst>
                                          <p:attrName>style.visibility</p:attrName>
                                        </p:attrNameLst>
                                      </p:cBhvr>
                                      <p:to>
                                        <p:strVal val="hidden"/>
                                      </p:to>
                                    </p:set>
                                  </p:childTnLst>
                                </p:cTn>
                              </p:par>
                              <p:par>
                                <p:cTn id="324" presetID="1" presetClass="exit" presetSubtype="0" fill="hold" nodeType="withEffect">
                                  <p:stCondLst>
                                    <p:cond delay="0"/>
                                  </p:stCondLst>
                                  <p:childTnLst>
                                    <p:set>
                                      <p:cBhvr>
                                        <p:cTn id="325" dur="1" fill="hold">
                                          <p:stCondLst>
                                            <p:cond delay="0"/>
                                          </p:stCondLst>
                                        </p:cTn>
                                        <p:tgtEl>
                                          <p:spTgt spid="48"/>
                                        </p:tgtEl>
                                        <p:attrNameLst>
                                          <p:attrName>style.visibility</p:attrName>
                                        </p:attrNameLst>
                                      </p:cBhvr>
                                      <p:to>
                                        <p:strVal val="hidden"/>
                                      </p:to>
                                    </p:set>
                                  </p:childTnLst>
                                </p:cTn>
                              </p:par>
                              <p:par>
                                <p:cTn id="326" presetID="1" presetClass="exit" presetSubtype="0" fill="hold" nodeType="withEffect">
                                  <p:stCondLst>
                                    <p:cond delay="0"/>
                                  </p:stCondLst>
                                  <p:childTnLst>
                                    <p:set>
                                      <p:cBhvr>
                                        <p:cTn id="327" dur="1" fill="hold">
                                          <p:stCondLst>
                                            <p:cond delay="0"/>
                                          </p:stCondLst>
                                        </p:cTn>
                                        <p:tgtEl>
                                          <p:spTgt spid="53"/>
                                        </p:tgtEl>
                                        <p:attrNameLst>
                                          <p:attrName>style.visibility</p:attrName>
                                        </p:attrNameLst>
                                      </p:cBhvr>
                                      <p:to>
                                        <p:strVal val="hidden"/>
                                      </p:to>
                                    </p:set>
                                  </p:childTnLst>
                                </p:cTn>
                              </p:par>
                              <p:par>
                                <p:cTn id="328" presetID="1" presetClass="exit" presetSubtype="0" fill="hold" nodeType="withEffect">
                                  <p:stCondLst>
                                    <p:cond delay="0"/>
                                  </p:stCondLst>
                                  <p:childTnLst>
                                    <p:set>
                                      <p:cBhvr>
                                        <p:cTn id="329" dur="1" fill="hold">
                                          <p:stCondLst>
                                            <p:cond delay="0"/>
                                          </p:stCondLst>
                                        </p:cTn>
                                        <p:tgtEl>
                                          <p:spTgt spid="58"/>
                                        </p:tgtEl>
                                        <p:attrNameLst>
                                          <p:attrName>style.visibility</p:attrName>
                                        </p:attrNameLst>
                                      </p:cBhvr>
                                      <p:to>
                                        <p:strVal val="hidden"/>
                                      </p:to>
                                    </p:set>
                                  </p:childTnLst>
                                </p:cTn>
                              </p:par>
                              <p:par>
                                <p:cTn id="330" presetID="1" presetClass="exit" presetSubtype="0" fill="hold" nodeType="withEffect">
                                  <p:stCondLst>
                                    <p:cond delay="0"/>
                                  </p:stCondLst>
                                  <p:childTnLst>
                                    <p:set>
                                      <p:cBhvr>
                                        <p:cTn id="331" dur="1" fill="hold">
                                          <p:stCondLst>
                                            <p:cond delay="0"/>
                                          </p:stCondLst>
                                        </p:cTn>
                                        <p:tgtEl>
                                          <p:spTgt spid="61"/>
                                        </p:tgtEl>
                                        <p:attrNameLst>
                                          <p:attrName>style.visibility</p:attrName>
                                        </p:attrNameLst>
                                      </p:cBhvr>
                                      <p:to>
                                        <p:strVal val="hidden"/>
                                      </p:to>
                                    </p:set>
                                  </p:childTnLst>
                                </p:cTn>
                              </p:par>
                              <p:par>
                                <p:cTn id="332" presetID="1" presetClass="exit" presetSubtype="0" fill="hold" nodeType="withEffect">
                                  <p:stCondLst>
                                    <p:cond delay="0"/>
                                  </p:stCondLst>
                                  <p:childTnLst>
                                    <p:set>
                                      <p:cBhvr>
                                        <p:cTn id="333" dur="1" fill="hold">
                                          <p:stCondLst>
                                            <p:cond delay="0"/>
                                          </p:stCondLst>
                                        </p:cTn>
                                        <p:tgtEl>
                                          <p:spTgt spid="66"/>
                                        </p:tgtEl>
                                        <p:attrNameLst>
                                          <p:attrName>style.visibility</p:attrName>
                                        </p:attrNameLst>
                                      </p:cBhvr>
                                      <p:to>
                                        <p:strVal val="hidden"/>
                                      </p:to>
                                    </p:set>
                                  </p:childTnLst>
                                </p:cTn>
                              </p:par>
                              <p:par>
                                <p:cTn id="334" presetID="1" presetClass="exit" presetSubtype="0" fill="hold" nodeType="withEffect">
                                  <p:stCondLst>
                                    <p:cond delay="0"/>
                                  </p:stCondLst>
                                  <p:childTnLst>
                                    <p:set>
                                      <p:cBhvr>
                                        <p:cTn id="335" dur="1" fill="hold">
                                          <p:stCondLst>
                                            <p:cond delay="0"/>
                                          </p:stCondLst>
                                        </p:cTn>
                                        <p:tgtEl>
                                          <p:spTgt spid="71"/>
                                        </p:tgtEl>
                                        <p:attrNameLst>
                                          <p:attrName>style.visibility</p:attrName>
                                        </p:attrNameLst>
                                      </p:cBhvr>
                                      <p:to>
                                        <p:strVal val="hidden"/>
                                      </p:to>
                                    </p:set>
                                  </p:childTnLst>
                                </p:cTn>
                              </p:par>
                              <p:par>
                                <p:cTn id="336" presetID="1" presetClass="exit" presetSubtype="0" fill="hold" nodeType="withEffect">
                                  <p:stCondLst>
                                    <p:cond delay="0"/>
                                  </p:stCondLst>
                                  <p:childTnLst>
                                    <p:set>
                                      <p:cBhvr>
                                        <p:cTn id="337" dur="1" fill="hold">
                                          <p:stCondLst>
                                            <p:cond delay="0"/>
                                          </p:stCondLst>
                                        </p:cTn>
                                        <p:tgtEl>
                                          <p:spTgt spid="75"/>
                                        </p:tgtEl>
                                        <p:attrNameLst>
                                          <p:attrName>style.visibility</p:attrName>
                                        </p:attrNameLst>
                                      </p:cBhvr>
                                      <p:to>
                                        <p:strVal val="hidden"/>
                                      </p:to>
                                    </p:set>
                                  </p:childTnLst>
                                </p:cTn>
                              </p:par>
                              <p:par>
                                <p:cTn id="338" presetID="1" presetClass="exit" presetSubtype="0" fill="hold" grpId="3" nodeType="withEffect">
                                  <p:stCondLst>
                                    <p:cond delay="0"/>
                                  </p:stCondLst>
                                  <p:childTnLst>
                                    <p:set>
                                      <p:cBhvr>
                                        <p:cTn id="339" dur="1" fill="hold">
                                          <p:stCondLst>
                                            <p:cond delay="0"/>
                                          </p:stCondLst>
                                        </p:cTn>
                                        <p:tgtEl>
                                          <p:spTgt spid="29"/>
                                        </p:tgtEl>
                                        <p:attrNameLst>
                                          <p:attrName>style.visibility</p:attrName>
                                        </p:attrNameLst>
                                      </p:cBhvr>
                                      <p:to>
                                        <p:strVal val="hidden"/>
                                      </p:to>
                                    </p:set>
                                  </p:childTnLst>
                                </p:cTn>
                              </p:par>
                              <p:par>
                                <p:cTn id="340" presetID="1" presetClass="exit" presetSubtype="0" fill="hold" grpId="3" nodeType="withEffect">
                                  <p:stCondLst>
                                    <p:cond delay="0"/>
                                  </p:stCondLst>
                                  <p:childTnLst>
                                    <p:set>
                                      <p:cBhvr>
                                        <p:cTn id="341" dur="1" fill="hold">
                                          <p:stCondLst>
                                            <p:cond delay="0"/>
                                          </p:stCondLst>
                                        </p:cTn>
                                        <p:tgtEl>
                                          <p:spTgt spid="12"/>
                                        </p:tgtEl>
                                        <p:attrNameLst>
                                          <p:attrName>style.visibility</p:attrName>
                                        </p:attrNameLst>
                                      </p:cBhvr>
                                      <p:to>
                                        <p:strVal val="hidden"/>
                                      </p:to>
                                    </p:set>
                                  </p:childTnLst>
                                </p:cTn>
                              </p:par>
                              <p:par>
                                <p:cTn id="342" presetID="1" presetClass="exit" presetSubtype="0" fill="hold" grpId="3" nodeType="withEffect">
                                  <p:stCondLst>
                                    <p:cond delay="0"/>
                                  </p:stCondLst>
                                  <p:childTnLst>
                                    <p:set>
                                      <p:cBhvr>
                                        <p:cTn id="343" dur="1" fill="hold">
                                          <p:stCondLst>
                                            <p:cond delay="0"/>
                                          </p:stCondLst>
                                        </p:cTn>
                                        <p:tgtEl>
                                          <p:spTgt spid="34"/>
                                        </p:tgtEl>
                                        <p:attrNameLst>
                                          <p:attrName>style.visibility</p:attrName>
                                        </p:attrNameLst>
                                      </p:cBhvr>
                                      <p:to>
                                        <p:strVal val="hidden"/>
                                      </p:to>
                                    </p:set>
                                  </p:childTnLst>
                                </p:cTn>
                              </p:par>
                              <p:par>
                                <p:cTn id="344" presetID="1" presetClass="exit" presetSubtype="0" fill="hold" grpId="3" nodeType="withEffect">
                                  <p:stCondLst>
                                    <p:cond delay="0"/>
                                  </p:stCondLst>
                                  <p:childTnLst>
                                    <p:set>
                                      <p:cBhvr>
                                        <p:cTn id="345" dur="1" fill="hold">
                                          <p:stCondLst>
                                            <p:cond delay="0"/>
                                          </p:stCondLst>
                                        </p:cTn>
                                        <p:tgtEl>
                                          <p:spTgt spid="43"/>
                                        </p:tgtEl>
                                        <p:attrNameLst>
                                          <p:attrName>style.visibility</p:attrName>
                                        </p:attrNameLst>
                                      </p:cBhvr>
                                      <p:to>
                                        <p:strVal val="hidden"/>
                                      </p:to>
                                    </p:set>
                                  </p:childTnLst>
                                </p:cTn>
                              </p:par>
                              <p:par>
                                <p:cTn id="346" presetID="1" presetClass="exit" presetSubtype="0" fill="hold" grpId="3" nodeType="withEffect">
                                  <p:stCondLst>
                                    <p:cond delay="0"/>
                                  </p:stCondLst>
                                  <p:childTnLst>
                                    <p:set>
                                      <p:cBhvr>
                                        <p:cTn id="347" dur="1" fill="hold">
                                          <p:stCondLst>
                                            <p:cond delay="0"/>
                                          </p:stCondLst>
                                        </p:cTn>
                                        <p:tgtEl>
                                          <p:spTgt spid="47"/>
                                        </p:tgtEl>
                                        <p:attrNameLst>
                                          <p:attrName>style.visibility</p:attrName>
                                        </p:attrNameLst>
                                      </p:cBhvr>
                                      <p:to>
                                        <p:strVal val="hidden"/>
                                      </p:to>
                                    </p:set>
                                  </p:childTnLst>
                                </p:cTn>
                              </p:par>
                              <p:par>
                                <p:cTn id="348" presetID="1" presetClass="exit" presetSubtype="0" fill="hold" grpId="3" nodeType="withEffect">
                                  <p:stCondLst>
                                    <p:cond delay="0"/>
                                  </p:stCondLst>
                                  <p:childTnLst>
                                    <p:set>
                                      <p:cBhvr>
                                        <p:cTn id="349" dur="1" fill="hold">
                                          <p:stCondLst>
                                            <p:cond delay="0"/>
                                          </p:stCondLst>
                                        </p:cTn>
                                        <p:tgtEl>
                                          <p:spTgt spid="52"/>
                                        </p:tgtEl>
                                        <p:attrNameLst>
                                          <p:attrName>style.visibility</p:attrName>
                                        </p:attrNameLst>
                                      </p:cBhvr>
                                      <p:to>
                                        <p:strVal val="hidden"/>
                                      </p:to>
                                    </p:set>
                                  </p:childTnLst>
                                </p:cTn>
                              </p:par>
                              <p:par>
                                <p:cTn id="350" presetID="1" presetClass="exit" presetSubtype="0" fill="hold" grpId="3" nodeType="withEffect">
                                  <p:stCondLst>
                                    <p:cond delay="0"/>
                                  </p:stCondLst>
                                  <p:childTnLst>
                                    <p:set>
                                      <p:cBhvr>
                                        <p:cTn id="351" dur="1" fill="hold">
                                          <p:stCondLst>
                                            <p:cond delay="0"/>
                                          </p:stCondLst>
                                        </p:cTn>
                                        <p:tgtEl>
                                          <p:spTgt spid="55"/>
                                        </p:tgtEl>
                                        <p:attrNameLst>
                                          <p:attrName>style.visibility</p:attrName>
                                        </p:attrNameLst>
                                      </p:cBhvr>
                                      <p:to>
                                        <p:strVal val="hidden"/>
                                      </p:to>
                                    </p:set>
                                  </p:childTnLst>
                                </p:cTn>
                              </p:par>
                              <p:par>
                                <p:cTn id="352" presetID="1" presetClass="exit" presetSubtype="0" fill="hold" grpId="3" nodeType="withEffect">
                                  <p:stCondLst>
                                    <p:cond delay="0"/>
                                  </p:stCondLst>
                                  <p:childTnLst>
                                    <p:set>
                                      <p:cBhvr>
                                        <p:cTn id="353" dur="1" fill="hold">
                                          <p:stCondLst>
                                            <p:cond delay="0"/>
                                          </p:stCondLst>
                                        </p:cTn>
                                        <p:tgtEl>
                                          <p:spTgt spid="60"/>
                                        </p:tgtEl>
                                        <p:attrNameLst>
                                          <p:attrName>style.visibility</p:attrName>
                                        </p:attrNameLst>
                                      </p:cBhvr>
                                      <p:to>
                                        <p:strVal val="hidden"/>
                                      </p:to>
                                    </p:set>
                                  </p:childTnLst>
                                </p:cTn>
                              </p:par>
                              <p:par>
                                <p:cTn id="354" presetID="1" presetClass="exit" presetSubtype="0" fill="hold" grpId="3" nodeType="withEffect">
                                  <p:stCondLst>
                                    <p:cond delay="0"/>
                                  </p:stCondLst>
                                  <p:childTnLst>
                                    <p:set>
                                      <p:cBhvr>
                                        <p:cTn id="355" dur="1" fill="hold">
                                          <p:stCondLst>
                                            <p:cond delay="0"/>
                                          </p:stCondLst>
                                        </p:cTn>
                                        <p:tgtEl>
                                          <p:spTgt spid="64"/>
                                        </p:tgtEl>
                                        <p:attrNameLst>
                                          <p:attrName>style.visibility</p:attrName>
                                        </p:attrNameLst>
                                      </p:cBhvr>
                                      <p:to>
                                        <p:strVal val="hidden"/>
                                      </p:to>
                                    </p:set>
                                  </p:childTnLst>
                                </p:cTn>
                              </p:par>
                              <p:par>
                                <p:cTn id="356" presetID="1" presetClass="exit" presetSubtype="0" fill="hold" grpId="3" nodeType="withEffect">
                                  <p:stCondLst>
                                    <p:cond delay="0"/>
                                  </p:stCondLst>
                                  <p:childTnLst>
                                    <p:set>
                                      <p:cBhvr>
                                        <p:cTn id="357" dur="1" fill="hold">
                                          <p:stCondLst>
                                            <p:cond delay="0"/>
                                          </p:stCondLst>
                                        </p:cTn>
                                        <p:tgtEl>
                                          <p:spTgt spid="70"/>
                                        </p:tgtEl>
                                        <p:attrNameLst>
                                          <p:attrName>style.visibility</p:attrName>
                                        </p:attrNameLst>
                                      </p:cBhvr>
                                      <p:to>
                                        <p:strVal val="hidden"/>
                                      </p:to>
                                    </p:set>
                                  </p:childTnLst>
                                </p:cTn>
                              </p:par>
                              <p:par>
                                <p:cTn id="358" presetID="1" presetClass="exit" presetSubtype="0" fill="hold" grpId="3" nodeType="withEffect">
                                  <p:stCondLst>
                                    <p:cond delay="0"/>
                                  </p:stCondLst>
                                  <p:childTnLst>
                                    <p:set>
                                      <p:cBhvr>
                                        <p:cTn id="359" dur="1" fill="hold">
                                          <p:stCondLst>
                                            <p:cond delay="0"/>
                                          </p:stCondLst>
                                        </p:cTn>
                                        <p:tgtEl>
                                          <p:spTgt spid="74"/>
                                        </p:tgtEl>
                                        <p:attrNameLst>
                                          <p:attrName>style.visibility</p:attrName>
                                        </p:attrNameLst>
                                      </p:cBhvr>
                                      <p:to>
                                        <p:strVal val="hidden"/>
                                      </p:to>
                                    </p:set>
                                  </p:childTnLst>
                                </p:cTn>
                              </p:par>
                              <p:par>
                                <p:cTn id="360" presetID="1" presetClass="exit" presetSubtype="0" fill="hold" grpId="3" nodeType="withEffect">
                                  <p:stCondLst>
                                    <p:cond delay="0"/>
                                  </p:stCondLst>
                                  <p:childTnLst>
                                    <p:set>
                                      <p:cBhvr>
                                        <p:cTn id="361" dur="1" fill="hold">
                                          <p:stCondLst>
                                            <p:cond delay="0"/>
                                          </p:stCondLst>
                                        </p:cTn>
                                        <p:tgtEl>
                                          <p:spTgt spid="76"/>
                                        </p:tgtEl>
                                        <p:attrNameLst>
                                          <p:attrName>style.visibility</p:attrName>
                                        </p:attrNameLst>
                                      </p:cBhvr>
                                      <p:to>
                                        <p:strVal val="hidden"/>
                                      </p:to>
                                    </p:set>
                                  </p:childTnLst>
                                </p:cTn>
                              </p:par>
                              <p:par>
                                <p:cTn id="362" presetID="1" presetClass="exit" presetSubtype="0" fill="hold" grpId="3" nodeType="withEffect">
                                  <p:stCondLst>
                                    <p:cond delay="0"/>
                                  </p:stCondLst>
                                  <p:childTnLst>
                                    <p:set>
                                      <p:cBhvr>
                                        <p:cTn id="363" dur="1" fill="hold">
                                          <p:stCondLst>
                                            <p:cond delay="0"/>
                                          </p:stCondLst>
                                        </p:cTn>
                                        <p:tgtEl>
                                          <p:spTgt spid="83"/>
                                        </p:tgtEl>
                                        <p:attrNameLst>
                                          <p:attrName>style.visibility</p:attrName>
                                        </p:attrNameLst>
                                      </p:cBhvr>
                                      <p:to>
                                        <p:strVal val="hidden"/>
                                      </p:to>
                                    </p:set>
                                  </p:childTnLst>
                                </p:cTn>
                              </p:par>
                              <p:par>
                                <p:cTn id="364" presetID="1" presetClass="entr" presetSubtype="0" fill="hold" grpId="1" nodeType="withEffect">
                                  <p:stCondLst>
                                    <p:cond delay="0"/>
                                  </p:stCondLst>
                                  <p:childTnLst>
                                    <p:set>
                                      <p:cBhvr>
                                        <p:cTn id="365" dur="1" fill="hold">
                                          <p:stCondLst>
                                            <p:cond delay="0"/>
                                          </p:stCondLst>
                                        </p:cTn>
                                        <p:tgtEl>
                                          <p:spTgt spid="46"/>
                                        </p:tgtEl>
                                        <p:attrNameLst>
                                          <p:attrName>style.visibility</p:attrName>
                                        </p:attrNameLst>
                                      </p:cBhvr>
                                      <p:to>
                                        <p:strVal val="visible"/>
                                      </p:to>
                                    </p:set>
                                  </p:childTnLst>
                                </p:cTn>
                              </p:par>
                              <p:par>
                                <p:cTn id="366" presetID="1" presetClass="exit" presetSubtype="0" fill="hold" grpId="3" nodeType="withEffect">
                                  <p:stCondLst>
                                    <p:cond delay="0"/>
                                  </p:stCondLst>
                                  <p:childTnLst>
                                    <p:set>
                                      <p:cBhvr>
                                        <p:cTn id="367" dur="1" fill="hold">
                                          <p:stCondLst>
                                            <p:cond delay="0"/>
                                          </p:stCondLst>
                                        </p:cTn>
                                        <p:tgtEl>
                                          <p:spTgt spid="91"/>
                                        </p:tgtEl>
                                        <p:attrNameLst>
                                          <p:attrName>style.visibility</p:attrName>
                                        </p:attrNameLst>
                                      </p:cBhvr>
                                      <p:to>
                                        <p:strVal val="hidden"/>
                                      </p:to>
                                    </p:set>
                                  </p:childTnLst>
                                </p:cTn>
                              </p:par>
                              <p:par>
                                <p:cTn id="368" presetID="1" presetClass="entr" presetSubtype="0" fill="hold" grpId="1" nodeType="withEffect">
                                  <p:stCondLst>
                                    <p:cond delay="0"/>
                                  </p:stCondLst>
                                  <p:childTnLst>
                                    <p:set>
                                      <p:cBhvr>
                                        <p:cTn id="369" dur="1" fill="hold">
                                          <p:stCondLst>
                                            <p:cond delay="0"/>
                                          </p:stCondLst>
                                        </p:cTn>
                                        <p:tgtEl>
                                          <p:spTgt spid="51208"/>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seq concurrent="1" nextAc="seek">
              <p:cTn id="370" restart="whenNotActive" fill="hold" evtFilter="cancelBubble" nodeType="interactiveSeq">
                <p:stCondLst>
                  <p:cond evt="onClick" delay="0">
                    <p:tgtEl>
                      <p:spTgt spid="62"/>
                    </p:tgtEl>
                  </p:cond>
                </p:stCondLst>
                <p:endSync evt="end" delay="0">
                  <p:rtn val="all"/>
                </p:endSync>
                <p:childTnLst>
                  <p:par>
                    <p:cTn id="371" fill="hold" nodeType="clickPar">
                      <p:stCondLst>
                        <p:cond delay="0"/>
                      </p:stCondLst>
                      <p:childTnLst>
                        <p:par>
                          <p:cTn id="372" fill="hold" nodeType="withGroup">
                            <p:stCondLst>
                              <p:cond delay="0"/>
                            </p:stCondLst>
                            <p:childTnLst>
                              <p:par>
                                <p:cTn id="373" presetID="1" presetClass="exit" presetSubtype="0" fill="hold" nodeType="withEffect">
                                  <p:stCondLst>
                                    <p:cond delay="0"/>
                                  </p:stCondLst>
                                  <p:childTnLst>
                                    <p:set>
                                      <p:cBhvr>
                                        <p:cTn id="374" dur="1" fill="hold">
                                          <p:stCondLst>
                                            <p:cond delay="0"/>
                                          </p:stCondLst>
                                        </p:cTn>
                                        <p:tgtEl>
                                          <p:spTgt spid="62"/>
                                        </p:tgtEl>
                                        <p:attrNameLst>
                                          <p:attrName>style.visibility</p:attrName>
                                        </p:attrNameLst>
                                      </p:cBhvr>
                                      <p:to>
                                        <p:strVal val="hidden"/>
                                      </p:to>
                                    </p:set>
                                  </p:childTnLst>
                                </p:cTn>
                              </p:par>
                              <p:par>
                                <p:cTn id="375" presetID="1" presetClass="exit" presetSubtype="0" fill="hold" nodeType="withEffect">
                                  <p:stCondLst>
                                    <p:cond delay="0"/>
                                  </p:stCondLst>
                                  <p:childTnLst>
                                    <p:set>
                                      <p:cBhvr>
                                        <p:cTn id="376" dur="1" fill="hold">
                                          <p:stCondLst>
                                            <p:cond delay="0"/>
                                          </p:stCondLst>
                                        </p:cTn>
                                        <p:tgtEl>
                                          <p:spTgt spid="59"/>
                                        </p:tgtEl>
                                        <p:attrNameLst>
                                          <p:attrName>style.visibility</p:attrName>
                                        </p:attrNameLst>
                                      </p:cBhvr>
                                      <p:to>
                                        <p:strVal val="hidden"/>
                                      </p:to>
                                    </p:set>
                                  </p:childTnLst>
                                </p:cTn>
                              </p:par>
                              <p:par>
                                <p:cTn id="377" presetID="1" presetClass="exit" presetSubtype="0" fill="hold" grpId="2" nodeType="withEffect">
                                  <p:stCondLst>
                                    <p:cond delay="0"/>
                                  </p:stCondLst>
                                  <p:childTnLst>
                                    <p:set>
                                      <p:cBhvr>
                                        <p:cTn id="378"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51208" grpId="0"/>
      <p:bldP spid="51208" grpId="1"/>
      <p:bldP spid="51208" grpId="2"/>
      <p:bldP spid="51208" grpId="3"/>
      <p:bldP spid="51208" grpId="4"/>
      <p:bldP spid="2" grpId="0" animBg="1"/>
      <p:bldP spid="2" grpId="1" animBg="1"/>
      <p:bldP spid="12" grpId="0"/>
      <p:bldP spid="12" grpId="1"/>
      <p:bldP spid="12" grpId="2"/>
      <p:bldP spid="12" grpId="3"/>
      <p:bldP spid="12" grpId="4"/>
      <p:bldP spid="29" grpId="0"/>
      <p:bldP spid="29" grpId="1"/>
      <p:bldP spid="29" grpId="2"/>
      <p:bldP spid="29" grpId="3"/>
      <p:bldP spid="29" grpId="4"/>
      <p:bldP spid="34" grpId="0"/>
      <p:bldP spid="34" grpId="1"/>
      <p:bldP spid="34" grpId="2"/>
      <p:bldP spid="34" grpId="3"/>
      <p:bldP spid="34" grpId="4"/>
      <p:bldP spid="43" grpId="0"/>
      <p:bldP spid="43" grpId="1"/>
      <p:bldP spid="43" grpId="2"/>
      <p:bldP spid="43" grpId="3"/>
      <p:bldP spid="43" grpId="4"/>
      <p:bldP spid="47" grpId="0"/>
      <p:bldP spid="47" grpId="1"/>
      <p:bldP spid="47" grpId="2"/>
      <p:bldP spid="47" grpId="3"/>
      <p:bldP spid="47" grpId="4"/>
      <p:bldP spid="52" grpId="0"/>
      <p:bldP spid="52" grpId="1"/>
      <p:bldP spid="52" grpId="2"/>
      <p:bldP spid="52" grpId="3"/>
      <p:bldP spid="52" grpId="4"/>
      <p:bldP spid="55" grpId="0"/>
      <p:bldP spid="55" grpId="1"/>
      <p:bldP spid="55" grpId="2"/>
      <p:bldP spid="55" grpId="3"/>
      <p:bldP spid="55" grpId="4"/>
      <p:bldP spid="60" grpId="0"/>
      <p:bldP spid="60" grpId="1"/>
      <p:bldP spid="60" grpId="2"/>
      <p:bldP spid="60" grpId="3"/>
      <p:bldP spid="60" grpId="4"/>
      <p:bldP spid="64" grpId="0"/>
      <p:bldP spid="64" grpId="1"/>
      <p:bldP spid="64" grpId="2"/>
      <p:bldP spid="64" grpId="3"/>
      <p:bldP spid="64" grpId="4"/>
      <p:bldP spid="70" grpId="0"/>
      <p:bldP spid="70" grpId="1"/>
      <p:bldP spid="70" grpId="2"/>
      <p:bldP spid="70" grpId="3"/>
      <p:bldP spid="70" grpId="4"/>
      <p:bldP spid="74" grpId="0"/>
      <p:bldP spid="74" grpId="1"/>
      <p:bldP spid="74" grpId="2"/>
      <p:bldP spid="74" grpId="3"/>
      <p:bldP spid="74" grpId="4"/>
      <p:bldP spid="76" grpId="0"/>
      <p:bldP spid="76" grpId="1"/>
      <p:bldP spid="76" grpId="2"/>
      <p:bldP spid="76" grpId="3"/>
      <p:bldP spid="76" grpId="4"/>
      <p:bldP spid="77" grpId="0" animBg="1"/>
      <p:bldP spid="77" grpId="1" animBg="1"/>
      <p:bldP spid="77" grpId="2" animBg="1"/>
      <p:bldP spid="77" grpId="3" animBg="1"/>
      <p:bldP spid="77" grpId="4" animBg="1"/>
      <p:bldP spid="77" grpId="5" animBg="1"/>
      <p:bldP spid="83" grpId="0" animBg="1"/>
      <p:bldP spid="83" grpId="1" animBg="1"/>
      <p:bldP spid="83" grpId="2" animBg="1"/>
      <p:bldP spid="83" grpId="3" animBg="1"/>
      <p:bldP spid="83" grpId="4" animBg="1"/>
      <p:bldP spid="91" grpId="0"/>
      <p:bldP spid="91" grpId="1"/>
      <p:bldP spid="91" grpId="2"/>
      <p:bldP spid="91" grpId="3"/>
      <p:bldP spid="91" grpId="4"/>
      <p:bldP spid="46" grpId="0"/>
      <p:bldP spid="46" grpId="1"/>
      <p:bldP spid="46" grpId="2"/>
      <p:bldP spid="46" grpId="3"/>
      <p:bldP spid="46" grpId="4"/>
      <p:bldP spid="57" grpId="0" animBg="1"/>
      <p:bldP spid="57" grpId="1" animBg="1"/>
      <p:bldP spid="57" grpId="2"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AEBC3C9-5E89-4CBF-8B50-7FFA49DAB621}"/>
              </a:ext>
            </a:extLst>
          </p:cNvPr>
          <p:cNvSpPr txBox="1"/>
          <p:nvPr/>
        </p:nvSpPr>
        <p:spPr>
          <a:xfrm>
            <a:off x="219075" y="1789113"/>
            <a:ext cx="5359400" cy="3970318"/>
          </a:xfrm>
          <a:prstGeom prst="rect">
            <a:avLst/>
          </a:prstGeom>
          <a:solidFill>
            <a:schemeClr val="bg1">
              <a:lumMod val="75000"/>
            </a:schemeClr>
          </a:solidFill>
          <a:ln>
            <a:solidFill>
              <a:schemeClr val="tx1"/>
            </a:solid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Detta dokument beskriver omfattningen av kontinuitetshantering som drivs av</a:t>
            </a:r>
            <a:endPar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Kontinuitetshanteringen inom [</a:t>
            </a:r>
            <a:r>
              <a:rPr kumimoji="0" lang="sv-SE" sz="1200" b="0" i="0" u="none" strike="noStrike" kern="1200" cap="all" spc="0" normalizeH="0" baseline="0" noProof="0" dirty="0">
                <a:ln>
                  <a:noFill/>
                </a:ln>
                <a:solidFill>
                  <a:srgbClr val="000000"/>
                </a:solidFill>
                <a:effectLst/>
                <a:uLnTx/>
                <a:uFillTx/>
                <a:latin typeface="Book Antiqua"/>
                <a:ea typeface="+mn-ea"/>
                <a:cs typeface="Times New Roman" panose="02020603050405020304" pitchFamily="18" charset="0"/>
              </a:rPr>
              <a:t>Organisationen</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har anpassats till den internationella standarden ISO 22301.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Kontinuitetshanteringen omfattar                                                      . Dessa tjänster levereras från </a:t>
            </a:r>
            <a:r>
              <a:rPr kumimoji="0" lang="sv-SE" sz="1200" b="1" i="0" u="none" strike="noStrike" kern="1200" cap="all" spc="0" normalizeH="0" baseline="0" noProof="0" dirty="0">
                <a:ln>
                  <a:noFill/>
                </a:ln>
                <a:solidFill>
                  <a:srgbClr val="000000"/>
                </a:solidFill>
                <a:effectLst/>
                <a:uLnTx/>
                <a:uFillTx/>
                <a:latin typeface="Book Antiqua"/>
                <a:ea typeface="+mn-ea"/>
                <a:cs typeface="Times New Roman" panose="02020603050405020304" pitchFamily="18" charset="0"/>
              </a:rPr>
              <a:t>                         </a:t>
            </a:r>
            <a:r>
              <a:rPr kumimoji="0" lang="sv-SE" sz="1200" b="0" i="0" u="none" strike="noStrike" kern="1200" cap="all" spc="0" normalizeH="0" baseline="0" noProof="0" dirty="0">
                <a:ln>
                  <a:noFill/>
                </a:ln>
                <a:solidFill>
                  <a:srgbClr val="000000"/>
                </a:solidFill>
                <a:effectLst/>
                <a:uLnTx/>
                <a:uFillTx/>
                <a:latin typeface="Book Antiqua"/>
                <a:ea typeface="+mn-ea"/>
                <a:cs typeface="Times New Roman" panose="02020603050405020304" pitchFamily="18" charset="0"/>
              </a:rPr>
              <a:t>                     . </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De kritiska processer som omfattas inom kontinuitetshanteringen är </a:t>
            </a:r>
            <a:r>
              <a:rPr kumimoji="0" lang="sv-SE" sz="1200" b="1" i="0" u="none" strike="noStrike" kern="1200" cap="all" spc="0" normalizeH="0" baseline="0" noProof="0" dirty="0">
                <a:ln>
                  <a:noFill/>
                </a:ln>
                <a:solidFill>
                  <a:srgbClr val="000000"/>
                </a:solidFill>
                <a:effectLst/>
                <a:uLnTx/>
                <a:uFillTx/>
                <a:latin typeface="Book Antiqua"/>
                <a:ea typeface="+mn-ea"/>
                <a:cs typeface="Times New Roman" panose="02020603050405020304" pitchFamily="18" charset="0"/>
              </a:rPr>
              <a:t>                                    </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Kontinuitetshanteringen inkluderar alla av.</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aktiviteter samt interna och externa resurser som dessa kritiska processer är beroende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Detta avgränsningsdokument utfärdades den </a:t>
            </a:r>
            <a:r>
              <a:rPr kumimoji="0" lang="sv-SE" sz="1200" b="0" i="0" u="none" strike="noStrike" kern="1200" cap="all" spc="0" normalizeH="0" baseline="0" noProof="0" dirty="0">
                <a:ln>
                  <a:noFill/>
                </a:ln>
                <a:solidFill>
                  <a:srgbClr val="000000"/>
                </a:solidFill>
                <a:effectLst/>
                <a:uLnTx/>
                <a:uFillTx/>
                <a:latin typeface="Book Antiqua"/>
                <a:ea typeface="+mn-ea"/>
                <a:cs typeface="Times New Roman" panose="02020603050405020304" pitchFamily="18" charset="0"/>
              </a:rPr>
              <a:t>[xx MÅNAD XXXX]</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och kommer att ses över senast den </a:t>
            </a:r>
            <a:r>
              <a:rPr kumimoji="0" lang="sv-SE" sz="1200" b="1" i="0" u="none" strike="noStrike" kern="1200" cap="all" spc="0" normalizeH="0" baseline="0" noProof="0" dirty="0">
                <a:ln>
                  <a:noFill/>
                </a:ln>
                <a:solidFill>
                  <a:srgbClr val="000000"/>
                </a:solidFill>
                <a:effectLst/>
                <a:uLnTx/>
                <a:uFillTx/>
                <a:latin typeface="Book Antiqua"/>
                <a:ea typeface="+mn-ea"/>
                <a:cs typeface="Times New Roman" panose="02020603050405020304" pitchFamily="18" charset="0"/>
              </a:rPr>
              <a:t>                                      </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Undertecknat för [</a:t>
            </a:r>
            <a:r>
              <a:rPr kumimoji="0" lang="sv-SE" sz="1200" b="0" i="0" u="none" strike="noStrike" kern="1200" cap="all" spc="0" normalizeH="0" baseline="0" noProof="0" dirty="0">
                <a:ln>
                  <a:noFill/>
                </a:ln>
                <a:solidFill>
                  <a:srgbClr val="000000"/>
                </a:solidFill>
                <a:effectLst/>
                <a:uLnTx/>
                <a:uFillTx/>
                <a:latin typeface="Book Antiqua"/>
                <a:ea typeface="+mn-ea"/>
                <a:cs typeface="Times New Roman" panose="02020603050405020304" pitchFamily="18" charset="0"/>
              </a:rPr>
              <a:t>Organisationens</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räkning: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sng"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Namnförtydligande: [</a:t>
            </a:r>
            <a:r>
              <a:rPr kumimoji="0" lang="sv-SE" sz="1200" b="0" i="0" u="none" strike="noStrike" kern="1200" cap="all" spc="0" normalizeH="0" baseline="0" noProof="0" dirty="0">
                <a:ln>
                  <a:noFill/>
                </a:ln>
                <a:solidFill>
                  <a:srgbClr val="000000"/>
                </a:solidFill>
                <a:effectLst/>
                <a:uLnTx/>
                <a:uFillTx/>
                <a:latin typeface="Book Antiqua"/>
                <a:ea typeface="+mn-ea"/>
                <a:cs typeface="Times New Roman" panose="02020603050405020304" pitchFamily="18" charset="0"/>
              </a:rPr>
              <a:t>Förnamn, Efternamn, Befattning]</a:t>
            </a: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Datum: </a:t>
            </a:r>
            <a:r>
              <a:rPr kumimoji="0" lang="sv-SE" sz="1200" b="0" i="0" u="none" strike="noStrike" kern="1200" cap="all" spc="0" normalizeH="0" baseline="0" noProof="0" dirty="0">
                <a:ln>
                  <a:noFill/>
                </a:ln>
                <a:solidFill>
                  <a:srgbClr val="000000"/>
                </a:solidFill>
                <a:effectLst/>
                <a:uLnTx/>
                <a:uFillTx/>
                <a:latin typeface="Book Antiqua"/>
                <a:ea typeface="+mn-ea"/>
                <a:cs typeface="Times New Roman" panose="02020603050405020304" pitchFamily="18" charset="0"/>
              </a:rPr>
              <a:t>[xx MÅNAD XXXX]</a:t>
            </a: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p:txBody>
      </p:sp>
      <p:sp>
        <p:nvSpPr>
          <p:cNvPr id="23" name="textruta 22">
            <a:extLst>
              <a:ext uri="{FF2B5EF4-FFF2-40B4-BE49-F238E27FC236}">
                <a16:creationId xmlns:a16="http://schemas.microsoft.com/office/drawing/2014/main" id="{C7AA3AD1-8691-47A8-A72A-15B74DEFAAB5}"/>
              </a:ext>
            </a:extLst>
          </p:cNvPr>
          <p:cNvSpPr txBox="1">
            <a:spLocks noChangeArrowheads="1"/>
          </p:cNvSpPr>
          <p:nvPr/>
        </p:nvSpPr>
        <p:spPr bwMode="auto">
          <a:xfrm>
            <a:off x="2860675" y="6419850"/>
            <a:ext cx="3522663" cy="2524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600" b="0" i="0" u="none" strike="noStrike" kern="1200" cap="none" spc="0" normalizeH="0" baseline="0" noProof="0" dirty="0">
                <a:ln>
                  <a:noFill/>
                </a:ln>
                <a:solidFill>
                  <a:srgbClr val="000000"/>
                </a:solidFill>
                <a:effectLst/>
                <a:uLnTx/>
                <a:uFillTx/>
                <a:latin typeface="Book Antiqua"/>
                <a:ea typeface="+mn-ea"/>
                <a:cs typeface="Times New Roman"/>
              </a:rPr>
              <a:t>Fler tips </a:t>
            </a:r>
            <a:r>
              <a:rPr kumimoji="0" lang="sv-SE" altLang="sv-SE" sz="1600" b="0" i="0" u="none" strike="noStrike" kern="1200" cap="none" spc="0" normalizeH="0" baseline="0" noProof="0" dirty="0">
                <a:ln>
                  <a:noFill/>
                </a:ln>
                <a:solidFill>
                  <a:srgbClr val="000000"/>
                </a:solidFill>
                <a:effectLst/>
                <a:uLnTx/>
                <a:uFillTx/>
                <a:latin typeface="Book Antiqua"/>
                <a:ea typeface="+mn-ea"/>
                <a:cs typeface="Times New Roman"/>
                <a:sym typeface="Webdings" panose="05030102010509060703" pitchFamily="18" charset="2"/>
              </a:rPr>
              <a:t></a:t>
            </a:r>
            <a:endParaRPr kumimoji="0" lang="sv-SE" altLang="sv-SE" sz="1600" b="0" i="0" u="none" strike="noStrike" kern="1200" cap="none" spc="0" normalizeH="0" baseline="0" noProof="0" dirty="0">
              <a:ln>
                <a:noFill/>
              </a:ln>
              <a:solidFill>
                <a:srgbClr val="000000"/>
              </a:solidFill>
              <a:effectLst/>
              <a:uLnTx/>
              <a:uFillTx/>
              <a:latin typeface="Book Antiqua"/>
              <a:ea typeface="+mn-ea"/>
              <a:cs typeface="Times New Roman"/>
            </a:endParaRPr>
          </a:p>
        </p:txBody>
      </p:sp>
      <p:sp>
        <p:nvSpPr>
          <p:cNvPr id="42" name="THE X">
            <a:extLst>
              <a:ext uri="{FF2B5EF4-FFF2-40B4-BE49-F238E27FC236}">
                <a16:creationId xmlns:a16="http://schemas.microsoft.com/office/drawing/2014/main" id="{90E08764-5C03-43B5-9939-7D34EBD39DBF}"/>
              </a:ext>
            </a:extLst>
          </p:cNvPr>
          <p:cNvSpPr/>
          <p:nvPr/>
        </p:nvSpPr>
        <p:spPr>
          <a:xfrm>
            <a:off x="5439966" y="1486377"/>
            <a:ext cx="354807" cy="623146"/>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43" name="Höger 42">
            <a:hlinkClick r:id="rId3" action="ppaction://hlinksldjump"/>
            <a:extLst>
              <a:ext uri="{FF2B5EF4-FFF2-40B4-BE49-F238E27FC236}">
                <a16:creationId xmlns:a16="http://schemas.microsoft.com/office/drawing/2014/main" id="{10616E2C-B5EE-4CD7-BF5E-180815450D93}"/>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a:rPr>
              <a:t>Fortsätt</a:t>
            </a: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grpSp>
        <p:nvGrpSpPr>
          <p:cNvPr id="50180" name="Grupp 40">
            <a:extLst>
              <a:ext uri="{FF2B5EF4-FFF2-40B4-BE49-F238E27FC236}">
                <a16:creationId xmlns:a16="http://schemas.microsoft.com/office/drawing/2014/main" id="{4C0C1BBF-AC92-4539-A7CB-06876BE79366}"/>
              </a:ext>
            </a:extLst>
          </p:cNvPr>
          <p:cNvGrpSpPr>
            <a:grpSpLocks/>
          </p:cNvGrpSpPr>
          <p:nvPr/>
        </p:nvGrpSpPr>
        <p:grpSpPr bwMode="auto">
          <a:xfrm>
            <a:off x="69850" y="6269038"/>
            <a:ext cx="1079500" cy="539750"/>
            <a:chOff x="169363" y="6133850"/>
            <a:chExt cx="1080000" cy="540000"/>
          </a:xfrm>
        </p:grpSpPr>
        <p:sp>
          <p:nvSpPr>
            <p:cNvPr id="51" name="Höger 50">
              <a:extLst>
                <a:ext uri="{FF2B5EF4-FFF2-40B4-BE49-F238E27FC236}">
                  <a16:creationId xmlns:a16="http://schemas.microsoft.com/office/drawing/2014/main" id="{76A13502-1CBD-4729-BE35-0C56AA5FC137}"/>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sp>
          <p:nvSpPr>
            <p:cNvPr id="52" name="textruta 51">
              <a:hlinkClick r:id="rId4" action="ppaction://hlinksldjump"/>
              <a:extLst>
                <a:ext uri="{FF2B5EF4-FFF2-40B4-BE49-F238E27FC236}">
                  <a16:creationId xmlns:a16="http://schemas.microsoft.com/office/drawing/2014/main" id="{EBE75394-BDBE-4753-9293-C15ED9FC886E}"/>
                </a:ext>
              </a:extLst>
            </p:cNvPr>
            <p:cNvSpPr txBox="1"/>
            <p:nvPr/>
          </p:nvSpPr>
          <p:spPr>
            <a:xfrm>
              <a:off x="231305" y="6264085"/>
              <a:ext cx="1018058" cy="277941"/>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panose="02020603050405020304" pitchFamily="18" charset="0"/>
                </a:rPr>
                <a:t>    Tillbaka</a:t>
              </a:r>
            </a:p>
          </p:txBody>
        </p:sp>
      </p:grpSp>
      <p:pic>
        <p:nvPicPr>
          <p:cNvPr id="50181" name="Bildobjekt 2">
            <a:extLst>
              <a:ext uri="{FF2B5EF4-FFF2-40B4-BE49-F238E27FC236}">
                <a16:creationId xmlns:a16="http://schemas.microsoft.com/office/drawing/2014/main" id="{9717FCF4-EB55-4756-8BF7-CB278A045353}"/>
              </a:ext>
            </a:extLst>
          </p:cNvPr>
          <p:cNvPicPr>
            <a:picLocks noChangeAspect="1"/>
          </p:cNvPicPr>
          <p:nvPr/>
        </p:nvPicPr>
        <p:blipFill>
          <a:blip r:embed="rId5">
            <a:extLst>
              <a:ext uri="{28A0092B-C50C-407E-A947-70E740481C1C}">
                <a14:useLocalDpi xmlns:a14="http://schemas.microsoft.com/office/drawing/2010/main" val="0"/>
              </a:ext>
            </a:extLst>
          </a:blip>
          <a:srcRect l="31827" t="34222" r="32222" b="53333"/>
          <a:stretch>
            <a:fillRect/>
          </a:stretch>
        </p:blipFill>
        <p:spPr bwMode="auto">
          <a:xfrm>
            <a:off x="7996238" y="74613"/>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ktangel 25">
            <a:extLst>
              <a:ext uri="{FF2B5EF4-FFF2-40B4-BE49-F238E27FC236}">
                <a16:creationId xmlns:a16="http://schemas.microsoft.com/office/drawing/2014/main" id="{6194C675-62C0-4BBE-9032-9EFBD293F4CB}"/>
              </a:ext>
            </a:extLst>
          </p:cNvPr>
          <p:cNvSpPr>
            <a:spLocks noChangeArrowheads="1"/>
          </p:cNvSpPr>
          <p:nvPr/>
        </p:nvSpPr>
        <p:spPr bwMode="auto">
          <a:xfrm>
            <a:off x="569913" y="227013"/>
            <a:ext cx="1703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Styrande dokument</a:t>
            </a:r>
          </a:p>
        </p:txBody>
      </p:sp>
      <p:pic>
        <p:nvPicPr>
          <p:cNvPr id="50183" name="Bildobjekt 5">
            <a:extLst>
              <a:ext uri="{FF2B5EF4-FFF2-40B4-BE49-F238E27FC236}">
                <a16:creationId xmlns:a16="http://schemas.microsoft.com/office/drawing/2014/main" id="{3AFC5C27-B500-4E91-8E34-4891D68CC9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3" y="144463"/>
            <a:ext cx="4810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ruta 47">
            <a:extLst>
              <a:ext uri="{FF2B5EF4-FFF2-40B4-BE49-F238E27FC236}">
                <a16:creationId xmlns:a16="http://schemas.microsoft.com/office/drawing/2014/main" id="{99F24449-C983-44A0-B09F-CA49E4A6DD1A}"/>
              </a:ext>
            </a:extLst>
          </p:cNvPr>
          <p:cNvSpPr txBox="1"/>
          <p:nvPr/>
        </p:nvSpPr>
        <p:spPr>
          <a:xfrm>
            <a:off x="5622925" y="1738313"/>
            <a:ext cx="3321050" cy="3846512"/>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Det bör framgå i avgränsningen vilken organisation som avses, särskilt om organisationen består av flera bolag eller om vissa delar av organisationen inte berörs av kontinuitetsarbetet.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Vissa avdelningar eller enheter kanske exkluderas, antingen för att de är mindre kritiska eller för att de täcks in senare, när arbetet utvecklats till en större mognad.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I många fall gäller dock avgränsningen i styrande dokument för hela organisationen. </a:t>
            </a:r>
          </a:p>
        </p:txBody>
      </p:sp>
      <p:sp>
        <p:nvSpPr>
          <p:cNvPr id="28" name="X">
            <a:extLst>
              <a:ext uri="{FF2B5EF4-FFF2-40B4-BE49-F238E27FC236}">
                <a16:creationId xmlns:a16="http://schemas.microsoft.com/office/drawing/2014/main" id="{2C3BDACF-0842-43C2-9E72-EC6BC9CA9776}"/>
              </a:ext>
            </a:extLst>
          </p:cNvPr>
          <p:cNvSpPr>
            <a:spLocks noChangeAspect="1"/>
          </p:cNvSpPr>
          <p:nvPr/>
        </p:nvSpPr>
        <p:spPr>
          <a:xfrm>
            <a:off x="8618538" y="1582738"/>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25" name="textruta 24">
            <a:extLst>
              <a:ext uri="{FF2B5EF4-FFF2-40B4-BE49-F238E27FC236}">
                <a16:creationId xmlns:a16="http://schemas.microsoft.com/office/drawing/2014/main" id="{E8127FA9-4D4E-4857-BC0C-CF94B211B786}"/>
              </a:ext>
            </a:extLst>
          </p:cNvPr>
          <p:cNvSpPr txBox="1"/>
          <p:nvPr/>
        </p:nvSpPr>
        <p:spPr>
          <a:xfrm>
            <a:off x="5635625" y="1808163"/>
            <a:ext cx="3321050" cy="2246312"/>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En avgränsning kan göras baserat på kritiska tjänster och/eller produkter.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Särskilda produkter eller tjänster är exempelvis särskilt tidskritiska eller genererar en stor andel av organisationens inkomster, alternativt att de anses samhällsviktiga.</a:t>
            </a:r>
          </a:p>
        </p:txBody>
      </p:sp>
      <p:sp>
        <p:nvSpPr>
          <p:cNvPr id="26" name="X">
            <a:extLst>
              <a:ext uri="{FF2B5EF4-FFF2-40B4-BE49-F238E27FC236}">
                <a16:creationId xmlns:a16="http://schemas.microsoft.com/office/drawing/2014/main" id="{8C6A8687-82CD-492C-B50E-E910A4D1E3ED}"/>
              </a:ext>
            </a:extLst>
          </p:cNvPr>
          <p:cNvSpPr>
            <a:spLocks noChangeAspect="1"/>
          </p:cNvSpPr>
          <p:nvPr/>
        </p:nvSpPr>
        <p:spPr>
          <a:xfrm>
            <a:off x="8710613" y="1652588"/>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27" name="textruta 26">
            <a:extLst>
              <a:ext uri="{FF2B5EF4-FFF2-40B4-BE49-F238E27FC236}">
                <a16:creationId xmlns:a16="http://schemas.microsoft.com/office/drawing/2014/main" id="{0087B305-11F9-4FA5-9C01-1AB3CBEAF617}"/>
              </a:ext>
            </a:extLst>
          </p:cNvPr>
          <p:cNvSpPr txBox="1"/>
          <p:nvPr/>
        </p:nvSpPr>
        <p:spPr>
          <a:xfrm>
            <a:off x="5622925" y="1760538"/>
            <a:ext cx="3216275" cy="2246312"/>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Det kan göras en organisatorisk eller geografisk avgränsning, där vissa regioner eller länder inkluderas.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Samtidigt bör arbetet inte utelämna en avdelning eller enhet som är kritisk för en produkt eller tjänst som inkluderats i arbetet.</a:t>
            </a:r>
          </a:p>
        </p:txBody>
      </p:sp>
      <p:sp>
        <p:nvSpPr>
          <p:cNvPr id="30" name="X">
            <a:extLst>
              <a:ext uri="{FF2B5EF4-FFF2-40B4-BE49-F238E27FC236}">
                <a16:creationId xmlns:a16="http://schemas.microsoft.com/office/drawing/2014/main" id="{65DC38AB-4429-4565-8BBB-AB65C3A33CB1}"/>
              </a:ext>
            </a:extLst>
          </p:cNvPr>
          <p:cNvSpPr>
            <a:spLocks noChangeAspect="1"/>
          </p:cNvSpPr>
          <p:nvPr/>
        </p:nvSpPr>
        <p:spPr>
          <a:xfrm>
            <a:off x="8618538" y="1604963"/>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31" name="textruta 30">
            <a:extLst>
              <a:ext uri="{FF2B5EF4-FFF2-40B4-BE49-F238E27FC236}">
                <a16:creationId xmlns:a16="http://schemas.microsoft.com/office/drawing/2014/main" id="{0576C69B-D11A-46AE-8328-AA9BB39BC23E}"/>
              </a:ext>
            </a:extLst>
          </p:cNvPr>
          <p:cNvSpPr txBox="1"/>
          <p:nvPr/>
        </p:nvSpPr>
        <p:spPr>
          <a:xfrm>
            <a:off x="5622925" y="1800225"/>
            <a:ext cx="3321050" cy="2962275"/>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En avgränsning kan med fördel göras utifrån processer, som exempelvis utförs för att leverera produkterna eller tjänsterna eller som är kritiska interna processer.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Nyttan med att göra denna avgränsning visar sig tydligt i efterföljande analysarbete, där bland annat de kritiska processerna bryts ned i aktiviteter och där kritiska beroenden identifieras.</a:t>
            </a:r>
          </a:p>
        </p:txBody>
      </p:sp>
      <p:sp>
        <p:nvSpPr>
          <p:cNvPr id="32" name="X">
            <a:extLst>
              <a:ext uri="{FF2B5EF4-FFF2-40B4-BE49-F238E27FC236}">
                <a16:creationId xmlns:a16="http://schemas.microsoft.com/office/drawing/2014/main" id="{1923192B-A256-49BD-9027-BB6021E72A65}"/>
              </a:ext>
            </a:extLst>
          </p:cNvPr>
          <p:cNvSpPr>
            <a:spLocks noChangeAspect="1"/>
          </p:cNvSpPr>
          <p:nvPr/>
        </p:nvSpPr>
        <p:spPr>
          <a:xfrm>
            <a:off x="8618538" y="1644650"/>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sp>
        <p:nvSpPr>
          <p:cNvPr id="33" name="textruta 32">
            <a:extLst>
              <a:ext uri="{FF2B5EF4-FFF2-40B4-BE49-F238E27FC236}">
                <a16:creationId xmlns:a16="http://schemas.microsoft.com/office/drawing/2014/main" id="{EC6F4024-0E78-4823-AD25-979B36DA2FCE}"/>
              </a:ext>
            </a:extLst>
          </p:cNvPr>
          <p:cNvSpPr txBox="1"/>
          <p:nvPr/>
        </p:nvSpPr>
        <p:spPr>
          <a:xfrm>
            <a:off x="5624513" y="1749425"/>
            <a:ext cx="3319462" cy="3646488"/>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Den avgränsning som beslutats bör ses över och revideras löpande, exempelvis en gång om året.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Samtidigt kan omständigheter motivera att detta sker tidigare än den årliga genomgången, exempelvis om organisationens inställning till risk eller marknadsvillkoren ändras.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Andra sådana faktorer kan vara att produkter eller tjänster tillkommer eller avslutas, eller att nya lagkrav eller riktlinjer uppkommer.</a:t>
            </a:r>
          </a:p>
        </p:txBody>
      </p:sp>
      <p:sp>
        <p:nvSpPr>
          <p:cNvPr id="34" name="X">
            <a:extLst>
              <a:ext uri="{FF2B5EF4-FFF2-40B4-BE49-F238E27FC236}">
                <a16:creationId xmlns:a16="http://schemas.microsoft.com/office/drawing/2014/main" id="{842E56E1-B414-4FD0-8BF5-227E1832683E}"/>
              </a:ext>
            </a:extLst>
          </p:cNvPr>
          <p:cNvSpPr>
            <a:spLocks noChangeAspect="1"/>
          </p:cNvSpPr>
          <p:nvPr/>
        </p:nvSpPr>
        <p:spPr>
          <a:xfrm>
            <a:off x="8618538" y="1595438"/>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3" name="textruta 2">
            <a:extLst>
              <a:ext uri="{FF2B5EF4-FFF2-40B4-BE49-F238E27FC236}">
                <a16:creationId xmlns:a16="http://schemas.microsoft.com/office/drawing/2014/main" id="{DC2AAC50-0EB8-4C50-8A84-A725DA329A8D}"/>
              </a:ext>
            </a:extLst>
          </p:cNvPr>
          <p:cNvSpPr txBox="1"/>
          <p:nvPr/>
        </p:nvSpPr>
        <p:spPr>
          <a:xfrm>
            <a:off x="407988" y="1970088"/>
            <a:ext cx="1817687" cy="27781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00956F"/>
                </a:solidFill>
                <a:effectLst/>
                <a:uLnTx/>
                <a:uFillTx/>
                <a:latin typeface="Book Antiqua"/>
                <a:ea typeface="+mn-ea"/>
                <a:cs typeface="Times New Roman" panose="02020603050405020304" pitchFamily="18" charset="0"/>
              </a:rPr>
              <a:t>[</a:t>
            </a:r>
            <a:r>
              <a:rPr kumimoji="0" lang="sv-SE" sz="1200" b="1" i="0" u="none" strike="noStrike" kern="1200" cap="all" spc="0" normalizeH="0" baseline="0" noProof="0" dirty="0">
                <a:ln>
                  <a:noFill/>
                </a:ln>
                <a:solidFill>
                  <a:srgbClr val="00956F"/>
                </a:solidFill>
                <a:effectLst/>
                <a:uLnTx/>
                <a:uFillTx/>
                <a:latin typeface="Book Antiqua"/>
                <a:ea typeface="+mn-ea"/>
                <a:cs typeface="Times New Roman" panose="02020603050405020304" pitchFamily="18" charset="0"/>
              </a:rPr>
              <a:t>Organisationen</a:t>
            </a:r>
            <a:r>
              <a:rPr kumimoji="0" lang="sv-SE" sz="1200" b="1" i="0" u="none" strike="noStrike" kern="1200" cap="none" spc="0" normalizeH="0" baseline="0" noProof="0" dirty="0">
                <a:ln>
                  <a:noFill/>
                </a:ln>
                <a:solidFill>
                  <a:srgbClr val="00956F"/>
                </a:solidFill>
                <a:effectLst/>
                <a:uLnTx/>
                <a:uFillTx/>
                <a:latin typeface="Book Antiqua"/>
                <a:ea typeface="+mn-ea"/>
                <a:cs typeface="Times New Roman" panose="02020603050405020304" pitchFamily="18" charset="0"/>
              </a:rPr>
              <a:t>]</a:t>
            </a:r>
            <a:endParaRPr kumimoji="0" lang="sv-SE" sz="1200" b="0" i="0" u="none" strike="noStrike" kern="1200" cap="none" spc="0" normalizeH="0" baseline="0" noProof="0" dirty="0">
              <a:ln>
                <a:noFill/>
              </a:ln>
              <a:solidFill>
                <a:srgbClr val="00956F"/>
              </a:solidFill>
              <a:effectLst/>
              <a:uLnTx/>
              <a:uFillTx/>
              <a:latin typeface="Book Antiqua"/>
              <a:ea typeface="+mn-ea"/>
              <a:cs typeface="Times New Roman" panose="02020603050405020304" pitchFamily="18" charset="0"/>
            </a:endParaRPr>
          </a:p>
        </p:txBody>
      </p:sp>
      <p:sp>
        <p:nvSpPr>
          <p:cNvPr id="5" name="textruta 4">
            <a:extLst>
              <a:ext uri="{FF2B5EF4-FFF2-40B4-BE49-F238E27FC236}">
                <a16:creationId xmlns:a16="http://schemas.microsoft.com/office/drawing/2014/main" id="{D3C7E0F6-98BD-4166-8FCA-4A0FD0C0D9E6}"/>
              </a:ext>
            </a:extLst>
          </p:cNvPr>
          <p:cNvSpPr txBox="1"/>
          <p:nvPr/>
        </p:nvSpPr>
        <p:spPr>
          <a:xfrm>
            <a:off x="2525713" y="3036888"/>
            <a:ext cx="2216150" cy="27781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all" spc="0" normalizeH="0" baseline="0" noProof="0" dirty="0">
                <a:ln>
                  <a:noFill/>
                </a:ln>
                <a:solidFill>
                  <a:srgbClr val="00956F"/>
                </a:solidFill>
                <a:effectLst/>
                <a:uLnTx/>
                <a:uFillTx/>
                <a:latin typeface="Book Antiqua"/>
                <a:ea typeface="+mn-ea"/>
                <a:cs typeface="Times New Roman" panose="02020603050405020304" pitchFamily="18" charset="0"/>
              </a:rPr>
              <a:t>[tjänsterna X, Y och Z]</a:t>
            </a:r>
            <a:endParaRPr kumimoji="0" lang="sv-SE" sz="1200" b="0" i="0" u="none" strike="noStrike" kern="1200" cap="none" spc="0" normalizeH="0" baseline="0" noProof="0" dirty="0">
              <a:ln>
                <a:noFill/>
              </a:ln>
              <a:solidFill>
                <a:srgbClr val="00956F"/>
              </a:solidFill>
              <a:effectLst/>
              <a:uLnTx/>
              <a:uFillTx/>
              <a:latin typeface="Book Antiqua"/>
              <a:ea typeface="+mn-ea"/>
              <a:cs typeface="Times New Roman" panose="02020603050405020304" pitchFamily="18" charset="0"/>
            </a:endParaRPr>
          </a:p>
        </p:txBody>
      </p:sp>
      <p:sp>
        <p:nvSpPr>
          <p:cNvPr id="6" name="textruta 5">
            <a:extLst>
              <a:ext uri="{FF2B5EF4-FFF2-40B4-BE49-F238E27FC236}">
                <a16:creationId xmlns:a16="http://schemas.microsoft.com/office/drawing/2014/main" id="{4DFA61A0-8111-4F11-9F94-B6023E5C345C}"/>
              </a:ext>
            </a:extLst>
          </p:cNvPr>
          <p:cNvSpPr txBox="1"/>
          <p:nvPr/>
        </p:nvSpPr>
        <p:spPr>
          <a:xfrm>
            <a:off x="1712913" y="3217863"/>
            <a:ext cx="1949450" cy="27781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all" spc="0" normalizeH="0" baseline="0" noProof="0" dirty="0">
                <a:ln>
                  <a:noFill/>
                </a:ln>
                <a:solidFill>
                  <a:srgbClr val="00956F"/>
                </a:solidFill>
                <a:effectLst/>
                <a:uLnTx/>
                <a:uFillTx/>
                <a:latin typeface="Book Antiqua"/>
                <a:ea typeface="+mn-ea"/>
                <a:cs typeface="Times New Roman" panose="02020603050405020304" pitchFamily="18" charset="0"/>
              </a:rPr>
              <a:t>[orterna X, Y och X]</a:t>
            </a:r>
            <a:endParaRPr kumimoji="0" lang="sv-SE" sz="1200" b="0" i="0" u="none" strike="noStrike" kern="1200" cap="none" spc="0" normalizeH="0" baseline="0" noProof="0" dirty="0">
              <a:ln>
                <a:noFill/>
              </a:ln>
              <a:solidFill>
                <a:srgbClr val="00956F"/>
              </a:solidFill>
              <a:effectLst/>
              <a:uLnTx/>
              <a:uFillTx/>
              <a:latin typeface="Book Antiqua"/>
              <a:ea typeface="+mn-ea"/>
              <a:cs typeface="Times New Roman" panose="02020603050405020304" pitchFamily="18" charset="0"/>
            </a:endParaRPr>
          </a:p>
        </p:txBody>
      </p:sp>
      <p:sp>
        <p:nvSpPr>
          <p:cNvPr id="7" name="textruta 6">
            <a:extLst>
              <a:ext uri="{FF2B5EF4-FFF2-40B4-BE49-F238E27FC236}">
                <a16:creationId xmlns:a16="http://schemas.microsoft.com/office/drawing/2014/main" id="{85F46BE0-459B-45FB-BF68-2913E6EAA61D}"/>
              </a:ext>
            </a:extLst>
          </p:cNvPr>
          <p:cNvSpPr txBox="1"/>
          <p:nvPr/>
        </p:nvSpPr>
        <p:spPr>
          <a:xfrm>
            <a:off x="3068638" y="3422650"/>
            <a:ext cx="1541462" cy="277813"/>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00956F"/>
                </a:solidFill>
                <a:effectLst/>
                <a:uLnTx/>
                <a:uFillTx/>
                <a:latin typeface="Book Antiqua"/>
                <a:ea typeface="+mn-ea"/>
                <a:cs typeface="Times New Roman" panose="02020603050405020304" pitchFamily="18" charset="0"/>
              </a:rPr>
              <a:t>[PROCESS A, B, C]</a:t>
            </a:r>
          </a:p>
        </p:txBody>
      </p:sp>
      <p:sp>
        <p:nvSpPr>
          <p:cNvPr id="38" name="textruta 37">
            <a:extLst>
              <a:ext uri="{FF2B5EF4-FFF2-40B4-BE49-F238E27FC236}">
                <a16:creationId xmlns:a16="http://schemas.microsoft.com/office/drawing/2014/main" id="{A91F76CC-8BCF-4E1E-AAEF-74D6F6388EAB}"/>
              </a:ext>
            </a:extLst>
          </p:cNvPr>
          <p:cNvSpPr txBox="1"/>
          <p:nvPr/>
        </p:nvSpPr>
        <p:spPr>
          <a:xfrm>
            <a:off x="2373313" y="4330700"/>
            <a:ext cx="1630362" cy="277813"/>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all" spc="0" normalizeH="0" baseline="0" noProof="0" dirty="0">
                <a:ln>
                  <a:noFill/>
                </a:ln>
                <a:solidFill>
                  <a:srgbClr val="00956F"/>
                </a:solidFill>
                <a:effectLst/>
                <a:uLnTx/>
                <a:uFillTx/>
                <a:latin typeface="Book Antiqua"/>
                <a:ea typeface="+mn-ea"/>
                <a:cs typeface="Times New Roman" panose="02020603050405020304" pitchFamily="18" charset="0"/>
              </a:rPr>
              <a:t>[xx MÅNAD XXXX]</a:t>
            </a:r>
            <a:endParaRPr kumimoji="0" lang="sv-SE" sz="1200" b="1" i="0" u="none" strike="noStrike" kern="1200" cap="none" spc="0" normalizeH="0" baseline="0" noProof="0" dirty="0">
              <a:ln>
                <a:noFill/>
              </a:ln>
              <a:solidFill>
                <a:srgbClr val="00956F"/>
              </a:solidFill>
              <a:effectLst/>
              <a:uLnTx/>
              <a:uFillTx/>
              <a:latin typeface="Book Antiqua"/>
              <a:ea typeface="+mn-ea"/>
              <a:cs typeface="Times New Roman" panose="02020603050405020304" pitchFamily="18" charset="0"/>
            </a:endParaRPr>
          </a:p>
        </p:txBody>
      </p:sp>
      <p:sp>
        <p:nvSpPr>
          <p:cNvPr id="41" name="textruta 40">
            <a:hlinkClick r:id="rId4" action="ppaction://hlinksldjump"/>
            <a:extLst>
              <a:ext uri="{FF2B5EF4-FFF2-40B4-BE49-F238E27FC236}">
                <a16:creationId xmlns:a16="http://schemas.microsoft.com/office/drawing/2014/main" id="{3E2B4F2C-7469-4C2E-AD20-38BB04A52FC3}"/>
              </a:ext>
            </a:extLst>
          </p:cNvPr>
          <p:cNvSpPr txBox="1">
            <a:spLocks noChangeArrowheads="1"/>
          </p:cNvSpPr>
          <p:nvPr/>
        </p:nvSpPr>
        <p:spPr bwMode="auto">
          <a:xfrm>
            <a:off x="0" y="624205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5" name="textruta 34">
            <a:hlinkClick r:id="rId7" action="ppaction://hlinksldjump"/>
            <a:extLst>
              <a:ext uri="{FF2B5EF4-FFF2-40B4-BE49-F238E27FC236}">
                <a16:creationId xmlns:a16="http://schemas.microsoft.com/office/drawing/2014/main" id="{AB088220-D840-4D70-A0B9-99EC8B3772CC}"/>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dirty="0">
                <a:ln>
                  <a:noFill/>
                </a:ln>
                <a:solidFill>
                  <a:srgbClr val="FFFFFF"/>
                </a:solidFill>
                <a:effectLst/>
                <a:uLnTx/>
                <a:uFillTx/>
                <a:latin typeface="Book Antiqua"/>
                <a:ea typeface="+mn-ea"/>
                <a:cs typeface="Times New Roman"/>
              </a:rPr>
              <a:t>Gå till huvudmeny</a:t>
            </a:r>
          </a:p>
        </p:txBody>
      </p:sp>
      <p:sp>
        <p:nvSpPr>
          <p:cNvPr id="50202" name="textruta 22">
            <a:extLst>
              <a:ext uri="{FF2B5EF4-FFF2-40B4-BE49-F238E27FC236}">
                <a16:creationId xmlns:a16="http://schemas.microsoft.com/office/drawing/2014/main" id="{7027D3E4-20DF-47EA-9CB8-979C0265817B}"/>
              </a:ext>
            </a:extLst>
          </p:cNvPr>
          <p:cNvSpPr txBox="1">
            <a:spLocks noChangeArrowheads="1"/>
          </p:cNvSpPr>
          <p:nvPr/>
        </p:nvSpPr>
        <p:spPr bwMode="auto">
          <a:xfrm>
            <a:off x="2038350" y="19177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0203" name="textruta 22">
            <a:extLst>
              <a:ext uri="{FF2B5EF4-FFF2-40B4-BE49-F238E27FC236}">
                <a16:creationId xmlns:a16="http://schemas.microsoft.com/office/drawing/2014/main" id="{A26F7AB5-FB8C-45C1-ADFA-AB051D06CC88}"/>
              </a:ext>
            </a:extLst>
          </p:cNvPr>
          <p:cNvSpPr txBox="1">
            <a:spLocks noChangeArrowheads="1"/>
          </p:cNvSpPr>
          <p:nvPr/>
        </p:nvSpPr>
        <p:spPr bwMode="auto">
          <a:xfrm>
            <a:off x="4628356" y="2985692"/>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0204" name="textruta 22">
            <a:extLst>
              <a:ext uri="{FF2B5EF4-FFF2-40B4-BE49-F238E27FC236}">
                <a16:creationId xmlns:a16="http://schemas.microsoft.com/office/drawing/2014/main" id="{B2CB792B-4630-44BC-9750-4D2F02CEC5AB}"/>
              </a:ext>
            </a:extLst>
          </p:cNvPr>
          <p:cNvSpPr txBox="1">
            <a:spLocks noChangeArrowheads="1"/>
          </p:cNvSpPr>
          <p:nvPr/>
        </p:nvSpPr>
        <p:spPr bwMode="auto">
          <a:xfrm>
            <a:off x="4476750" y="333692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0205" name="textruta 22">
            <a:extLst>
              <a:ext uri="{FF2B5EF4-FFF2-40B4-BE49-F238E27FC236}">
                <a16:creationId xmlns:a16="http://schemas.microsoft.com/office/drawing/2014/main" id="{3D1C8A44-EE78-4F40-8B36-C9836CFCD26E}"/>
              </a:ext>
            </a:extLst>
          </p:cNvPr>
          <p:cNvSpPr txBox="1">
            <a:spLocks noChangeArrowheads="1"/>
          </p:cNvSpPr>
          <p:nvPr/>
        </p:nvSpPr>
        <p:spPr bwMode="auto">
          <a:xfrm>
            <a:off x="3883025" y="42910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9" name="textruta 22">
            <a:extLst>
              <a:ext uri="{FF2B5EF4-FFF2-40B4-BE49-F238E27FC236}">
                <a16:creationId xmlns:a16="http://schemas.microsoft.com/office/drawing/2014/main" id="{6EA41F38-1E88-4981-B5D1-50DE61C13D95}"/>
              </a:ext>
            </a:extLst>
          </p:cNvPr>
          <p:cNvSpPr txBox="1">
            <a:spLocks noChangeArrowheads="1"/>
          </p:cNvSpPr>
          <p:nvPr/>
        </p:nvSpPr>
        <p:spPr bwMode="auto">
          <a:xfrm>
            <a:off x="2329657" y="3262294"/>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0" name="textruta 39">
            <a:extLst>
              <a:ext uri="{FF2B5EF4-FFF2-40B4-BE49-F238E27FC236}">
                <a16:creationId xmlns:a16="http://schemas.microsoft.com/office/drawing/2014/main" id="{370DD314-C855-4705-A004-0609A07E153C}"/>
              </a:ext>
            </a:extLst>
          </p:cNvPr>
          <p:cNvSpPr txBox="1"/>
          <p:nvPr/>
        </p:nvSpPr>
        <p:spPr>
          <a:xfrm>
            <a:off x="131763" y="1572533"/>
            <a:ext cx="6704330" cy="4300061"/>
          </a:xfrm>
          <a:prstGeom prst="rect">
            <a:avLst/>
          </a:prstGeom>
          <a:solidFill>
            <a:schemeClr val="bg1"/>
          </a:solidFill>
          <a:ln>
            <a:noFill/>
          </a:ln>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40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p:txBody>
      </p:sp>
      <p:sp>
        <p:nvSpPr>
          <p:cNvPr id="18" name="textruta 17">
            <a:extLst>
              <a:ext uri="{FF2B5EF4-FFF2-40B4-BE49-F238E27FC236}">
                <a16:creationId xmlns:a16="http://schemas.microsoft.com/office/drawing/2014/main" id="{849FB4B6-856C-417F-A5D4-EFD67A472556}"/>
              </a:ext>
            </a:extLst>
          </p:cNvPr>
          <p:cNvSpPr txBox="1">
            <a:spLocks noChangeArrowheads="1"/>
          </p:cNvSpPr>
          <p:nvPr/>
        </p:nvSpPr>
        <p:spPr bwMode="auto">
          <a:xfrm>
            <a:off x="2285206" y="2562999"/>
            <a:ext cx="1071563"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9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Policy</a:t>
            </a:r>
            <a:endParaRPr kumimoji="0" lang="sv-SE" altLang="sv-SE"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6" name="textruta 22">
            <a:extLst>
              <a:ext uri="{FF2B5EF4-FFF2-40B4-BE49-F238E27FC236}">
                <a16:creationId xmlns:a16="http://schemas.microsoft.com/office/drawing/2014/main" id="{E3FE0619-509F-4D54-B57E-00D570B190EB}"/>
              </a:ext>
            </a:extLst>
          </p:cNvPr>
          <p:cNvSpPr txBox="1">
            <a:spLocks noChangeArrowheads="1"/>
          </p:cNvSpPr>
          <p:nvPr/>
        </p:nvSpPr>
        <p:spPr bwMode="auto">
          <a:xfrm>
            <a:off x="2349500" y="249237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9164" name="textruta 52">
            <a:extLst>
              <a:ext uri="{FF2B5EF4-FFF2-40B4-BE49-F238E27FC236}">
                <a16:creationId xmlns:a16="http://schemas.microsoft.com/office/drawing/2014/main" id="{AD173664-6934-445C-A10C-530AFB3CBA1D}"/>
              </a:ext>
            </a:extLst>
          </p:cNvPr>
          <p:cNvSpPr txBox="1">
            <a:spLocks noChangeArrowheads="1"/>
          </p:cNvSpPr>
          <p:nvPr/>
        </p:nvSpPr>
        <p:spPr bwMode="auto">
          <a:xfrm>
            <a:off x="4108450" y="2684462"/>
            <a:ext cx="40417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rPr>
              <a:t>Avgränsning är en viktig del av kontinuitethanteringen, där det tydligt bör klargöras vilka delar av verksamheten som ska omfattas.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rPr>
              <a:t>Avgränsningen förutsätter att organisationen har en tydlig bild av kontexten den verkar inom och vad som är mest kritiskt i verksamheten, dvs. </a:t>
            </a:r>
          </a:p>
          <a:p>
            <a:pPr marL="171450" marR="0" lvl="0" indent="-171450" algn="l" defTabSz="914400" rtl="0" eaLnBrk="0" fontAlgn="base" latinLnBrk="0" hangingPunct="0">
              <a:lnSpc>
                <a:spcPct val="100000"/>
              </a:lnSpc>
              <a:spcBef>
                <a:spcPct val="0"/>
              </a:spcBef>
              <a:spcAft>
                <a:spcPct val="0"/>
              </a:spcAft>
              <a:buClrTx/>
              <a:buSzTx/>
              <a:buFontTx/>
              <a:buChar char="•"/>
              <a:tabLst/>
              <a:defRPr/>
            </a:pPr>
            <a:r>
              <a:rPr kumimoji="0" lang="sv-SE" altLang="sv-SE" sz="1200" b="0" i="1"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rPr>
              <a:t>den</a:t>
            </a:r>
            <a:r>
              <a:rPr kumimoji="0" lang="sv-SE" altLang="sv-SE" sz="12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rPr>
              <a:t> </a:t>
            </a:r>
            <a:r>
              <a:rPr kumimoji="0" lang="sv-SE" altLang="sv-SE" sz="1200" b="0" i="1"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rPr>
              <a:t>affärskritiska verksamheten som behöver drivas på en tolerabel nivå, oavsett vilka störningar som inträffar</a:t>
            </a:r>
          </a:p>
        </p:txBody>
      </p:sp>
      <p:sp>
        <p:nvSpPr>
          <p:cNvPr id="49" name="grey_out">
            <a:extLst>
              <a:ext uri="{FF2B5EF4-FFF2-40B4-BE49-F238E27FC236}">
                <a16:creationId xmlns:a16="http://schemas.microsoft.com/office/drawing/2014/main" id="{FAACFA15-091A-4CC0-A291-C0B94659DEAC}"/>
              </a:ext>
            </a:extLst>
          </p:cNvPr>
          <p:cNvSpPr/>
          <p:nvPr/>
        </p:nvSpPr>
        <p:spPr>
          <a:xfrm>
            <a:off x="-152400" y="-11113"/>
            <a:ext cx="9448800" cy="6867525"/>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53" name="Rektangel med rundade hörn 52">
            <a:extLst>
              <a:ext uri="{FF2B5EF4-FFF2-40B4-BE49-F238E27FC236}">
                <a16:creationId xmlns:a16="http://schemas.microsoft.com/office/drawing/2014/main" id="{9F630C61-97B6-4EE8-AD82-6D3F7E0FEA5F}"/>
              </a:ext>
            </a:extLst>
          </p:cNvPr>
          <p:cNvSpPr>
            <a:spLocks noChangeAspect="1"/>
          </p:cNvSpPr>
          <p:nvPr/>
        </p:nvSpPr>
        <p:spPr>
          <a:xfrm>
            <a:off x="977956" y="1338150"/>
            <a:ext cx="7300800" cy="4168998"/>
          </a:xfrm>
          <a:prstGeom prst="roundRect">
            <a:avLst/>
          </a:prstGeom>
          <a:ln/>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ts val="600"/>
              </a:spcBef>
              <a:spcAft>
                <a:spcPts val="600"/>
              </a:spcAft>
              <a:buClrTx/>
              <a:buSzTx/>
              <a:buFontTx/>
              <a:buNone/>
              <a:tabLst>
                <a:tab pos="685800" algn="l"/>
                <a:tab pos="914400" algn="l"/>
              </a:tabLst>
              <a:defRPr/>
            </a:pPr>
            <a:r>
              <a:rPr kumimoji="0" lang="sv-SE" sz="1600" b="1" i="0" u="none" strike="noStrike" kern="1200" cap="none" spc="0" normalizeH="0" baseline="0" noProof="0" dirty="0">
                <a:ln>
                  <a:noFill/>
                </a:ln>
                <a:solidFill>
                  <a:srgbClr val="000000"/>
                </a:solidFill>
                <a:effectLst/>
                <a:uLnTx/>
                <a:uFillTx/>
                <a:latin typeface="Book Antiqua"/>
                <a:ea typeface="+mn-ea"/>
                <a:cs typeface="Times New Roman"/>
              </a:rPr>
              <a:t>TIPS FÖR GENOMFÖRANDE</a:t>
            </a:r>
          </a:p>
          <a:p>
            <a:pPr marL="285750" marR="0" lvl="0" indent="-28575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685800" algn="l"/>
                <a:tab pos="914400" algn="l"/>
              </a:tabLst>
              <a:defRPr/>
            </a:pPr>
            <a:r>
              <a:rPr kumimoji="0" lang="sv-SE" sz="1600" b="0" i="0" u="none" strike="noStrike" kern="1200" cap="none" spc="0" normalizeH="0" baseline="0" noProof="0" dirty="0">
                <a:ln>
                  <a:noFill/>
                </a:ln>
                <a:solidFill>
                  <a:srgbClr val="000000"/>
                </a:solidFill>
                <a:effectLst/>
                <a:uLnTx/>
                <a:uFillTx/>
                <a:latin typeface="Book Antiqua"/>
                <a:ea typeface="+mn-ea"/>
                <a:cs typeface="Times New Roman"/>
              </a:rPr>
              <a:t>Organisationen bör hitta en lämplig metod för att prioritera vilka delar av organisationen som ska ingå i kontinuitetshanteringen. Exempelvis kan olika typer av kostnad-nytta-analyser, SWOT-analys, analys av finansiell planering. </a:t>
            </a:r>
          </a:p>
          <a:p>
            <a:pPr marL="285750" marR="0" lvl="0" indent="-28575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685800" algn="l"/>
                <a:tab pos="914400" algn="l"/>
              </a:tabLst>
              <a:defRPr/>
            </a:pPr>
            <a:r>
              <a:rPr kumimoji="0" lang="sv-SE" sz="1600" b="0" i="0" u="none" strike="noStrike" kern="1200" cap="none" spc="0" normalizeH="0" baseline="0" noProof="0" dirty="0">
                <a:ln>
                  <a:noFill/>
                </a:ln>
                <a:solidFill>
                  <a:srgbClr val="000000"/>
                </a:solidFill>
                <a:effectLst/>
                <a:uLnTx/>
                <a:uFillTx/>
                <a:latin typeface="Book Antiqua"/>
                <a:ea typeface="+mn-ea"/>
                <a:cs typeface="Times New Roman"/>
              </a:rPr>
              <a:t>Sätt rimliga mål och förväntningar – börja med en snäv avgränsning av vad som inkluderas i kontinuitetshanteringen för att därefter komplettera och bygga upp en mer heltäckande hantering.</a:t>
            </a:r>
          </a:p>
          <a:p>
            <a:pPr marL="285750" marR="0" lvl="0" indent="-28575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685800" algn="l"/>
                <a:tab pos="914400" algn="l"/>
              </a:tabLst>
              <a:defRPr/>
            </a:pPr>
            <a:r>
              <a:rPr kumimoji="0" lang="sv-SE" sz="1600" b="0" i="0" u="none" strike="noStrike" kern="1200" cap="none" spc="0" normalizeH="0" baseline="0" noProof="0" dirty="0">
                <a:ln>
                  <a:noFill/>
                </a:ln>
                <a:solidFill>
                  <a:srgbClr val="000000"/>
                </a:solidFill>
                <a:effectLst/>
                <a:uLnTx/>
                <a:uFillTx/>
                <a:latin typeface="Book Antiqua"/>
                <a:ea typeface="+mn-ea"/>
                <a:cs typeface="Times New Roman"/>
              </a:rPr>
              <a:t>Säkerställ att avgränsningen stäms av med och beslutas av verksamhetens ledningen. </a:t>
            </a:r>
          </a:p>
          <a:p>
            <a:pPr marL="285750" marR="0" lvl="0" indent="-28575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685800" algn="l"/>
                <a:tab pos="914400" algn="l"/>
              </a:tabLst>
              <a:defRPr/>
            </a:pPr>
            <a:r>
              <a:rPr kumimoji="0" lang="sv-SE" sz="1600" b="0" i="0" u="none" strike="noStrike" kern="1200" cap="none" spc="0" normalizeH="0" baseline="0" noProof="0" dirty="0">
                <a:ln>
                  <a:noFill/>
                </a:ln>
                <a:solidFill>
                  <a:srgbClr val="000000"/>
                </a:solidFill>
                <a:effectLst/>
                <a:uLnTx/>
                <a:uFillTx/>
                <a:latin typeface="Book Antiqua"/>
                <a:ea typeface="+mn-ea"/>
                <a:cs typeface="Times New Roman"/>
              </a:rPr>
              <a:t>Motivera vid behov varför vissa verksamhetsdelar eventuellt har uteslutits (produkt/tjänst/process som väntas utgå eller ändras avsevärt, alternativt inte är kritisk för organisationen.</a:t>
            </a:r>
          </a:p>
        </p:txBody>
      </p:sp>
      <p:sp>
        <p:nvSpPr>
          <p:cNvPr id="54" name="X">
            <a:extLst>
              <a:ext uri="{FF2B5EF4-FFF2-40B4-BE49-F238E27FC236}">
                <a16:creationId xmlns:a16="http://schemas.microsoft.com/office/drawing/2014/main" id="{83AB37A8-FB02-412C-8B68-6B3469647B83}"/>
              </a:ext>
            </a:extLst>
          </p:cNvPr>
          <p:cNvSpPr/>
          <p:nvPr/>
        </p:nvSpPr>
        <p:spPr>
          <a:xfrm>
            <a:off x="7406061" y="902792"/>
            <a:ext cx="636588" cy="925513"/>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4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4"/>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3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4"/>
                                        </p:tgtEl>
                                        <p:attrNameLst>
                                          <p:attrName>style.visibility</p:attrName>
                                        </p:attrNameLst>
                                      </p:cBhvr>
                                      <p:to>
                                        <p:strVal val="hidden"/>
                                      </p:to>
                                    </p:set>
                                  </p:childTnLst>
                                </p:cTn>
                              </p:par>
                              <p:par>
                                <p:cTn id="31" presetID="1" presetClass="entr" presetSubtype="0" fill="hold" grpId="1"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49164"/>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xit" presetSubtype="0" fill="hold" nodeType="withEffect">
                                  <p:stCondLst>
                                    <p:cond delay="0"/>
                                  </p:stCondLst>
                                  <p:childTnLst>
                                    <p:set>
                                      <p:cBhvr>
                                        <p:cTn id="43" dur="1" fill="hold">
                                          <p:stCondLst>
                                            <p:cond delay="0"/>
                                          </p:stCondLst>
                                        </p:cTn>
                                        <p:tgtEl>
                                          <p:spTgt spid="28"/>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6" restart="whenNotActive" fill="hold" evtFilter="cancelBubble" nodeType="interactiveSeq">
                <p:stCondLst>
                  <p:cond evt="onClick" delay="0">
                    <p:tgtEl>
                      <p:spTgt spid="26"/>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3" restart="whenNotActive" fill="hold" evtFilter="cancelBubble" nodeType="interactiveSeq">
                <p:stCondLst>
                  <p:cond evt="onClick" delay="0">
                    <p:tgtEl>
                      <p:spTgt spid="30"/>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exit" presetSubtype="0" fill="hold" nodeType="withEffect">
                                  <p:stCondLst>
                                    <p:cond delay="0"/>
                                  </p:stCondLst>
                                  <p:childTnLst>
                                    <p:set>
                                      <p:cBhvr>
                                        <p:cTn id="57" dur="1" fill="hold">
                                          <p:stCondLst>
                                            <p:cond delay="0"/>
                                          </p:stCondLst>
                                        </p:cTn>
                                        <p:tgtEl>
                                          <p:spTgt spid="30"/>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0" restart="whenNotActive" fill="hold" evtFilter="cancelBubble" nodeType="interactiveSeq">
                <p:stCondLst>
                  <p:cond evt="onClick" delay="0">
                    <p:tgtEl>
                      <p:spTgt spid="32"/>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exit" presetSubtype="0" fill="hold" nodeType="withEffect">
                                  <p:stCondLst>
                                    <p:cond delay="0"/>
                                  </p:stCondLst>
                                  <p:childTnLst>
                                    <p:set>
                                      <p:cBhvr>
                                        <p:cTn id="64" dur="1" fill="hold">
                                          <p:stCondLst>
                                            <p:cond delay="0"/>
                                          </p:stCondLst>
                                        </p:cTn>
                                        <p:tgtEl>
                                          <p:spTgt spid="32"/>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7" restart="whenNotActive" fill="hold" evtFilter="cancelBubble" nodeType="interactiveSeq">
                <p:stCondLst>
                  <p:cond evt="onClick" delay="0">
                    <p:tgtEl>
                      <p:spTgt spid="34"/>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 presetClass="exit" presetSubtype="0" fill="hold" nodeType="withEffect">
                                  <p:stCondLst>
                                    <p:cond delay="0"/>
                                  </p:stCondLst>
                                  <p:childTnLst>
                                    <p:set>
                                      <p:cBhvr>
                                        <p:cTn id="71" dur="1" fill="hold">
                                          <p:stCondLst>
                                            <p:cond delay="0"/>
                                          </p:stCondLst>
                                        </p:cTn>
                                        <p:tgtEl>
                                          <p:spTgt spid="34"/>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74" restart="whenNotActive" fill="hold" evtFilter="cancelBubble" nodeType="interactiveSeq">
                <p:stCondLst>
                  <p:cond evt="onClick" delay="0">
                    <p:tgtEl>
                      <p:spTgt spid="3"/>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par>
                                <p:cTn id="83" presetID="1" presetClass="exit" presetSubtype="0" fill="hold" nodeType="withEffect">
                                  <p:stCondLst>
                                    <p:cond delay="0"/>
                                  </p:stCondLst>
                                  <p:childTnLst>
                                    <p:set>
                                      <p:cBhvr>
                                        <p:cTn id="84" dur="1" fill="hold">
                                          <p:stCondLst>
                                            <p:cond delay="0"/>
                                          </p:stCondLst>
                                        </p:cTn>
                                        <p:tgtEl>
                                          <p:spTgt spid="26"/>
                                        </p:tgtEl>
                                        <p:attrNameLst>
                                          <p:attrName>style.visibility</p:attrName>
                                        </p:attrNameLst>
                                      </p:cBhvr>
                                      <p:to>
                                        <p:strVal val="hidden"/>
                                      </p:to>
                                    </p:set>
                                  </p:childTnLst>
                                </p:cTn>
                              </p:par>
                              <p:par>
                                <p:cTn id="85" presetID="1" presetClass="exit" presetSubtype="0" fill="hold" grpId="3" nodeType="withEffect">
                                  <p:stCondLst>
                                    <p:cond delay="0"/>
                                  </p:stCondLst>
                                  <p:childTnLst>
                                    <p:set>
                                      <p:cBhvr>
                                        <p:cTn id="86" dur="1" fill="hold">
                                          <p:stCondLst>
                                            <p:cond delay="0"/>
                                          </p:stCondLst>
                                        </p:cTn>
                                        <p:tgtEl>
                                          <p:spTgt spid="25"/>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0"/>
                                        </p:tgtEl>
                                        <p:attrNameLst>
                                          <p:attrName>style.visibility</p:attrName>
                                        </p:attrNameLst>
                                      </p:cBhvr>
                                      <p:to>
                                        <p:strVal val="hidden"/>
                                      </p:to>
                                    </p:set>
                                  </p:childTnLst>
                                </p:cTn>
                              </p:par>
                              <p:par>
                                <p:cTn id="89" presetID="1" presetClass="exit" presetSubtype="0" fill="hold" grpId="3" nodeType="withEffect">
                                  <p:stCondLst>
                                    <p:cond delay="0"/>
                                  </p:stCondLst>
                                  <p:childTnLst>
                                    <p:set>
                                      <p:cBhvr>
                                        <p:cTn id="90" dur="1" fill="hold">
                                          <p:stCondLst>
                                            <p:cond delay="0"/>
                                          </p:stCondLst>
                                        </p:cTn>
                                        <p:tgtEl>
                                          <p:spTgt spid="27"/>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32"/>
                                        </p:tgtEl>
                                        <p:attrNameLst>
                                          <p:attrName>style.visibility</p:attrName>
                                        </p:attrNameLst>
                                      </p:cBhvr>
                                      <p:to>
                                        <p:strVal val="hidden"/>
                                      </p:to>
                                    </p:set>
                                  </p:childTnLst>
                                </p:cTn>
                              </p:par>
                              <p:par>
                                <p:cTn id="93" presetID="1" presetClass="exit" presetSubtype="0" fill="hold" grpId="3" nodeType="withEffect">
                                  <p:stCondLst>
                                    <p:cond delay="0"/>
                                  </p:stCondLst>
                                  <p:childTnLst>
                                    <p:set>
                                      <p:cBhvr>
                                        <p:cTn id="94" dur="1" fill="hold">
                                          <p:stCondLst>
                                            <p:cond delay="0"/>
                                          </p:stCondLst>
                                        </p:cTn>
                                        <p:tgtEl>
                                          <p:spTgt spid="31"/>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34"/>
                                        </p:tgtEl>
                                        <p:attrNameLst>
                                          <p:attrName>style.visibility</p:attrName>
                                        </p:attrNameLst>
                                      </p:cBhvr>
                                      <p:to>
                                        <p:strVal val="hidden"/>
                                      </p:to>
                                    </p:set>
                                  </p:childTnLst>
                                </p:cTn>
                              </p:par>
                              <p:par>
                                <p:cTn id="97" presetID="1" presetClass="exit" presetSubtype="0" fill="hold" grpId="3" nodeType="withEffect">
                                  <p:stCondLst>
                                    <p:cond delay="0"/>
                                  </p:stCondLst>
                                  <p:childTnLst>
                                    <p:set>
                                      <p:cBhvr>
                                        <p:cTn id="98"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9" restart="whenNotActive" fill="hold" evtFilter="cancelBubble" nodeType="interactiveSeq">
                <p:stCondLst>
                  <p:cond evt="onClick" delay="0">
                    <p:tgtEl>
                      <p:spTgt spid="5"/>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10" presetClass="entr" presetSubtype="0" fill="hold"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par>
                                <p:cTn id="108" presetID="1" presetClass="exit" presetSubtype="0" fill="hold" nodeType="withEffect">
                                  <p:stCondLst>
                                    <p:cond delay="0"/>
                                  </p:stCondLst>
                                  <p:childTnLst>
                                    <p:set>
                                      <p:cBhvr>
                                        <p:cTn id="109" dur="1" fill="hold">
                                          <p:stCondLst>
                                            <p:cond delay="0"/>
                                          </p:stCondLst>
                                        </p:cTn>
                                        <p:tgtEl>
                                          <p:spTgt spid="28"/>
                                        </p:tgtEl>
                                        <p:attrNameLst>
                                          <p:attrName>style.visibility</p:attrName>
                                        </p:attrNameLst>
                                      </p:cBhvr>
                                      <p:to>
                                        <p:strVal val="hidden"/>
                                      </p:to>
                                    </p:set>
                                  </p:childTnLst>
                                </p:cTn>
                              </p:par>
                              <p:par>
                                <p:cTn id="110" presetID="1" presetClass="exit" presetSubtype="0" fill="hold" grpId="3" nodeType="withEffect">
                                  <p:stCondLst>
                                    <p:cond delay="0"/>
                                  </p:stCondLst>
                                  <p:childTnLst>
                                    <p:set>
                                      <p:cBhvr>
                                        <p:cTn id="111" dur="1" fill="hold">
                                          <p:stCondLst>
                                            <p:cond delay="0"/>
                                          </p:stCondLst>
                                        </p:cTn>
                                        <p:tgtEl>
                                          <p:spTgt spid="48"/>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30"/>
                                        </p:tgtEl>
                                        <p:attrNameLst>
                                          <p:attrName>style.visibility</p:attrName>
                                        </p:attrNameLst>
                                      </p:cBhvr>
                                      <p:to>
                                        <p:strVal val="hidden"/>
                                      </p:to>
                                    </p:set>
                                  </p:childTnLst>
                                </p:cTn>
                              </p:par>
                              <p:par>
                                <p:cTn id="114" presetID="1" presetClass="exit" presetSubtype="0" fill="hold" grpId="4" nodeType="withEffect">
                                  <p:stCondLst>
                                    <p:cond delay="0"/>
                                  </p:stCondLst>
                                  <p:childTnLst>
                                    <p:set>
                                      <p:cBhvr>
                                        <p:cTn id="115" dur="1" fill="hold">
                                          <p:stCondLst>
                                            <p:cond delay="0"/>
                                          </p:stCondLst>
                                        </p:cTn>
                                        <p:tgtEl>
                                          <p:spTgt spid="27"/>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32"/>
                                        </p:tgtEl>
                                        <p:attrNameLst>
                                          <p:attrName>style.visibility</p:attrName>
                                        </p:attrNameLst>
                                      </p:cBhvr>
                                      <p:to>
                                        <p:strVal val="hidden"/>
                                      </p:to>
                                    </p:set>
                                  </p:childTnLst>
                                </p:cTn>
                              </p:par>
                              <p:par>
                                <p:cTn id="118" presetID="1" presetClass="exit" presetSubtype="0" fill="hold" grpId="4" nodeType="withEffect">
                                  <p:stCondLst>
                                    <p:cond delay="0"/>
                                  </p:stCondLst>
                                  <p:childTnLst>
                                    <p:set>
                                      <p:cBhvr>
                                        <p:cTn id="119" dur="1" fill="hold">
                                          <p:stCondLst>
                                            <p:cond delay="0"/>
                                          </p:stCondLst>
                                        </p:cTn>
                                        <p:tgtEl>
                                          <p:spTgt spid="31"/>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34"/>
                                        </p:tgtEl>
                                        <p:attrNameLst>
                                          <p:attrName>style.visibility</p:attrName>
                                        </p:attrNameLst>
                                      </p:cBhvr>
                                      <p:to>
                                        <p:strVal val="hidden"/>
                                      </p:to>
                                    </p:set>
                                  </p:childTnLst>
                                </p:cTn>
                              </p:par>
                              <p:par>
                                <p:cTn id="122" presetID="1" presetClass="exit" presetSubtype="0" fill="hold" grpId="4" nodeType="withEffect">
                                  <p:stCondLst>
                                    <p:cond delay="0"/>
                                  </p:stCondLst>
                                  <p:childTnLst>
                                    <p:set>
                                      <p:cBhvr>
                                        <p:cTn id="123"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4" restart="whenNotActive" fill="hold" evtFilter="cancelBubble" nodeType="interactiveSeq">
                <p:stCondLst>
                  <p:cond evt="onClick" delay="0">
                    <p:tgtEl>
                      <p:spTgt spid="6"/>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10" presetClass="entr" presetSubtype="0" fill="hold" nodeType="with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fade">
                                      <p:cBhvr>
                                        <p:cTn id="129" dur="500"/>
                                        <p:tgtEl>
                                          <p:spTgt spid="3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fade">
                                      <p:cBhvr>
                                        <p:cTn id="132" dur="500"/>
                                        <p:tgtEl>
                                          <p:spTgt spid="27"/>
                                        </p:tgtEl>
                                      </p:cBhvr>
                                    </p:animEffect>
                                  </p:childTnLst>
                                </p:cTn>
                              </p:par>
                              <p:par>
                                <p:cTn id="133" presetID="1" presetClass="exit" presetSubtype="0" fill="hold" nodeType="withEffect">
                                  <p:stCondLst>
                                    <p:cond delay="0"/>
                                  </p:stCondLst>
                                  <p:childTnLst>
                                    <p:set>
                                      <p:cBhvr>
                                        <p:cTn id="134" dur="1" fill="hold">
                                          <p:stCondLst>
                                            <p:cond delay="0"/>
                                          </p:stCondLst>
                                        </p:cTn>
                                        <p:tgtEl>
                                          <p:spTgt spid="28"/>
                                        </p:tgtEl>
                                        <p:attrNameLst>
                                          <p:attrName>style.visibility</p:attrName>
                                        </p:attrNameLst>
                                      </p:cBhvr>
                                      <p:to>
                                        <p:strVal val="hidden"/>
                                      </p:to>
                                    </p:set>
                                  </p:childTnLst>
                                </p:cTn>
                              </p:par>
                              <p:par>
                                <p:cTn id="135" presetID="1" presetClass="exit" presetSubtype="0" fill="hold" grpId="4" nodeType="withEffect">
                                  <p:stCondLst>
                                    <p:cond delay="0"/>
                                  </p:stCondLst>
                                  <p:childTnLst>
                                    <p:set>
                                      <p:cBhvr>
                                        <p:cTn id="136" dur="1" fill="hold">
                                          <p:stCondLst>
                                            <p:cond delay="0"/>
                                          </p:stCondLst>
                                        </p:cTn>
                                        <p:tgtEl>
                                          <p:spTgt spid="48"/>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26"/>
                                        </p:tgtEl>
                                        <p:attrNameLst>
                                          <p:attrName>style.visibility</p:attrName>
                                        </p:attrNameLst>
                                      </p:cBhvr>
                                      <p:to>
                                        <p:strVal val="hidden"/>
                                      </p:to>
                                    </p:set>
                                  </p:childTnLst>
                                </p:cTn>
                              </p:par>
                              <p:par>
                                <p:cTn id="139" presetID="1" presetClass="exit" presetSubtype="0" fill="hold" grpId="4" nodeType="withEffect">
                                  <p:stCondLst>
                                    <p:cond delay="0"/>
                                  </p:stCondLst>
                                  <p:childTnLst>
                                    <p:set>
                                      <p:cBhvr>
                                        <p:cTn id="140" dur="1" fill="hold">
                                          <p:stCondLst>
                                            <p:cond delay="0"/>
                                          </p:stCondLst>
                                        </p:cTn>
                                        <p:tgtEl>
                                          <p:spTgt spid="25"/>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2"/>
                                        </p:tgtEl>
                                        <p:attrNameLst>
                                          <p:attrName>style.visibility</p:attrName>
                                        </p:attrNameLst>
                                      </p:cBhvr>
                                      <p:to>
                                        <p:strVal val="hidden"/>
                                      </p:to>
                                    </p:set>
                                  </p:childTnLst>
                                </p:cTn>
                              </p:par>
                              <p:par>
                                <p:cTn id="143" presetID="1" presetClass="exit" presetSubtype="0" fill="hold" grpId="5" nodeType="withEffect">
                                  <p:stCondLst>
                                    <p:cond delay="0"/>
                                  </p:stCondLst>
                                  <p:childTnLst>
                                    <p:set>
                                      <p:cBhvr>
                                        <p:cTn id="144" dur="1" fill="hold">
                                          <p:stCondLst>
                                            <p:cond delay="0"/>
                                          </p:stCondLst>
                                        </p:cTn>
                                        <p:tgtEl>
                                          <p:spTgt spid="31"/>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34"/>
                                        </p:tgtEl>
                                        <p:attrNameLst>
                                          <p:attrName>style.visibility</p:attrName>
                                        </p:attrNameLst>
                                      </p:cBhvr>
                                      <p:to>
                                        <p:strVal val="hidden"/>
                                      </p:to>
                                    </p:set>
                                  </p:childTnLst>
                                </p:cTn>
                              </p:par>
                              <p:par>
                                <p:cTn id="147" presetID="1" presetClass="exit" presetSubtype="0" fill="hold" grpId="5" nodeType="withEffect">
                                  <p:stCondLst>
                                    <p:cond delay="0"/>
                                  </p:stCondLst>
                                  <p:childTnLst>
                                    <p:set>
                                      <p:cBhvr>
                                        <p:cTn id="148"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9" restart="whenNotActive" fill="hold" evtFilter="cancelBubble" nodeType="interactiveSeq">
                <p:stCondLst>
                  <p:cond evt="onClick" delay="0">
                    <p:tgtEl>
                      <p:spTgt spid="7"/>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10" presetClass="entr" presetSubtype="0" fill="hold" nodeType="withEffect">
                                  <p:stCondLst>
                                    <p:cond delay="0"/>
                                  </p:stCondLst>
                                  <p:childTnLst>
                                    <p:set>
                                      <p:cBhvr>
                                        <p:cTn id="153" dur="1" fill="hold">
                                          <p:stCondLst>
                                            <p:cond delay="0"/>
                                          </p:stCondLst>
                                        </p:cTn>
                                        <p:tgtEl>
                                          <p:spTgt spid="32"/>
                                        </p:tgtEl>
                                        <p:attrNameLst>
                                          <p:attrName>style.visibility</p:attrName>
                                        </p:attrNameLst>
                                      </p:cBhvr>
                                      <p:to>
                                        <p:strVal val="visible"/>
                                      </p:to>
                                    </p:set>
                                    <p:animEffect transition="in" filter="fade">
                                      <p:cBhvr>
                                        <p:cTn id="154" dur="500"/>
                                        <p:tgtEl>
                                          <p:spTgt spid="32"/>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fade">
                                      <p:cBhvr>
                                        <p:cTn id="157" dur="500"/>
                                        <p:tgtEl>
                                          <p:spTgt spid="31"/>
                                        </p:tgtEl>
                                      </p:cBhvr>
                                    </p:animEffect>
                                  </p:childTnLst>
                                </p:cTn>
                              </p:par>
                              <p:par>
                                <p:cTn id="158" presetID="1" presetClass="exit" presetSubtype="0" fill="hold" nodeType="withEffect">
                                  <p:stCondLst>
                                    <p:cond delay="0"/>
                                  </p:stCondLst>
                                  <p:childTnLst>
                                    <p:set>
                                      <p:cBhvr>
                                        <p:cTn id="159" dur="1" fill="hold">
                                          <p:stCondLst>
                                            <p:cond delay="0"/>
                                          </p:stCondLst>
                                        </p:cTn>
                                        <p:tgtEl>
                                          <p:spTgt spid="28"/>
                                        </p:tgtEl>
                                        <p:attrNameLst>
                                          <p:attrName>style.visibility</p:attrName>
                                        </p:attrNameLst>
                                      </p:cBhvr>
                                      <p:to>
                                        <p:strVal val="hidden"/>
                                      </p:to>
                                    </p:set>
                                  </p:childTnLst>
                                </p:cTn>
                              </p:par>
                              <p:par>
                                <p:cTn id="160" presetID="1" presetClass="exit" presetSubtype="0" fill="hold" grpId="5" nodeType="withEffect">
                                  <p:stCondLst>
                                    <p:cond delay="0"/>
                                  </p:stCondLst>
                                  <p:childTnLst>
                                    <p:set>
                                      <p:cBhvr>
                                        <p:cTn id="161" dur="1" fill="hold">
                                          <p:stCondLst>
                                            <p:cond delay="0"/>
                                          </p:stCondLst>
                                        </p:cTn>
                                        <p:tgtEl>
                                          <p:spTgt spid="48"/>
                                        </p:tgtEl>
                                        <p:attrNameLst>
                                          <p:attrName>style.visibility</p:attrName>
                                        </p:attrNameLst>
                                      </p:cBhvr>
                                      <p:to>
                                        <p:strVal val="hidden"/>
                                      </p:to>
                                    </p:set>
                                  </p:childTnLst>
                                </p:cTn>
                              </p:par>
                              <p:par>
                                <p:cTn id="162" presetID="1" presetClass="exit" presetSubtype="0" fill="hold" grpId="5" nodeType="withEffect">
                                  <p:stCondLst>
                                    <p:cond delay="0"/>
                                  </p:stCondLst>
                                  <p:childTnLst>
                                    <p:set>
                                      <p:cBhvr>
                                        <p:cTn id="163" dur="1" fill="hold">
                                          <p:stCondLst>
                                            <p:cond delay="0"/>
                                          </p:stCondLst>
                                        </p:cTn>
                                        <p:tgtEl>
                                          <p:spTgt spid="25"/>
                                        </p:tgtEl>
                                        <p:attrNameLst>
                                          <p:attrName>style.visibility</p:attrName>
                                        </p:attrNameLst>
                                      </p:cBhvr>
                                      <p:to>
                                        <p:strVal val="hidden"/>
                                      </p:to>
                                    </p:set>
                                  </p:childTnLst>
                                </p:cTn>
                              </p:par>
                              <p:par>
                                <p:cTn id="164" presetID="1" presetClass="exit" presetSubtype="0" fill="hold" nodeType="withEffect">
                                  <p:stCondLst>
                                    <p:cond delay="0"/>
                                  </p:stCondLst>
                                  <p:childTnLst>
                                    <p:set>
                                      <p:cBhvr>
                                        <p:cTn id="165" dur="1" fill="hold">
                                          <p:stCondLst>
                                            <p:cond delay="0"/>
                                          </p:stCondLst>
                                        </p:cTn>
                                        <p:tgtEl>
                                          <p:spTgt spid="30"/>
                                        </p:tgtEl>
                                        <p:attrNameLst>
                                          <p:attrName>style.visibility</p:attrName>
                                        </p:attrNameLst>
                                      </p:cBhvr>
                                      <p:to>
                                        <p:strVal val="hidden"/>
                                      </p:to>
                                    </p:set>
                                  </p:childTnLst>
                                </p:cTn>
                              </p:par>
                              <p:par>
                                <p:cTn id="166" presetID="1" presetClass="exit" presetSubtype="0" fill="hold" grpId="5" nodeType="withEffect">
                                  <p:stCondLst>
                                    <p:cond delay="0"/>
                                  </p:stCondLst>
                                  <p:childTnLst>
                                    <p:set>
                                      <p:cBhvr>
                                        <p:cTn id="167" dur="1" fill="hold">
                                          <p:stCondLst>
                                            <p:cond delay="0"/>
                                          </p:stCondLst>
                                        </p:cTn>
                                        <p:tgtEl>
                                          <p:spTgt spid="27"/>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34"/>
                                        </p:tgtEl>
                                        <p:attrNameLst>
                                          <p:attrName>style.visibility</p:attrName>
                                        </p:attrNameLst>
                                      </p:cBhvr>
                                      <p:to>
                                        <p:strVal val="hidden"/>
                                      </p:to>
                                    </p:set>
                                  </p:childTnLst>
                                </p:cTn>
                              </p:par>
                              <p:par>
                                <p:cTn id="170" presetID="1" presetClass="exit" presetSubtype="0" fill="hold" grpId="6" nodeType="withEffect">
                                  <p:stCondLst>
                                    <p:cond delay="0"/>
                                  </p:stCondLst>
                                  <p:childTnLst>
                                    <p:set>
                                      <p:cBhvr>
                                        <p:cTn id="171"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2" restart="whenNotActive" fill="hold" evtFilter="cancelBubble" nodeType="interactiveSeq">
                <p:stCondLst>
                  <p:cond evt="onClick" delay="0">
                    <p:tgtEl>
                      <p:spTgt spid="38"/>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10" presetClass="entr" presetSubtype="0" fill="hold" nodeType="withEffect">
                                  <p:stCondLst>
                                    <p:cond delay="0"/>
                                  </p:stCondLst>
                                  <p:childTnLst>
                                    <p:set>
                                      <p:cBhvr>
                                        <p:cTn id="176" dur="1" fill="hold">
                                          <p:stCondLst>
                                            <p:cond delay="0"/>
                                          </p:stCondLst>
                                        </p:cTn>
                                        <p:tgtEl>
                                          <p:spTgt spid="34"/>
                                        </p:tgtEl>
                                        <p:attrNameLst>
                                          <p:attrName>style.visibility</p:attrName>
                                        </p:attrNameLst>
                                      </p:cBhvr>
                                      <p:to>
                                        <p:strVal val="visible"/>
                                      </p:to>
                                    </p:set>
                                    <p:animEffect transition="in" filter="fade">
                                      <p:cBhvr>
                                        <p:cTn id="177" dur="500"/>
                                        <p:tgtEl>
                                          <p:spTgt spid="34"/>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33"/>
                                        </p:tgtEl>
                                        <p:attrNameLst>
                                          <p:attrName>style.visibility</p:attrName>
                                        </p:attrNameLst>
                                      </p:cBhvr>
                                      <p:to>
                                        <p:strVal val="visible"/>
                                      </p:to>
                                    </p:set>
                                    <p:animEffect transition="in" filter="fade">
                                      <p:cBhvr>
                                        <p:cTn id="180" dur="500"/>
                                        <p:tgtEl>
                                          <p:spTgt spid="33"/>
                                        </p:tgtEl>
                                      </p:cBhvr>
                                    </p:animEffect>
                                  </p:childTnLst>
                                </p:cTn>
                              </p:par>
                              <p:par>
                                <p:cTn id="181" presetID="1" presetClass="exit" presetSubtype="0" fill="hold" nodeType="withEffect">
                                  <p:stCondLst>
                                    <p:cond delay="0"/>
                                  </p:stCondLst>
                                  <p:childTnLst>
                                    <p:set>
                                      <p:cBhvr>
                                        <p:cTn id="182" dur="1" fill="hold">
                                          <p:stCondLst>
                                            <p:cond delay="0"/>
                                          </p:stCondLst>
                                        </p:cTn>
                                        <p:tgtEl>
                                          <p:spTgt spid="28"/>
                                        </p:tgtEl>
                                        <p:attrNameLst>
                                          <p:attrName>style.visibility</p:attrName>
                                        </p:attrNameLst>
                                      </p:cBhvr>
                                      <p:to>
                                        <p:strVal val="hidden"/>
                                      </p:to>
                                    </p:set>
                                  </p:childTnLst>
                                </p:cTn>
                              </p:par>
                              <p:par>
                                <p:cTn id="183" presetID="1" presetClass="exit" presetSubtype="0" fill="hold" grpId="6" nodeType="withEffect">
                                  <p:stCondLst>
                                    <p:cond delay="0"/>
                                  </p:stCondLst>
                                  <p:childTnLst>
                                    <p:set>
                                      <p:cBhvr>
                                        <p:cTn id="184" dur="1" fill="hold">
                                          <p:stCondLst>
                                            <p:cond delay="0"/>
                                          </p:stCondLst>
                                        </p:cTn>
                                        <p:tgtEl>
                                          <p:spTgt spid="48"/>
                                        </p:tgtEl>
                                        <p:attrNameLst>
                                          <p:attrName>style.visibility</p:attrName>
                                        </p:attrNameLst>
                                      </p:cBhvr>
                                      <p:to>
                                        <p:strVal val="hidden"/>
                                      </p:to>
                                    </p:set>
                                  </p:childTnLst>
                                </p:cTn>
                              </p:par>
                              <p:par>
                                <p:cTn id="185" presetID="1" presetClass="exit" presetSubtype="0" fill="hold" nodeType="withEffect">
                                  <p:stCondLst>
                                    <p:cond delay="0"/>
                                  </p:stCondLst>
                                  <p:childTnLst>
                                    <p:set>
                                      <p:cBhvr>
                                        <p:cTn id="186" dur="1" fill="hold">
                                          <p:stCondLst>
                                            <p:cond delay="0"/>
                                          </p:stCondLst>
                                        </p:cTn>
                                        <p:tgtEl>
                                          <p:spTgt spid="26"/>
                                        </p:tgtEl>
                                        <p:attrNameLst>
                                          <p:attrName>style.visibility</p:attrName>
                                        </p:attrNameLst>
                                      </p:cBhvr>
                                      <p:to>
                                        <p:strVal val="hidden"/>
                                      </p:to>
                                    </p:set>
                                  </p:childTnLst>
                                </p:cTn>
                              </p:par>
                              <p:par>
                                <p:cTn id="187" presetID="1" presetClass="exit" presetSubtype="0" fill="hold" grpId="6" nodeType="withEffect">
                                  <p:stCondLst>
                                    <p:cond delay="0"/>
                                  </p:stCondLst>
                                  <p:childTnLst>
                                    <p:set>
                                      <p:cBhvr>
                                        <p:cTn id="188" dur="1" fill="hold">
                                          <p:stCondLst>
                                            <p:cond delay="0"/>
                                          </p:stCondLst>
                                        </p:cTn>
                                        <p:tgtEl>
                                          <p:spTgt spid="25"/>
                                        </p:tgtEl>
                                        <p:attrNameLst>
                                          <p:attrName>style.visibility</p:attrName>
                                        </p:attrNameLst>
                                      </p:cBhvr>
                                      <p:to>
                                        <p:strVal val="hidden"/>
                                      </p:to>
                                    </p:set>
                                  </p:childTnLst>
                                </p:cTn>
                              </p:par>
                              <p:par>
                                <p:cTn id="189" presetID="1" presetClass="exit" presetSubtype="0" fill="hold" nodeType="withEffect">
                                  <p:stCondLst>
                                    <p:cond delay="0"/>
                                  </p:stCondLst>
                                  <p:childTnLst>
                                    <p:set>
                                      <p:cBhvr>
                                        <p:cTn id="190" dur="1" fill="hold">
                                          <p:stCondLst>
                                            <p:cond delay="0"/>
                                          </p:stCondLst>
                                        </p:cTn>
                                        <p:tgtEl>
                                          <p:spTgt spid="30"/>
                                        </p:tgtEl>
                                        <p:attrNameLst>
                                          <p:attrName>style.visibility</p:attrName>
                                        </p:attrNameLst>
                                      </p:cBhvr>
                                      <p:to>
                                        <p:strVal val="hidden"/>
                                      </p:to>
                                    </p:set>
                                  </p:childTnLst>
                                </p:cTn>
                              </p:par>
                              <p:par>
                                <p:cTn id="191" presetID="1" presetClass="exit" presetSubtype="0" fill="hold" grpId="6" nodeType="withEffect">
                                  <p:stCondLst>
                                    <p:cond delay="0"/>
                                  </p:stCondLst>
                                  <p:childTnLst>
                                    <p:set>
                                      <p:cBhvr>
                                        <p:cTn id="192" dur="1" fill="hold">
                                          <p:stCondLst>
                                            <p:cond delay="0"/>
                                          </p:stCondLst>
                                        </p:cTn>
                                        <p:tgtEl>
                                          <p:spTgt spid="27"/>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32"/>
                                        </p:tgtEl>
                                        <p:attrNameLst>
                                          <p:attrName>style.visibility</p:attrName>
                                        </p:attrNameLst>
                                      </p:cBhvr>
                                      <p:to>
                                        <p:strVal val="hidden"/>
                                      </p:to>
                                    </p:set>
                                  </p:childTnLst>
                                </p:cTn>
                              </p:par>
                              <p:par>
                                <p:cTn id="195" presetID="1" presetClass="exit" presetSubtype="0" fill="hold" grpId="6" nodeType="withEffect">
                                  <p:stCondLst>
                                    <p:cond delay="0"/>
                                  </p:stCondLst>
                                  <p:childTnLst>
                                    <p:set>
                                      <p:cBhvr>
                                        <p:cTn id="19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97" restart="whenNotActive" fill="hold" evtFilter="cancelBubble" nodeType="interactiveSeq">
                <p:stCondLst>
                  <p:cond evt="onClick" delay="0">
                    <p:tgtEl>
                      <p:spTgt spid="23"/>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1" presetClass="exit" presetSubtype="0" fill="hold" nodeType="withEffect">
                                  <p:stCondLst>
                                    <p:cond delay="0"/>
                                  </p:stCondLst>
                                  <p:childTnLst>
                                    <p:set>
                                      <p:cBhvr>
                                        <p:cTn id="201" dur="1" fill="hold">
                                          <p:stCondLst>
                                            <p:cond delay="0"/>
                                          </p:stCondLst>
                                        </p:cTn>
                                        <p:tgtEl>
                                          <p:spTgt spid="28"/>
                                        </p:tgtEl>
                                        <p:attrNameLst>
                                          <p:attrName>style.visibility</p:attrName>
                                        </p:attrNameLst>
                                      </p:cBhvr>
                                      <p:to>
                                        <p:strVal val="hidden"/>
                                      </p:to>
                                    </p:set>
                                  </p:childTnLst>
                                </p:cTn>
                              </p:par>
                              <p:par>
                                <p:cTn id="202" presetID="1" presetClass="exit" presetSubtype="0" fill="hold" grpId="7" nodeType="withEffect">
                                  <p:stCondLst>
                                    <p:cond delay="0"/>
                                  </p:stCondLst>
                                  <p:childTnLst>
                                    <p:set>
                                      <p:cBhvr>
                                        <p:cTn id="203" dur="1" fill="hold">
                                          <p:stCondLst>
                                            <p:cond delay="0"/>
                                          </p:stCondLst>
                                        </p:cTn>
                                        <p:tgtEl>
                                          <p:spTgt spid="48"/>
                                        </p:tgtEl>
                                        <p:attrNameLst>
                                          <p:attrName>style.visibility</p:attrName>
                                        </p:attrNameLst>
                                      </p:cBhvr>
                                      <p:to>
                                        <p:strVal val="hidden"/>
                                      </p:to>
                                    </p:set>
                                  </p:childTnLst>
                                </p:cTn>
                              </p:par>
                              <p:par>
                                <p:cTn id="204" presetID="1" presetClass="exit" presetSubtype="0" fill="hold" nodeType="withEffect">
                                  <p:stCondLst>
                                    <p:cond delay="0"/>
                                  </p:stCondLst>
                                  <p:childTnLst>
                                    <p:set>
                                      <p:cBhvr>
                                        <p:cTn id="205" dur="1" fill="hold">
                                          <p:stCondLst>
                                            <p:cond delay="0"/>
                                          </p:stCondLst>
                                        </p:cTn>
                                        <p:tgtEl>
                                          <p:spTgt spid="26"/>
                                        </p:tgtEl>
                                        <p:attrNameLst>
                                          <p:attrName>style.visibility</p:attrName>
                                        </p:attrNameLst>
                                      </p:cBhvr>
                                      <p:to>
                                        <p:strVal val="hidden"/>
                                      </p:to>
                                    </p:set>
                                  </p:childTnLst>
                                </p:cTn>
                              </p:par>
                              <p:par>
                                <p:cTn id="206" presetID="1" presetClass="exit" presetSubtype="0" fill="hold" grpId="7" nodeType="withEffect">
                                  <p:stCondLst>
                                    <p:cond delay="0"/>
                                  </p:stCondLst>
                                  <p:childTnLst>
                                    <p:set>
                                      <p:cBhvr>
                                        <p:cTn id="207" dur="1" fill="hold">
                                          <p:stCondLst>
                                            <p:cond delay="0"/>
                                          </p:stCondLst>
                                        </p:cTn>
                                        <p:tgtEl>
                                          <p:spTgt spid="25"/>
                                        </p:tgtEl>
                                        <p:attrNameLst>
                                          <p:attrName>style.visibility</p:attrName>
                                        </p:attrNameLst>
                                      </p:cBhvr>
                                      <p:to>
                                        <p:strVal val="hidden"/>
                                      </p:to>
                                    </p:set>
                                  </p:childTnLst>
                                </p:cTn>
                              </p:par>
                              <p:par>
                                <p:cTn id="208" presetID="1" presetClass="exit" presetSubtype="0" fill="hold" nodeType="withEffect">
                                  <p:stCondLst>
                                    <p:cond delay="0"/>
                                  </p:stCondLst>
                                  <p:childTnLst>
                                    <p:set>
                                      <p:cBhvr>
                                        <p:cTn id="209" dur="1" fill="hold">
                                          <p:stCondLst>
                                            <p:cond delay="0"/>
                                          </p:stCondLst>
                                        </p:cTn>
                                        <p:tgtEl>
                                          <p:spTgt spid="30"/>
                                        </p:tgtEl>
                                        <p:attrNameLst>
                                          <p:attrName>style.visibility</p:attrName>
                                        </p:attrNameLst>
                                      </p:cBhvr>
                                      <p:to>
                                        <p:strVal val="hidden"/>
                                      </p:to>
                                    </p:set>
                                  </p:childTnLst>
                                </p:cTn>
                              </p:par>
                              <p:par>
                                <p:cTn id="210" presetID="1" presetClass="exit" presetSubtype="0" fill="hold" grpId="7" nodeType="withEffect">
                                  <p:stCondLst>
                                    <p:cond delay="0"/>
                                  </p:stCondLst>
                                  <p:childTnLst>
                                    <p:set>
                                      <p:cBhvr>
                                        <p:cTn id="211" dur="1" fill="hold">
                                          <p:stCondLst>
                                            <p:cond delay="0"/>
                                          </p:stCondLst>
                                        </p:cTn>
                                        <p:tgtEl>
                                          <p:spTgt spid="27"/>
                                        </p:tgtEl>
                                        <p:attrNameLst>
                                          <p:attrName>style.visibility</p:attrName>
                                        </p:attrNameLst>
                                      </p:cBhvr>
                                      <p:to>
                                        <p:strVal val="hidden"/>
                                      </p:to>
                                    </p:set>
                                  </p:childTnLst>
                                </p:cTn>
                              </p:par>
                              <p:par>
                                <p:cTn id="212" presetID="1" presetClass="exit" presetSubtype="0" fill="hold" nodeType="withEffect">
                                  <p:stCondLst>
                                    <p:cond delay="0"/>
                                  </p:stCondLst>
                                  <p:childTnLst>
                                    <p:set>
                                      <p:cBhvr>
                                        <p:cTn id="213" dur="1" fill="hold">
                                          <p:stCondLst>
                                            <p:cond delay="0"/>
                                          </p:stCondLst>
                                        </p:cTn>
                                        <p:tgtEl>
                                          <p:spTgt spid="32"/>
                                        </p:tgtEl>
                                        <p:attrNameLst>
                                          <p:attrName>style.visibility</p:attrName>
                                        </p:attrNameLst>
                                      </p:cBhvr>
                                      <p:to>
                                        <p:strVal val="hidden"/>
                                      </p:to>
                                    </p:set>
                                  </p:childTnLst>
                                </p:cTn>
                              </p:par>
                              <p:par>
                                <p:cTn id="214" presetID="1" presetClass="exit" presetSubtype="0" fill="hold" grpId="7" nodeType="withEffect">
                                  <p:stCondLst>
                                    <p:cond delay="0"/>
                                  </p:stCondLst>
                                  <p:childTnLst>
                                    <p:set>
                                      <p:cBhvr>
                                        <p:cTn id="215" dur="1" fill="hold">
                                          <p:stCondLst>
                                            <p:cond delay="0"/>
                                          </p:stCondLst>
                                        </p:cTn>
                                        <p:tgtEl>
                                          <p:spTgt spid="31"/>
                                        </p:tgtEl>
                                        <p:attrNameLst>
                                          <p:attrName>style.visibility</p:attrName>
                                        </p:attrNameLst>
                                      </p:cBhvr>
                                      <p:to>
                                        <p:strVal val="hidden"/>
                                      </p:to>
                                    </p:set>
                                  </p:childTnLst>
                                </p:cTn>
                              </p:par>
                              <p:par>
                                <p:cTn id="216" presetID="1" presetClass="exit" presetSubtype="0" fill="hold" nodeType="withEffect">
                                  <p:stCondLst>
                                    <p:cond delay="0"/>
                                  </p:stCondLst>
                                  <p:childTnLst>
                                    <p:set>
                                      <p:cBhvr>
                                        <p:cTn id="217" dur="1" fill="hold">
                                          <p:stCondLst>
                                            <p:cond delay="0"/>
                                          </p:stCondLst>
                                        </p:cTn>
                                        <p:tgtEl>
                                          <p:spTgt spid="34"/>
                                        </p:tgtEl>
                                        <p:attrNameLst>
                                          <p:attrName>style.visibility</p:attrName>
                                        </p:attrNameLst>
                                      </p:cBhvr>
                                      <p:to>
                                        <p:strVal val="hidden"/>
                                      </p:to>
                                    </p:set>
                                  </p:childTnLst>
                                </p:cTn>
                              </p:par>
                              <p:par>
                                <p:cTn id="218" presetID="1" presetClass="exit" presetSubtype="0" fill="hold" grpId="7" nodeType="withEffect">
                                  <p:stCondLst>
                                    <p:cond delay="0"/>
                                  </p:stCondLst>
                                  <p:childTnLst>
                                    <p:set>
                                      <p:cBhvr>
                                        <p:cTn id="219" dur="1" fill="hold">
                                          <p:stCondLst>
                                            <p:cond delay="0"/>
                                          </p:stCondLst>
                                        </p:cTn>
                                        <p:tgtEl>
                                          <p:spTgt spid="33"/>
                                        </p:tgtEl>
                                        <p:attrNameLst>
                                          <p:attrName>style.visibility</p:attrName>
                                        </p:attrNameLst>
                                      </p:cBhvr>
                                      <p:to>
                                        <p:strVal val="hidden"/>
                                      </p:to>
                                    </p:set>
                                  </p:childTnLst>
                                </p:cTn>
                              </p:par>
                              <p:par>
                                <p:cTn id="220" presetID="10" presetClass="entr" presetSubtype="0" fill="hold" nodeType="withEffect">
                                  <p:stCondLst>
                                    <p:cond delay="0"/>
                                  </p:stCondLst>
                                  <p:childTnLst>
                                    <p:set>
                                      <p:cBhvr>
                                        <p:cTn id="221" dur="1" fill="hold">
                                          <p:stCondLst>
                                            <p:cond delay="0"/>
                                          </p:stCondLst>
                                        </p:cTn>
                                        <p:tgtEl>
                                          <p:spTgt spid="54"/>
                                        </p:tgtEl>
                                        <p:attrNameLst>
                                          <p:attrName>style.visibility</p:attrName>
                                        </p:attrNameLst>
                                      </p:cBhvr>
                                      <p:to>
                                        <p:strVal val="visible"/>
                                      </p:to>
                                    </p:set>
                                    <p:animEffect transition="in" filter="fade">
                                      <p:cBhvr>
                                        <p:cTn id="222" dur="500"/>
                                        <p:tgtEl>
                                          <p:spTgt spid="54"/>
                                        </p:tgtEl>
                                      </p:cBhvr>
                                    </p:animEffect>
                                  </p:childTnLst>
                                </p:cTn>
                              </p:par>
                              <p:par>
                                <p:cTn id="223" presetID="10" presetClass="entr" presetSubtype="0" fill="hold" nodeType="withEffect">
                                  <p:stCondLst>
                                    <p:cond delay="0"/>
                                  </p:stCondLst>
                                  <p:childTnLst>
                                    <p:set>
                                      <p:cBhvr>
                                        <p:cTn id="224" dur="1" fill="hold">
                                          <p:stCondLst>
                                            <p:cond delay="0"/>
                                          </p:stCondLst>
                                        </p:cTn>
                                        <p:tgtEl>
                                          <p:spTgt spid="53"/>
                                        </p:tgtEl>
                                        <p:attrNameLst>
                                          <p:attrName>style.visibility</p:attrName>
                                        </p:attrNameLst>
                                      </p:cBhvr>
                                      <p:to>
                                        <p:strVal val="visible"/>
                                      </p:to>
                                    </p:set>
                                    <p:animEffect transition="in" filter="fade">
                                      <p:cBhvr>
                                        <p:cTn id="225" dur="500"/>
                                        <p:tgtEl>
                                          <p:spTgt spid="53"/>
                                        </p:tgtEl>
                                      </p:cBhvr>
                                    </p:animEffect>
                                  </p:childTnLst>
                                </p:cTn>
                              </p:par>
                              <p:par>
                                <p:cTn id="226" presetID="1" presetClass="entr" presetSubtype="0" fill="hold" grpId="0" nodeType="withEffect">
                                  <p:stCondLst>
                                    <p:cond delay="0"/>
                                  </p:stCondLst>
                                  <p:childTnLst>
                                    <p:set>
                                      <p:cBhvr>
                                        <p:cTn id="227" dur="1" fill="hold">
                                          <p:stCondLst>
                                            <p:cond delay="0"/>
                                          </p:stCondLst>
                                        </p:cTn>
                                        <p:tgtEl>
                                          <p:spTgt spid="49"/>
                                        </p:tgtEl>
                                        <p:attrNameLst>
                                          <p:attrName>style.visibility</p:attrName>
                                        </p:attrNameLst>
                                      </p:cBhvr>
                                      <p:to>
                                        <p:strVal val="visible"/>
                                      </p:to>
                                    </p:set>
                                  </p:childTnLst>
                                </p:cTn>
                              </p:par>
                              <p:par>
                                <p:cTn id="228" presetID="1" presetClass="entr" presetSubtype="0" fill="hold" grpId="3" nodeType="withEffect">
                                  <p:stCondLst>
                                    <p:cond delay="0"/>
                                  </p:stCondLst>
                                  <p:childTnLst>
                                    <p:set>
                                      <p:cBhvr>
                                        <p:cTn id="229" dur="1" fill="hold">
                                          <p:stCondLst>
                                            <p:cond delay="0"/>
                                          </p:stCondLst>
                                        </p:cTn>
                                        <p:tgtEl>
                                          <p:spTgt spid="40"/>
                                        </p:tgtEl>
                                        <p:attrNameLst>
                                          <p:attrName>style.visibility</p:attrName>
                                        </p:attrNameLst>
                                      </p:cBhvr>
                                      <p:to>
                                        <p:strVal val="visible"/>
                                      </p:to>
                                    </p:set>
                                  </p:childTnLst>
                                </p:cTn>
                              </p:par>
                              <p:par>
                                <p:cTn id="230" presetID="1" presetClass="entr" presetSubtype="0" fill="hold" grpId="3" nodeType="withEffect">
                                  <p:stCondLst>
                                    <p:cond delay="0"/>
                                  </p:stCondLst>
                                  <p:childTnLst>
                                    <p:set>
                                      <p:cBhvr>
                                        <p:cTn id="231" dur="1" fill="hold">
                                          <p:stCondLst>
                                            <p:cond delay="0"/>
                                          </p:stCondLst>
                                        </p:cTn>
                                        <p:tgtEl>
                                          <p:spTgt spid="49164"/>
                                        </p:tgtEl>
                                        <p:attrNameLst>
                                          <p:attrName>style.visibility</p:attrName>
                                        </p:attrNameLst>
                                      </p:cBhvr>
                                      <p:to>
                                        <p:strVal val="visible"/>
                                      </p:to>
                                    </p:set>
                                  </p:childTnLst>
                                </p:cTn>
                              </p:par>
                              <p:par>
                                <p:cTn id="232" presetID="1" presetClass="entr" presetSubtype="0" fill="hold" grpId="3" nodeType="withEffect">
                                  <p:stCondLst>
                                    <p:cond delay="0"/>
                                  </p:stCondLst>
                                  <p:childTnLst>
                                    <p:set>
                                      <p:cBhvr>
                                        <p:cTn id="233" dur="1" fill="hold">
                                          <p:stCondLst>
                                            <p:cond delay="0"/>
                                          </p:stCondLst>
                                        </p:cTn>
                                        <p:tgtEl>
                                          <p:spTgt spid="36"/>
                                        </p:tgtEl>
                                        <p:attrNameLst>
                                          <p:attrName>style.visibility</p:attrName>
                                        </p:attrNameLst>
                                      </p:cBhvr>
                                      <p:to>
                                        <p:strVal val="visible"/>
                                      </p:to>
                                    </p:set>
                                  </p:childTnLst>
                                </p:cTn>
                              </p:par>
                              <p:par>
                                <p:cTn id="234" presetID="1" presetClass="entr" presetSubtype="0" fill="hold" grpId="3" nodeType="withEffect">
                                  <p:stCondLst>
                                    <p:cond delay="0"/>
                                  </p:stCondLst>
                                  <p:childTnLst>
                                    <p:set>
                                      <p:cBhvr>
                                        <p:cTn id="235"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236" restart="whenNotActive" fill="hold" evtFilter="cancelBubble" nodeType="interactiveSeq">
                <p:stCondLst>
                  <p:cond evt="onClick" delay="0">
                    <p:tgtEl>
                      <p:spTgt spid="43"/>
                    </p:tgtEl>
                  </p:cond>
                </p:stCondLst>
                <p:endSync evt="end" delay="0">
                  <p:rtn val="all"/>
                </p:endSync>
                <p:childTnLst>
                  <p:par>
                    <p:cTn id="237" fill="hold" nodeType="clickPar">
                      <p:stCondLst>
                        <p:cond delay="0"/>
                      </p:stCondLst>
                      <p:childTnLst>
                        <p:par>
                          <p:cTn id="238" fill="hold" nodeType="withGroup">
                            <p:stCondLst>
                              <p:cond delay="0"/>
                            </p:stCondLst>
                            <p:childTnLst>
                              <p:par>
                                <p:cTn id="239" presetID="1" presetClass="exit" presetSubtype="0" fill="hold" nodeType="clickEffect">
                                  <p:stCondLst>
                                    <p:cond delay="0"/>
                                  </p:stCondLst>
                                  <p:childTnLst>
                                    <p:set>
                                      <p:cBhvr>
                                        <p:cTn id="240" dur="1" fill="hold">
                                          <p:stCondLst>
                                            <p:cond delay="0"/>
                                          </p:stCondLst>
                                        </p:cTn>
                                        <p:tgtEl>
                                          <p:spTgt spid="28"/>
                                        </p:tgtEl>
                                        <p:attrNameLst>
                                          <p:attrName>style.visibility</p:attrName>
                                        </p:attrNameLst>
                                      </p:cBhvr>
                                      <p:to>
                                        <p:strVal val="hidden"/>
                                      </p:to>
                                    </p:set>
                                  </p:childTnLst>
                                </p:cTn>
                              </p:par>
                              <p:par>
                                <p:cTn id="241" presetID="1" presetClass="exit" presetSubtype="0" fill="hold" grpId="8" nodeType="withEffect">
                                  <p:stCondLst>
                                    <p:cond delay="0"/>
                                  </p:stCondLst>
                                  <p:childTnLst>
                                    <p:set>
                                      <p:cBhvr>
                                        <p:cTn id="242" dur="1" fill="hold">
                                          <p:stCondLst>
                                            <p:cond delay="0"/>
                                          </p:stCondLst>
                                        </p:cTn>
                                        <p:tgtEl>
                                          <p:spTgt spid="48"/>
                                        </p:tgtEl>
                                        <p:attrNameLst>
                                          <p:attrName>style.visibility</p:attrName>
                                        </p:attrNameLst>
                                      </p:cBhvr>
                                      <p:to>
                                        <p:strVal val="hidden"/>
                                      </p:to>
                                    </p:set>
                                  </p:childTnLst>
                                </p:cTn>
                              </p:par>
                              <p:par>
                                <p:cTn id="243" presetID="1" presetClass="exit" presetSubtype="0" fill="hold" nodeType="withEffect">
                                  <p:stCondLst>
                                    <p:cond delay="0"/>
                                  </p:stCondLst>
                                  <p:childTnLst>
                                    <p:set>
                                      <p:cBhvr>
                                        <p:cTn id="244" dur="1" fill="hold">
                                          <p:stCondLst>
                                            <p:cond delay="0"/>
                                          </p:stCondLst>
                                        </p:cTn>
                                        <p:tgtEl>
                                          <p:spTgt spid="26"/>
                                        </p:tgtEl>
                                        <p:attrNameLst>
                                          <p:attrName>style.visibility</p:attrName>
                                        </p:attrNameLst>
                                      </p:cBhvr>
                                      <p:to>
                                        <p:strVal val="hidden"/>
                                      </p:to>
                                    </p:set>
                                  </p:childTnLst>
                                </p:cTn>
                              </p:par>
                              <p:par>
                                <p:cTn id="245" presetID="1" presetClass="exit" presetSubtype="0" fill="hold" grpId="8" nodeType="withEffect">
                                  <p:stCondLst>
                                    <p:cond delay="0"/>
                                  </p:stCondLst>
                                  <p:childTnLst>
                                    <p:set>
                                      <p:cBhvr>
                                        <p:cTn id="246" dur="1" fill="hold">
                                          <p:stCondLst>
                                            <p:cond delay="0"/>
                                          </p:stCondLst>
                                        </p:cTn>
                                        <p:tgtEl>
                                          <p:spTgt spid="25"/>
                                        </p:tgtEl>
                                        <p:attrNameLst>
                                          <p:attrName>style.visibility</p:attrName>
                                        </p:attrNameLst>
                                      </p:cBhvr>
                                      <p:to>
                                        <p:strVal val="hidden"/>
                                      </p:to>
                                    </p:set>
                                  </p:childTnLst>
                                </p:cTn>
                              </p:par>
                              <p:par>
                                <p:cTn id="247" presetID="1" presetClass="exit" presetSubtype="0" fill="hold" nodeType="withEffect">
                                  <p:stCondLst>
                                    <p:cond delay="0"/>
                                  </p:stCondLst>
                                  <p:childTnLst>
                                    <p:set>
                                      <p:cBhvr>
                                        <p:cTn id="248" dur="1" fill="hold">
                                          <p:stCondLst>
                                            <p:cond delay="0"/>
                                          </p:stCondLst>
                                        </p:cTn>
                                        <p:tgtEl>
                                          <p:spTgt spid="30"/>
                                        </p:tgtEl>
                                        <p:attrNameLst>
                                          <p:attrName>style.visibility</p:attrName>
                                        </p:attrNameLst>
                                      </p:cBhvr>
                                      <p:to>
                                        <p:strVal val="hidden"/>
                                      </p:to>
                                    </p:set>
                                  </p:childTnLst>
                                </p:cTn>
                              </p:par>
                              <p:par>
                                <p:cTn id="249" presetID="1" presetClass="exit" presetSubtype="0" fill="hold" grpId="8" nodeType="withEffect">
                                  <p:stCondLst>
                                    <p:cond delay="0"/>
                                  </p:stCondLst>
                                  <p:childTnLst>
                                    <p:set>
                                      <p:cBhvr>
                                        <p:cTn id="250" dur="1" fill="hold">
                                          <p:stCondLst>
                                            <p:cond delay="0"/>
                                          </p:stCondLst>
                                        </p:cTn>
                                        <p:tgtEl>
                                          <p:spTgt spid="27"/>
                                        </p:tgtEl>
                                        <p:attrNameLst>
                                          <p:attrName>style.visibility</p:attrName>
                                        </p:attrNameLst>
                                      </p:cBhvr>
                                      <p:to>
                                        <p:strVal val="hidden"/>
                                      </p:to>
                                    </p:set>
                                  </p:childTnLst>
                                </p:cTn>
                              </p:par>
                              <p:par>
                                <p:cTn id="251" presetID="1" presetClass="exit" presetSubtype="0" fill="hold" nodeType="withEffect">
                                  <p:stCondLst>
                                    <p:cond delay="0"/>
                                  </p:stCondLst>
                                  <p:childTnLst>
                                    <p:set>
                                      <p:cBhvr>
                                        <p:cTn id="252" dur="1" fill="hold">
                                          <p:stCondLst>
                                            <p:cond delay="0"/>
                                          </p:stCondLst>
                                        </p:cTn>
                                        <p:tgtEl>
                                          <p:spTgt spid="32"/>
                                        </p:tgtEl>
                                        <p:attrNameLst>
                                          <p:attrName>style.visibility</p:attrName>
                                        </p:attrNameLst>
                                      </p:cBhvr>
                                      <p:to>
                                        <p:strVal val="hidden"/>
                                      </p:to>
                                    </p:set>
                                  </p:childTnLst>
                                </p:cTn>
                              </p:par>
                              <p:par>
                                <p:cTn id="253" presetID="1" presetClass="exit" presetSubtype="0" fill="hold" grpId="8" nodeType="withEffect">
                                  <p:stCondLst>
                                    <p:cond delay="0"/>
                                  </p:stCondLst>
                                  <p:childTnLst>
                                    <p:set>
                                      <p:cBhvr>
                                        <p:cTn id="254" dur="1" fill="hold">
                                          <p:stCondLst>
                                            <p:cond delay="0"/>
                                          </p:stCondLst>
                                        </p:cTn>
                                        <p:tgtEl>
                                          <p:spTgt spid="31"/>
                                        </p:tgtEl>
                                        <p:attrNameLst>
                                          <p:attrName>style.visibility</p:attrName>
                                        </p:attrNameLst>
                                      </p:cBhvr>
                                      <p:to>
                                        <p:strVal val="hidden"/>
                                      </p:to>
                                    </p:set>
                                  </p:childTnLst>
                                </p:cTn>
                              </p:par>
                              <p:par>
                                <p:cTn id="255" presetID="1" presetClass="exit" presetSubtype="0" fill="hold" nodeType="withEffect">
                                  <p:stCondLst>
                                    <p:cond delay="0"/>
                                  </p:stCondLst>
                                  <p:childTnLst>
                                    <p:set>
                                      <p:cBhvr>
                                        <p:cTn id="256" dur="1" fill="hold">
                                          <p:stCondLst>
                                            <p:cond delay="0"/>
                                          </p:stCondLst>
                                        </p:cTn>
                                        <p:tgtEl>
                                          <p:spTgt spid="34"/>
                                        </p:tgtEl>
                                        <p:attrNameLst>
                                          <p:attrName>style.visibility</p:attrName>
                                        </p:attrNameLst>
                                      </p:cBhvr>
                                      <p:to>
                                        <p:strVal val="hidden"/>
                                      </p:to>
                                    </p:set>
                                  </p:childTnLst>
                                </p:cTn>
                              </p:par>
                              <p:par>
                                <p:cTn id="257" presetID="1" presetClass="exit" presetSubtype="0" fill="hold" grpId="8" nodeType="withEffect">
                                  <p:stCondLst>
                                    <p:cond delay="0"/>
                                  </p:stCondLst>
                                  <p:childTnLst>
                                    <p:set>
                                      <p:cBhvr>
                                        <p:cTn id="258"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59" restart="whenNotActive" fill="hold" evtFilter="cancelBubble" nodeType="interactiveSeq">
                <p:stCondLst>
                  <p:cond evt="onClick" delay="0">
                    <p:tgtEl>
                      <p:spTgt spid="41"/>
                    </p:tgtEl>
                  </p:cond>
                </p:stCondLst>
                <p:endSync evt="end" delay="0">
                  <p:rtn val="all"/>
                </p:endSync>
                <p:childTnLst>
                  <p:par>
                    <p:cTn id="260" fill="hold" nodeType="clickPar">
                      <p:stCondLst>
                        <p:cond delay="0"/>
                      </p:stCondLst>
                      <p:childTnLst>
                        <p:par>
                          <p:cTn id="261" fill="hold" nodeType="withGroup">
                            <p:stCondLst>
                              <p:cond delay="0"/>
                            </p:stCondLst>
                            <p:childTnLst>
                              <p:par>
                                <p:cTn id="262" presetID="1" presetClass="exit" presetSubtype="0" fill="hold" nodeType="clickEffect">
                                  <p:stCondLst>
                                    <p:cond delay="0"/>
                                  </p:stCondLst>
                                  <p:childTnLst>
                                    <p:set>
                                      <p:cBhvr>
                                        <p:cTn id="263" dur="1" fill="hold">
                                          <p:stCondLst>
                                            <p:cond delay="0"/>
                                          </p:stCondLst>
                                        </p:cTn>
                                        <p:tgtEl>
                                          <p:spTgt spid="28"/>
                                        </p:tgtEl>
                                        <p:attrNameLst>
                                          <p:attrName>style.visibility</p:attrName>
                                        </p:attrNameLst>
                                      </p:cBhvr>
                                      <p:to>
                                        <p:strVal val="hidden"/>
                                      </p:to>
                                    </p:set>
                                  </p:childTnLst>
                                </p:cTn>
                              </p:par>
                              <p:par>
                                <p:cTn id="264" presetID="1" presetClass="exit" presetSubtype="0" fill="hold" grpId="9" nodeType="withEffect">
                                  <p:stCondLst>
                                    <p:cond delay="0"/>
                                  </p:stCondLst>
                                  <p:childTnLst>
                                    <p:set>
                                      <p:cBhvr>
                                        <p:cTn id="265" dur="1" fill="hold">
                                          <p:stCondLst>
                                            <p:cond delay="0"/>
                                          </p:stCondLst>
                                        </p:cTn>
                                        <p:tgtEl>
                                          <p:spTgt spid="48"/>
                                        </p:tgtEl>
                                        <p:attrNameLst>
                                          <p:attrName>style.visibility</p:attrName>
                                        </p:attrNameLst>
                                      </p:cBhvr>
                                      <p:to>
                                        <p:strVal val="hidden"/>
                                      </p:to>
                                    </p:set>
                                  </p:childTnLst>
                                </p:cTn>
                              </p:par>
                              <p:par>
                                <p:cTn id="266" presetID="1" presetClass="exit" presetSubtype="0" fill="hold" nodeType="withEffect">
                                  <p:stCondLst>
                                    <p:cond delay="0"/>
                                  </p:stCondLst>
                                  <p:childTnLst>
                                    <p:set>
                                      <p:cBhvr>
                                        <p:cTn id="267" dur="1" fill="hold">
                                          <p:stCondLst>
                                            <p:cond delay="0"/>
                                          </p:stCondLst>
                                        </p:cTn>
                                        <p:tgtEl>
                                          <p:spTgt spid="26"/>
                                        </p:tgtEl>
                                        <p:attrNameLst>
                                          <p:attrName>style.visibility</p:attrName>
                                        </p:attrNameLst>
                                      </p:cBhvr>
                                      <p:to>
                                        <p:strVal val="hidden"/>
                                      </p:to>
                                    </p:set>
                                  </p:childTnLst>
                                </p:cTn>
                              </p:par>
                              <p:par>
                                <p:cTn id="268" presetID="1" presetClass="exit" presetSubtype="0" fill="hold" grpId="9" nodeType="withEffect">
                                  <p:stCondLst>
                                    <p:cond delay="0"/>
                                  </p:stCondLst>
                                  <p:childTnLst>
                                    <p:set>
                                      <p:cBhvr>
                                        <p:cTn id="269" dur="1" fill="hold">
                                          <p:stCondLst>
                                            <p:cond delay="0"/>
                                          </p:stCondLst>
                                        </p:cTn>
                                        <p:tgtEl>
                                          <p:spTgt spid="25"/>
                                        </p:tgtEl>
                                        <p:attrNameLst>
                                          <p:attrName>style.visibility</p:attrName>
                                        </p:attrNameLst>
                                      </p:cBhvr>
                                      <p:to>
                                        <p:strVal val="hidden"/>
                                      </p:to>
                                    </p:set>
                                  </p:childTnLst>
                                </p:cTn>
                              </p:par>
                              <p:par>
                                <p:cTn id="270" presetID="1" presetClass="exit" presetSubtype="0" fill="hold" nodeType="withEffect">
                                  <p:stCondLst>
                                    <p:cond delay="0"/>
                                  </p:stCondLst>
                                  <p:childTnLst>
                                    <p:set>
                                      <p:cBhvr>
                                        <p:cTn id="271" dur="1" fill="hold">
                                          <p:stCondLst>
                                            <p:cond delay="0"/>
                                          </p:stCondLst>
                                        </p:cTn>
                                        <p:tgtEl>
                                          <p:spTgt spid="30"/>
                                        </p:tgtEl>
                                        <p:attrNameLst>
                                          <p:attrName>style.visibility</p:attrName>
                                        </p:attrNameLst>
                                      </p:cBhvr>
                                      <p:to>
                                        <p:strVal val="hidden"/>
                                      </p:to>
                                    </p:set>
                                  </p:childTnLst>
                                </p:cTn>
                              </p:par>
                              <p:par>
                                <p:cTn id="272" presetID="1" presetClass="exit" presetSubtype="0" fill="hold" grpId="9" nodeType="withEffect">
                                  <p:stCondLst>
                                    <p:cond delay="0"/>
                                  </p:stCondLst>
                                  <p:childTnLst>
                                    <p:set>
                                      <p:cBhvr>
                                        <p:cTn id="273" dur="1" fill="hold">
                                          <p:stCondLst>
                                            <p:cond delay="0"/>
                                          </p:stCondLst>
                                        </p:cTn>
                                        <p:tgtEl>
                                          <p:spTgt spid="27"/>
                                        </p:tgtEl>
                                        <p:attrNameLst>
                                          <p:attrName>style.visibility</p:attrName>
                                        </p:attrNameLst>
                                      </p:cBhvr>
                                      <p:to>
                                        <p:strVal val="hidden"/>
                                      </p:to>
                                    </p:set>
                                  </p:childTnLst>
                                </p:cTn>
                              </p:par>
                              <p:par>
                                <p:cTn id="274" presetID="1" presetClass="exit" presetSubtype="0" fill="hold" nodeType="withEffect">
                                  <p:stCondLst>
                                    <p:cond delay="0"/>
                                  </p:stCondLst>
                                  <p:childTnLst>
                                    <p:set>
                                      <p:cBhvr>
                                        <p:cTn id="275" dur="1" fill="hold">
                                          <p:stCondLst>
                                            <p:cond delay="0"/>
                                          </p:stCondLst>
                                        </p:cTn>
                                        <p:tgtEl>
                                          <p:spTgt spid="32"/>
                                        </p:tgtEl>
                                        <p:attrNameLst>
                                          <p:attrName>style.visibility</p:attrName>
                                        </p:attrNameLst>
                                      </p:cBhvr>
                                      <p:to>
                                        <p:strVal val="hidden"/>
                                      </p:to>
                                    </p:set>
                                  </p:childTnLst>
                                </p:cTn>
                              </p:par>
                              <p:par>
                                <p:cTn id="276" presetID="1" presetClass="exit" presetSubtype="0" fill="hold" grpId="9" nodeType="withEffect">
                                  <p:stCondLst>
                                    <p:cond delay="0"/>
                                  </p:stCondLst>
                                  <p:childTnLst>
                                    <p:set>
                                      <p:cBhvr>
                                        <p:cTn id="277" dur="1" fill="hold">
                                          <p:stCondLst>
                                            <p:cond delay="0"/>
                                          </p:stCondLst>
                                        </p:cTn>
                                        <p:tgtEl>
                                          <p:spTgt spid="31"/>
                                        </p:tgtEl>
                                        <p:attrNameLst>
                                          <p:attrName>style.visibility</p:attrName>
                                        </p:attrNameLst>
                                      </p:cBhvr>
                                      <p:to>
                                        <p:strVal val="hidden"/>
                                      </p:to>
                                    </p:set>
                                  </p:childTnLst>
                                </p:cTn>
                              </p:par>
                              <p:par>
                                <p:cTn id="278" presetID="1" presetClass="exit" presetSubtype="0" fill="hold" nodeType="withEffect">
                                  <p:stCondLst>
                                    <p:cond delay="0"/>
                                  </p:stCondLst>
                                  <p:childTnLst>
                                    <p:set>
                                      <p:cBhvr>
                                        <p:cTn id="279" dur="1" fill="hold">
                                          <p:stCondLst>
                                            <p:cond delay="0"/>
                                          </p:stCondLst>
                                        </p:cTn>
                                        <p:tgtEl>
                                          <p:spTgt spid="34"/>
                                        </p:tgtEl>
                                        <p:attrNameLst>
                                          <p:attrName>style.visibility</p:attrName>
                                        </p:attrNameLst>
                                      </p:cBhvr>
                                      <p:to>
                                        <p:strVal val="hidden"/>
                                      </p:to>
                                    </p:set>
                                  </p:childTnLst>
                                </p:cTn>
                              </p:par>
                              <p:par>
                                <p:cTn id="280" presetID="1" presetClass="exit" presetSubtype="0" fill="hold" grpId="9" nodeType="withEffect">
                                  <p:stCondLst>
                                    <p:cond delay="0"/>
                                  </p:stCondLst>
                                  <p:childTnLst>
                                    <p:set>
                                      <p:cBhvr>
                                        <p:cTn id="281"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82" restart="whenNotActive" fill="hold" evtFilter="cancelBubble" nodeType="interactiveSeq">
                <p:stCondLst>
                  <p:cond evt="onClick" delay="0">
                    <p:tgtEl>
                      <p:spTgt spid="54"/>
                    </p:tgtEl>
                  </p:cond>
                </p:stCondLst>
                <p:endSync evt="end" delay="0">
                  <p:rtn val="all"/>
                </p:endSync>
                <p:childTnLst>
                  <p:par>
                    <p:cTn id="283" fill="hold" nodeType="clickPar">
                      <p:stCondLst>
                        <p:cond delay="0"/>
                      </p:stCondLst>
                      <p:childTnLst>
                        <p:par>
                          <p:cTn id="284" fill="hold" nodeType="withGroup">
                            <p:stCondLst>
                              <p:cond delay="0"/>
                            </p:stCondLst>
                            <p:childTnLst>
                              <p:par>
                                <p:cTn id="285" presetID="1" presetClass="exit" presetSubtype="0" fill="hold" nodeType="withEffect">
                                  <p:stCondLst>
                                    <p:cond delay="0"/>
                                  </p:stCondLst>
                                  <p:childTnLst>
                                    <p:set>
                                      <p:cBhvr>
                                        <p:cTn id="286" dur="1" fill="hold">
                                          <p:stCondLst>
                                            <p:cond delay="0"/>
                                          </p:stCondLst>
                                        </p:cTn>
                                        <p:tgtEl>
                                          <p:spTgt spid="54"/>
                                        </p:tgtEl>
                                        <p:attrNameLst>
                                          <p:attrName>style.visibility</p:attrName>
                                        </p:attrNameLst>
                                      </p:cBhvr>
                                      <p:to>
                                        <p:strVal val="hidden"/>
                                      </p:to>
                                    </p:set>
                                  </p:childTnLst>
                                </p:cTn>
                              </p:par>
                              <p:par>
                                <p:cTn id="287" presetID="1" presetClass="exit" presetSubtype="0" fill="hold" nodeType="withEffect">
                                  <p:stCondLst>
                                    <p:cond delay="0"/>
                                  </p:stCondLst>
                                  <p:childTnLst>
                                    <p:set>
                                      <p:cBhvr>
                                        <p:cTn id="288" dur="1" fill="hold">
                                          <p:stCondLst>
                                            <p:cond delay="0"/>
                                          </p:stCondLst>
                                        </p:cTn>
                                        <p:tgtEl>
                                          <p:spTgt spid="53"/>
                                        </p:tgtEl>
                                        <p:attrNameLst>
                                          <p:attrName>style.visibility</p:attrName>
                                        </p:attrNameLst>
                                      </p:cBhvr>
                                      <p:to>
                                        <p:strVal val="hidden"/>
                                      </p:to>
                                    </p:set>
                                  </p:childTnLst>
                                </p:cTn>
                              </p:par>
                              <p:par>
                                <p:cTn id="289" presetID="1" presetClass="exit" presetSubtype="0" fill="hold" grpId="2" nodeType="withEffect">
                                  <p:stCondLst>
                                    <p:cond delay="0"/>
                                  </p:stCondLst>
                                  <p:childTnLst>
                                    <p:set>
                                      <p:cBhvr>
                                        <p:cTn id="290"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91" restart="whenNotActive" fill="hold" evtFilter="cancelBubble" nodeType="interactiveSeq">
                <p:stCondLst>
                  <p:cond evt="onClick" delay="0">
                    <p:tgtEl>
                      <p:spTgt spid="42"/>
                    </p:tgtEl>
                  </p:cond>
                </p:stCondLst>
                <p:endSync evt="end" delay="0">
                  <p:rtn val="all"/>
                </p:endSync>
                <p:childTnLst>
                  <p:par>
                    <p:cTn id="292" fill="hold">
                      <p:stCondLst>
                        <p:cond delay="0"/>
                      </p:stCondLst>
                      <p:childTnLst>
                        <p:par>
                          <p:cTn id="293" fill="hold">
                            <p:stCondLst>
                              <p:cond delay="0"/>
                            </p:stCondLst>
                            <p:childTnLst>
                              <p:par>
                                <p:cTn id="294" presetID="1" presetClass="entr" presetSubtype="0" fill="hold" grpId="0" nodeType="clickEffect">
                                  <p:stCondLst>
                                    <p:cond delay="0"/>
                                  </p:stCondLst>
                                  <p:childTnLst>
                                    <p:set>
                                      <p:cBhvr>
                                        <p:cTn id="295" dur="1" fill="hold">
                                          <p:stCondLst>
                                            <p:cond delay="0"/>
                                          </p:stCondLst>
                                        </p:cTn>
                                        <p:tgtEl>
                                          <p:spTgt spid="40"/>
                                        </p:tgtEl>
                                        <p:attrNameLst>
                                          <p:attrName>style.visibility</p:attrName>
                                        </p:attrNameLst>
                                      </p:cBhvr>
                                      <p:to>
                                        <p:strVal val="visible"/>
                                      </p:to>
                                    </p:set>
                                  </p:childTnLst>
                                </p:cTn>
                              </p:par>
                              <p:par>
                                <p:cTn id="296" presetID="1" presetClass="entr" presetSubtype="0" fill="hold" grpId="0" nodeType="withEffect">
                                  <p:stCondLst>
                                    <p:cond delay="0"/>
                                  </p:stCondLst>
                                  <p:childTnLst>
                                    <p:set>
                                      <p:cBhvr>
                                        <p:cTn id="297" dur="1" fill="hold">
                                          <p:stCondLst>
                                            <p:cond delay="0"/>
                                          </p:stCondLst>
                                        </p:cTn>
                                        <p:tgtEl>
                                          <p:spTgt spid="18"/>
                                        </p:tgtEl>
                                        <p:attrNameLst>
                                          <p:attrName>style.visibility</p:attrName>
                                        </p:attrNameLst>
                                      </p:cBhvr>
                                      <p:to>
                                        <p:strVal val="visible"/>
                                      </p:to>
                                    </p:set>
                                  </p:childTnLst>
                                </p:cTn>
                              </p:par>
                              <p:par>
                                <p:cTn id="298" presetID="1" presetClass="entr" presetSubtype="0" fill="hold" grpId="0" nodeType="withEffect">
                                  <p:stCondLst>
                                    <p:cond delay="0"/>
                                  </p:stCondLst>
                                  <p:childTnLst>
                                    <p:set>
                                      <p:cBhvr>
                                        <p:cTn id="299" dur="1" fill="hold">
                                          <p:stCondLst>
                                            <p:cond delay="0"/>
                                          </p:stCondLst>
                                        </p:cTn>
                                        <p:tgtEl>
                                          <p:spTgt spid="49164"/>
                                        </p:tgtEl>
                                        <p:attrNameLst>
                                          <p:attrName>style.visibility</p:attrName>
                                        </p:attrNameLst>
                                      </p:cBhvr>
                                      <p:to>
                                        <p:strVal val="visible"/>
                                      </p:to>
                                    </p:set>
                                  </p:childTnLst>
                                </p:cTn>
                              </p:par>
                              <p:par>
                                <p:cTn id="300" presetID="1" presetClass="entr" presetSubtype="0" fill="hold" grpId="0" nodeType="withEffect">
                                  <p:stCondLst>
                                    <p:cond delay="0"/>
                                  </p:stCondLst>
                                  <p:childTnLst>
                                    <p:set>
                                      <p:cBhvr>
                                        <p:cTn id="301" dur="1" fill="hold">
                                          <p:stCondLst>
                                            <p:cond delay="0"/>
                                          </p:stCondLst>
                                        </p:cTn>
                                        <p:tgtEl>
                                          <p:spTgt spid="36"/>
                                        </p:tgtEl>
                                        <p:attrNameLst>
                                          <p:attrName>style.visibility</p:attrName>
                                        </p:attrNameLst>
                                      </p:cBhvr>
                                      <p:to>
                                        <p:strVal val="visible"/>
                                      </p:to>
                                    </p:set>
                                  </p:childTnLst>
                                </p:cTn>
                              </p:par>
                              <p:par>
                                <p:cTn id="302" presetID="1" presetClass="exit" presetSubtype="0" fill="hold" grpId="0" nodeType="withEffect">
                                  <p:stCondLst>
                                    <p:cond delay="0"/>
                                  </p:stCondLst>
                                  <p:childTnLst>
                                    <p:set>
                                      <p:cBhvr>
                                        <p:cTn id="303" dur="1" fill="hold">
                                          <p:stCondLst>
                                            <p:cond delay="0"/>
                                          </p:stCondLst>
                                        </p:cTn>
                                        <p:tgtEl>
                                          <p:spTgt spid="28"/>
                                        </p:tgtEl>
                                        <p:attrNameLst>
                                          <p:attrName>style.visibility</p:attrName>
                                        </p:attrNameLst>
                                      </p:cBhvr>
                                      <p:to>
                                        <p:strVal val="hidden"/>
                                      </p:to>
                                    </p:set>
                                  </p:childTnLst>
                                </p:cTn>
                              </p:par>
                              <p:par>
                                <p:cTn id="304" presetID="1" presetClass="exit" presetSubtype="0" fill="hold" grpId="10" nodeType="withEffect">
                                  <p:stCondLst>
                                    <p:cond delay="0"/>
                                  </p:stCondLst>
                                  <p:childTnLst>
                                    <p:set>
                                      <p:cBhvr>
                                        <p:cTn id="305" dur="1" fill="hold">
                                          <p:stCondLst>
                                            <p:cond delay="0"/>
                                          </p:stCondLst>
                                        </p:cTn>
                                        <p:tgtEl>
                                          <p:spTgt spid="48"/>
                                        </p:tgtEl>
                                        <p:attrNameLst>
                                          <p:attrName>style.visibility</p:attrName>
                                        </p:attrNameLst>
                                      </p:cBhvr>
                                      <p:to>
                                        <p:strVal val="hidden"/>
                                      </p:to>
                                    </p:set>
                                  </p:childTnLst>
                                </p:cTn>
                              </p:par>
                              <p:par>
                                <p:cTn id="306" presetID="1" presetClass="exit" presetSubtype="0" fill="hold" grpId="0" nodeType="withEffect">
                                  <p:stCondLst>
                                    <p:cond delay="0"/>
                                  </p:stCondLst>
                                  <p:childTnLst>
                                    <p:set>
                                      <p:cBhvr>
                                        <p:cTn id="307" dur="1" fill="hold">
                                          <p:stCondLst>
                                            <p:cond delay="0"/>
                                          </p:stCondLst>
                                        </p:cTn>
                                        <p:tgtEl>
                                          <p:spTgt spid="26"/>
                                        </p:tgtEl>
                                        <p:attrNameLst>
                                          <p:attrName>style.visibility</p:attrName>
                                        </p:attrNameLst>
                                      </p:cBhvr>
                                      <p:to>
                                        <p:strVal val="hidden"/>
                                      </p:to>
                                    </p:set>
                                  </p:childTnLst>
                                </p:cTn>
                              </p:par>
                              <p:par>
                                <p:cTn id="308" presetID="1" presetClass="exit" presetSubtype="0" fill="hold" grpId="10" nodeType="withEffect">
                                  <p:stCondLst>
                                    <p:cond delay="0"/>
                                  </p:stCondLst>
                                  <p:childTnLst>
                                    <p:set>
                                      <p:cBhvr>
                                        <p:cTn id="309" dur="1" fill="hold">
                                          <p:stCondLst>
                                            <p:cond delay="0"/>
                                          </p:stCondLst>
                                        </p:cTn>
                                        <p:tgtEl>
                                          <p:spTgt spid="25"/>
                                        </p:tgtEl>
                                        <p:attrNameLst>
                                          <p:attrName>style.visibility</p:attrName>
                                        </p:attrNameLst>
                                      </p:cBhvr>
                                      <p:to>
                                        <p:strVal val="hidden"/>
                                      </p:to>
                                    </p:set>
                                  </p:childTnLst>
                                </p:cTn>
                              </p:par>
                              <p:par>
                                <p:cTn id="310" presetID="1" presetClass="exit" presetSubtype="0" fill="hold" grpId="0" nodeType="withEffect">
                                  <p:stCondLst>
                                    <p:cond delay="0"/>
                                  </p:stCondLst>
                                  <p:childTnLst>
                                    <p:set>
                                      <p:cBhvr>
                                        <p:cTn id="311" dur="1" fill="hold">
                                          <p:stCondLst>
                                            <p:cond delay="0"/>
                                          </p:stCondLst>
                                        </p:cTn>
                                        <p:tgtEl>
                                          <p:spTgt spid="30"/>
                                        </p:tgtEl>
                                        <p:attrNameLst>
                                          <p:attrName>style.visibility</p:attrName>
                                        </p:attrNameLst>
                                      </p:cBhvr>
                                      <p:to>
                                        <p:strVal val="hidden"/>
                                      </p:to>
                                    </p:set>
                                  </p:childTnLst>
                                </p:cTn>
                              </p:par>
                              <p:par>
                                <p:cTn id="312" presetID="1" presetClass="exit" presetSubtype="0" fill="hold" grpId="10" nodeType="withEffect">
                                  <p:stCondLst>
                                    <p:cond delay="0"/>
                                  </p:stCondLst>
                                  <p:childTnLst>
                                    <p:set>
                                      <p:cBhvr>
                                        <p:cTn id="313" dur="1" fill="hold">
                                          <p:stCondLst>
                                            <p:cond delay="0"/>
                                          </p:stCondLst>
                                        </p:cTn>
                                        <p:tgtEl>
                                          <p:spTgt spid="27"/>
                                        </p:tgtEl>
                                        <p:attrNameLst>
                                          <p:attrName>style.visibility</p:attrName>
                                        </p:attrNameLst>
                                      </p:cBhvr>
                                      <p:to>
                                        <p:strVal val="hidden"/>
                                      </p:to>
                                    </p:set>
                                  </p:childTnLst>
                                </p:cTn>
                              </p:par>
                              <p:par>
                                <p:cTn id="314" presetID="1" presetClass="exit" presetSubtype="0" fill="hold" grpId="0" nodeType="withEffect">
                                  <p:stCondLst>
                                    <p:cond delay="0"/>
                                  </p:stCondLst>
                                  <p:childTnLst>
                                    <p:set>
                                      <p:cBhvr>
                                        <p:cTn id="315" dur="1" fill="hold">
                                          <p:stCondLst>
                                            <p:cond delay="0"/>
                                          </p:stCondLst>
                                        </p:cTn>
                                        <p:tgtEl>
                                          <p:spTgt spid="32"/>
                                        </p:tgtEl>
                                        <p:attrNameLst>
                                          <p:attrName>style.visibility</p:attrName>
                                        </p:attrNameLst>
                                      </p:cBhvr>
                                      <p:to>
                                        <p:strVal val="hidden"/>
                                      </p:to>
                                    </p:set>
                                  </p:childTnLst>
                                </p:cTn>
                              </p:par>
                              <p:par>
                                <p:cTn id="316" presetID="1" presetClass="exit" presetSubtype="0" fill="hold" grpId="10" nodeType="withEffect">
                                  <p:stCondLst>
                                    <p:cond delay="0"/>
                                  </p:stCondLst>
                                  <p:childTnLst>
                                    <p:set>
                                      <p:cBhvr>
                                        <p:cTn id="317" dur="1" fill="hold">
                                          <p:stCondLst>
                                            <p:cond delay="0"/>
                                          </p:stCondLst>
                                        </p:cTn>
                                        <p:tgtEl>
                                          <p:spTgt spid="31"/>
                                        </p:tgtEl>
                                        <p:attrNameLst>
                                          <p:attrName>style.visibility</p:attrName>
                                        </p:attrNameLst>
                                      </p:cBhvr>
                                      <p:to>
                                        <p:strVal val="hidden"/>
                                      </p:to>
                                    </p:set>
                                  </p:childTnLst>
                                </p:cTn>
                              </p:par>
                              <p:par>
                                <p:cTn id="318" presetID="1" presetClass="exit" presetSubtype="0" fill="hold" grpId="0" nodeType="withEffect">
                                  <p:stCondLst>
                                    <p:cond delay="0"/>
                                  </p:stCondLst>
                                  <p:childTnLst>
                                    <p:set>
                                      <p:cBhvr>
                                        <p:cTn id="319" dur="1" fill="hold">
                                          <p:stCondLst>
                                            <p:cond delay="0"/>
                                          </p:stCondLst>
                                        </p:cTn>
                                        <p:tgtEl>
                                          <p:spTgt spid="34"/>
                                        </p:tgtEl>
                                        <p:attrNameLst>
                                          <p:attrName>style.visibility</p:attrName>
                                        </p:attrNameLst>
                                      </p:cBhvr>
                                      <p:to>
                                        <p:strVal val="hidden"/>
                                      </p:to>
                                    </p:set>
                                  </p:childTnLst>
                                </p:cTn>
                              </p:par>
                              <p:par>
                                <p:cTn id="320" presetID="1" presetClass="exit" presetSubtype="0" fill="hold" grpId="10" nodeType="withEffect">
                                  <p:stCondLst>
                                    <p:cond delay="0"/>
                                  </p:stCondLst>
                                  <p:childTnLst>
                                    <p:set>
                                      <p:cBhvr>
                                        <p:cTn id="321"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22" restart="whenNotActive" fill="hold" evtFilter="cancelBubble" nodeType="interactiveSeq">
                <p:stCondLst>
                  <p:cond evt="onClick" delay="0">
                    <p:tgtEl>
                      <p:spTgt spid="18"/>
                    </p:tgtEl>
                  </p:cond>
                </p:stCondLst>
                <p:endSync evt="end" delay="0">
                  <p:rtn val="all"/>
                </p:endSync>
                <p:childTnLst>
                  <p:par>
                    <p:cTn id="323" fill="hold">
                      <p:stCondLst>
                        <p:cond delay="0"/>
                      </p:stCondLst>
                      <p:childTnLst>
                        <p:par>
                          <p:cTn id="324" fill="hold">
                            <p:stCondLst>
                              <p:cond delay="0"/>
                            </p:stCondLst>
                            <p:childTnLst>
                              <p:par>
                                <p:cTn id="325" presetID="1" presetClass="exit" presetSubtype="0" fill="hold" grpId="2" nodeType="clickEffect">
                                  <p:stCondLst>
                                    <p:cond delay="0"/>
                                  </p:stCondLst>
                                  <p:childTnLst>
                                    <p:set>
                                      <p:cBhvr>
                                        <p:cTn id="326" dur="1" fill="hold">
                                          <p:stCondLst>
                                            <p:cond delay="0"/>
                                          </p:stCondLst>
                                        </p:cTn>
                                        <p:tgtEl>
                                          <p:spTgt spid="40"/>
                                        </p:tgtEl>
                                        <p:attrNameLst>
                                          <p:attrName>style.visibility</p:attrName>
                                        </p:attrNameLst>
                                      </p:cBhvr>
                                      <p:to>
                                        <p:strVal val="hidden"/>
                                      </p:to>
                                    </p:set>
                                  </p:childTnLst>
                                </p:cTn>
                              </p:par>
                              <p:par>
                                <p:cTn id="327" presetID="1" presetClass="exit" presetSubtype="0" fill="hold" grpId="2" nodeType="withEffect">
                                  <p:stCondLst>
                                    <p:cond delay="0"/>
                                  </p:stCondLst>
                                  <p:childTnLst>
                                    <p:set>
                                      <p:cBhvr>
                                        <p:cTn id="328" dur="1" fill="hold">
                                          <p:stCondLst>
                                            <p:cond delay="0"/>
                                          </p:stCondLst>
                                        </p:cTn>
                                        <p:tgtEl>
                                          <p:spTgt spid="49164"/>
                                        </p:tgtEl>
                                        <p:attrNameLst>
                                          <p:attrName>style.visibility</p:attrName>
                                        </p:attrNameLst>
                                      </p:cBhvr>
                                      <p:to>
                                        <p:strVal val="hidden"/>
                                      </p:to>
                                    </p:set>
                                  </p:childTnLst>
                                </p:cTn>
                              </p:par>
                              <p:par>
                                <p:cTn id="329" presetID="1" presetClass="exit" presetSubtype="0" fill="hold" grpId="2" nodeType="withEffect">
                                  <p:stCondLst>
                                    <p:cond delay="0"/>
                                  </p:stCondLst>
                                  <p:childTnLst>
                                    <p:set>
                                      <p:cBhvr>
                                        <p:cTn id="330" dur="1" fill="hold">
                                          <p:stCondLst>
                                            <p:cond delay="0"/>
                                          </p:stCondLst>
                                        </p:cTn>
                                        <p:tgtEl>
                                          <p:spTgt spid="36"/>
                                        </p:tgtEl>
                                        <p:attrNameLst>
                                          <p:attrName>style.visibility</p:attrName>
                                        </p:attrNameLst>
                                      </p:cBhvr>
                                      <p:to>
                                        <p:strVal val="hidden"/>
                                      </p:to>
                                    </p:set>
                                  </p:childTnLst>
                                </p:cTn>
                              </p:par>
                              <p:par>
                                <p:cTn id="331" presetID="1" presetClass="exit" presetSubtype="0" fill="hold" grpId="2" nodeType="withEffect">
                                  <p:stCondLst>
                                    <p:cond delay="0"/>
                                  </p:stCondLst>
                                  <p:childTnLst>
                                    <p:set>
                                      <p:cBhvr>
                                        <p:cTn id="332"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48" grpId="0" animBg="1"/>
      <p:bldP spid="48" grpId="1" animBg="1"/>
      <p:bldP spid="48" grpId="2" animBg="1"/>
      <p:bldP spid="48" grpId="3" animBg="1"/>
      <p:bldP spid="48" grpId="4" animBg="1"/>
      <p:bldP spid="48" grpId="5" animBg="1"/>
      <p:bldP spid="48" grpId="6" animBg="1"/>
      <p:bldP spid="48" grpId="7" animBg="1"/>
      <p:bldP spid="48" grpId="8" animBg="1"/>
      <p:bldP spid="48" grpId="9" animBg="1"/>
      <p:bldP spid="48" grpId="10" animBg="1"/>
      <p:bldP spid="28" grpId="0" animBg="1"/>
      <p:bldP spid="25" grpId="0" animBg="1"/>
      <p:bldP spid="25" grpId="1" animBg="1"/>
      <p:bldP spid="25" grpId="2" animBg="1"/>
      <p:bldP spid="25" grpId="3" animBg="1"/>
      <p:bldP spid="25" grpId="4" animBg="1"/>
      <p:bldP spid="25" grpId="5" animBg="1"/>
      <p:bldP spid="25" grpId="6" animBg="1"/>
      <p:bldP spid="25" grpId="7" animBg="1"/>
      <p:bldP spid="25" grpId="8" animBg="1"/>
      <p:bldP spid="25" grpId="9" animBg="1"/>
      <p:bldP spid="25" grpId="10" animBg="1"/>
      <p:bldP spid="26" grpId="0" animBg="1"/>
      <p:bldP spid="27" grpId="0" animBg="1"/>
      <p:bldP spid="27" grpId="1" animBg="1"/>
      <p:bldP spid="27" grpId="2" animBg="1"/>
      <p:bldP spid="27" grpId="3" animBg="1"/>
      <p:bldP spid="27" grpId="4" animBg="1"/>
      <p:bldP spid="27" grpId="5" animBg="1"/>
      <p:bldP spid="27" grpId="6" animBg="1"/>
      <p:bldP spid="27" grpId="7" animBg="1"/>
      <p:bldP spid="27" grpId="8" animBg="1"/>
      <p:bldP spid="27" grpId="9" animBg="1"/>
      <p:bldP spid="27" grpId="10" animBg="1"/>
      <p:bldP spid="30" grpId="0" animBg="1"/>
      <p:bldP spid="31" grpId="0" animBg="1"/>
      <p:bldP spid="31" grpId="1" animBg="1"/>
      <p:bldP spid="31" grpId="2" animBg="1"/>
      <p:bldP spid="31" grpId="3" animBg="1"/>
      <p:bldP spid="31" grpId="4" animBg="1"/>
      <p:bldP spid="31" grpId="5" animBg="1"/>
      <p:bldP spid="31" grpId="6" animBg="1"/>
      <p:bldP spid="31" grpId="7" animBg="1"/>
      <p:bldP spid="31" grpId="8" animBg="1"/>
      <p:bldP spid="31" grpId="9" animBg="1"/>
      <p:bldP spid="31" grpId="10" animBg="1"/>
      <p:bldP spid="32" grpId="0" animBg="1"/>
      <p:bldP spid="33" grpId="0" animBg="1"/>
      <p:bldP spid="33" grpId="1" animBg="1"/>
      <p:bldP spid="33" grpId="2" animBg="1"/>
      <p:bldP spid="33" grpId="3" animBg="1"/>
      <p:bldP spid="33" grpId="4" animBg="1"/>
      <p:bldP spid="33" grpId="5" animBg="1"/>
      <p:bldP spid="33" grpId="6" animBg="1"/>
      <p:bldP spid="33" grpId="7" animBg="1"/>
      <p:bldP spid="33" grpId="8" animBg="1"/>
      <p:bldP spid="33" grpId="9" animBg="1"/>
      <p:bldP spid="33" grpId="10" animBg="1"/>
      <p:bldP spid="34" grpId="0" animBg="1"/>
      <p:bldP spid="40" grpId="0" animBg="1"/>
      <p:bldP spid="40" grpId="1" animBg="1"/>
      <p:bldP spid="40" grpId="2" animBg="1"/>
      <p:bldP spid="40" grpId="3" animBg="1"/>
      <p:bldP spid="18" grpId="0"/>
      <p:bldP spid="18" grpId="1"/>
      <p:bldP spid="18" grpId="2"/>
      <p:bldP spid="18" grpId="3"/>
      <p:bldP spid="36" grpId="0"/>
      <p:bldP spid="36" grpId="1"/>
      <p:bldP spid="36" grpId="2"/>
      <p:bldP spid="36" grpId="3"/>
      <p:bldP spid="49164" grpId="0"/>
      <p:bldP spid="49164" grpId="1"/>
      <p:bldP spid="49164" grpId="2"/>
      <p:bldP spid="49164" grpId="3"/>
      <p:bldP spid="49" grpId="0" animBg="1"/>
      <p:bldP spid="49" grpId="1" animBg="1"/>
      <p:bldP spid="49" grpId="2"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ruta 22">
            <a:extLst>
              <a:ext uri="{FF2B5EF4-FFF2-40B4-BE49-F238E27FC236}">
                <a16:creationId xmlns:a16="http://schemas.microsoft.com/office/drawing/2014/main" id="{A6A6ED90-5BAC-4A71-8415-5F6537D902D4}"/>
              </a:ext>
            </a:extLst>
          </p:cNvPr>
          <p:cNvSpPr txBox="1">
            <a:spLocks noChangeArrowheads="1"/>
          </p:cNvSpPr>
          <p:nvPr/>
        </p:nvSpPr>
        <p:spPr bwMode="auto">
          <a:xfrm>
            <a:off x="1092200" y="237172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52227" name="textruta 22">
            <a:extLst>
              <a:ext uri="{FF2B5EF4-FFF2-40B4-BE49-F238E27FC236}">
                <a16:creationId xmlns:a16="http://schemas.microsoft.com/office/drawing/2014/main" id="{274B3A5C-55E1-4252-B0DD-40E5B8073633}"/>
              </a:ext>
            </a:extLst>
          </p:cNvPr>
          <p:cNvSpPr txBox="1">
            <a:spLocks noChangeArrowheads="1"/>
          </p:cNvSpPr>
          <p:nvPr/>
        </p:nvSpPr>
        <p:spPr bwMode="auto">
          <a:xfrm>
            <a:off x="638175" y="30178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52228" name="textruta 44">
            <a:extLst>
              <a:ext uri="{FF2B5EF4-FFF2-40B4-BE49-F238E27FC236}">
                <a16:creationId xmlns:a16="http://schemas.microsoft.com/office/drawing/2014/main" id="{02DA3974-677A-4104-8980-0E5C8538746E}"/>
              </a:ext>
            </a:extLst>
          </p:cNvPr>
          <p:cNvSpPr txBox="1">
            <a:spLocks noChangeArrowheads="1"/>
          </p:cNvSpPr>
          <p:nvPr/>
        </p:nvSpPr>
        <p:spPr bwMode="auto">
          <a:xfrm>
            <a:off x="44450" y="38592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52229" name="textruta 52">
            <a:extLst>
              <a:ext uri="{FF2B5EF4-FFF2-40B4-BE49-F238E27FC236}">
                <a16:creationId xmlns:a16="http://schemas.microsoft.com/office/drawing/2014/main" id="{E59E7630-2F53-408E-87AC-3FF7983A9CE9}"/>
              </a:ext>
            </a:extLst>
          </p:cNvPr>
          <p:cNvSpPr txBox="1">
            <a:spLocks noChangeArrowheads="1"/>
          </p:cNvSpPr>
          <p:nvPr/>
        </p:nvSpPr>
        <p:spPr bwMode="auto">
          <a:xfrm>
            <a:off x="3582988" y="2195513"/>
            <a:ext cx="54483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200"/>
              <a:t>I policyn fördelas roller och ansvarsområden, bland annat genom att klargöra frågor som vem som äger processen för kontinuitetshantering samt vilka resurser som finns att tillgå för att implementera kontinuitetshantering.</a:t>
            </a:r>
          </a:p>
          <a:p>
            <a:pPr>
              <a:spcBef>
                <a:spcPct val="0"/>
              </a:spcBef>
              <a:buFontTx/>
              <a:buNone/>
            </a:pPr>
            <a:endParaRPr lang="sv-SE" altLang="sv-SE" sz="1200"/>
          </a:p>
          <a:p>
            <a:pPr>
              <a:spcBef>
                <a:spcPct val="0"/>
              </a:spcBef>
              <a:buFontTx/>
              <a:buNone/>
            </a:pPr>
            <a:r>
              <a:rPr lang="sv-SE" altLang="sv-SE" sz="1200"/>
              <a:t>Roller och ansvar delas ofta in i </a:t>
            </a:r>
            <a:r>
              <a:rPr lang="sv-SE" altLang="sv-SE" sz="1200" i="1"/>
              <a:t>strategisk</a:t>
            </a:r>
            <a:r>
              <a:rPr lang="sv-SE" altLang="sv-SE" sz="1200"/>
              <a:t>, </a:t>
            </a:r>
            <a:r>
              <a:rPr lang="sv-SE" altLang="sv-SE" sz="1200" i="1"/>
              <a:t>taktisk</a:t>
            </a:r>
            <a:r>
              <a:rPr lang="sv-SE" altLang="sv-SE" sz="1200"/>
              <a:t>, och </a:t>
            </a:r>
            <a:r>
              <a:rPr lang="sv-SE" altLang="sv-SE" sz="1200" i="1"/>
              <a:t>operativ</a:t>
            </a:r>
            <a:r>
              <a:rPr lang="sv-SE" altLang="sv-SE" sz="1200"/>
              <a:t> nivå.</a:t>
            </a:r>
          </a:p>
          <a:p>
            <a:pPr>
              <a:spcBef>
                <a:spcPct val="0"/>
              </a:spcBef>
              <a:buFontTx/>
              <a:buNone/>
            </a:pPr>
            <a:endParaRPr lang="sv-SE" altLang="sv-SE" sz="1200"/>
          </a:p>
          <a:p>
            <a:pPr>
              <a:spcBef>
                <a:spcPct val="0"/>
              </a:spcBef>
              <a:buFontTx/>
              <a:buNone/>
            </a:pPr>
            <a:r>
              <a:rPr lang="sv-SE" altLang="sv-SE" sz="1200"/>
              <a:t>Individer som tilldelas ansvar och roller bör ha tillräcklig kompetens och bör ha genomgått relevant utbildning. </a:t>
            </a:r>
          </a:p>
          <a:p>
            <a:pPr>
              <a:spcBef>
                <a:spcPct val="0"/>
              </a:spcBef>
              <a:buFontTx/>
              <a:buNone/>
            </a:pPr>
            <a:endParaRPr lang="sv-SE" altLang="sv-SE" sz="1200"/>
          </a:p>
          <a:p>
            <a:pPr>
              <a:spcBef>
                <a:spcPct val="0"/>
              </a:spcBef>
              <a:buFontTx/>
              <a:buNone/>
            </a:pPr>
            <a:r>
              <a:rPr lang="sv-SE" altLang="sv-SE" sz="1200"/>
              <a:t>Kontinuitetspolicyn behöver också vara förankrad på samtliga nivåer för att säkerställa gemensamma förväntningar och målsättningar med kontinuitetsarbetet.</a:t>
            </a:r>
          </a:p>
        </p:txBody>
      </p:sp>
      <p:sp>
        <p:nvSpPr>
          <p:cNvPr id="40" name="Höger 39">
            <a:hlinkClick r:id="rId3" action="ppaction://hlinksldjump"/>
            <a:extLst>
              <a:ext uri="{FF2B5EF4-FFF2-40B4-BE49-F238E27FC236}">
                <a16:creationId xmlns:a16="http://schemas.microsoft.com/office/drawing/2014/main" id="{4B5D81C5-4CA8-492B-BD17-AE6E0579BC26}"/>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52231" name="Grupp 40">
            <a:extLst>
              <a:ext uri="{FF2B5EF4-FFF2-40B4-BE49-F238E27FC236}">
                <a16:creationId xmlns:a16="http://schemas.microsoft.com/office/drawing/2014/main" id="{E3F01AED-8A46-4F79-B6CC-7600DDFF97F7}"/>
              </a:ext>
            </a:extLst>
          </p:cNvPr>
          <p:cNvGrpSpPr>
            <a:grpSpLocks/>
          </p:cNvGrpSpPr>
          <p:nvPr/>
        </p:nvGrpSpPr>
        <p:grpSpPr bwMode="auto">
          <a:xfrm>
            <a:off x="69850" y="6280150"/>
            <a:ext cx="1079500" cy="539750"/>
            <a:chOff x="169363" y="6133850"/>
            <a:chExt cx="1080000" cy="540000"/>
          </a:xfrm>
        </p:grpSpPr>
        <p:sp>
          <p:nvSpPr>
            <p:cNvPr id="48" name="Höger 47">
              <a:extLst>
                <a:ext uri="{FF2B5EF4-FFF2-40B4-BE49-F238E27FC236}">
                  <a16:creationId xmlns:a16="http://schemas.microsoft.com/office/drawing/2014/main" id="{D28A6ECE-8408-46EF-BDFA-63C15FABAA43}"/>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9" name="textruta 48">
              <a:hlinkClick r:id="rId4" action="ppaction://hlinksldjump"/>
              <a:extLst>
                <a:ext uri="{FF2B5EF4-FFF2-40B4-BE49-F238E27FC236}">
                  <a16:creationId xmlns:a16="http://schemas.microsoft.com/office/drawing/2014/main" id="{3F2279E7-5B04-46BB-97CA-D2C36B84E070}"/>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pic>
        <p:nvPicPr>
          <p:cNvPr id="52232" name="Bildobjekt 2">
            <a:extLst>
              <a:ext uri="{FF2B5EF4-FFF2-40B4-BE49-F238E27FC236}">
                <a16:creationId xmlns:a16="http://schemas.microsoft.com/office/drawing/2014/main" id="{A829370A-A78E-4172-80C0-22E6AD973806}"/>
              </a:ext>
            </a:extLst>
          </p:cNvPr>
          <p:cNvPicPr>
            <a:picLocks noChangeAspect="1"/>
          </p:cNvPicPr>
          <p:nvPr/>
        </p:nvPicPr>
        <p:blipFill>
          <a:blip r:embed="rId5">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Rektangel 25">
            <a:extLst>
              <a:ext uri="{FF2B5EF4-FFF2-40B4-BE49-F238E27FC236}">
                <a16:creationId xmlns:a16="http://schemas.microsoft.com/office/drawing/2014/main" id="{CEB130AC-2F79-4985-955B-D3F38D293773}"/>
              </a:ext>
            </a:extLst>
          </p:cNvPr>
          <p:cNvSpPr>
            <a:spLocks noChangeArrowheads="1"/>
          </p:cNvSpPr>
          <p:nvPr/>
        </p:nvSpPr>
        <p:spPr bwMode="auto">
          <a:xfrm>
            <a:off x="569913" y="227013"/>
            <a:ext cx="1703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Styrande dokument</a:t>
            </a:r>
          </a:p>
        </p:txBody>
      </p:sp>
      <p:sp>
        <p:nvSpPr>
          <p:cNvPr id="52234" name="textruta 43">
            <a:extLst>
              <a:ext uri="{FF2B5EF4-FFF2-40B4-BE49-F238E27FC236}">
                <a16:creationId xmlns:a16="http://schemas.microsoft.com/office/drawing/2014/main" id="{9B30486A-2027-4844-B5E0-C350F3FC9695}"/>
              </a:ext>
            </a:extLst>
          </p:cNvPr>
          <p:cNvSpPr txBox="1">
            <a:spLocks noChangeArrowheads="1"/>
          </p:cNvSpPr>
          <p:nvPr/>
        </p:nvSpPr>
        <p:spPr bwMode="auto">
          <a:xfrm>
            <a:off x="2328863" y="1809750"/>
            <a:ext cx="2268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pic>
        <p:nvPicPr>
          <p:cNvPr id="52235" name="Bildobjekt 5">
            <a:extLst>
              <a:ext uri="{FF2B5EF4-FFF2-40B4-BE49-F238E27FC236}">
                <a16:creationId xmlns:a16="http://schemas.microsoft.com/office/drawing/2014/main" id="{76440E4D-D7B7-4B17-8B88-ED4D5B2727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3" y="144463"/>
            <a:ext cx="4810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p 7">
            <a:extLst>
              <a:ext uri="{FF2B5EF4-FFF2-40B4-BE49-F238E27FC236}">
                <a16:creationId xmlns:a16="http://schemas.microsoft.com/office/drawing/2014/main" id="{7249A56E-8903-40D0-9B37-6A56A6A41971}"/>
              </a:ext>
            </a:extLst>
          </p:cNvPr>
          <p:cNvGrpSpPr>
            <a:grpSpLocks/>
          </p:cNvGrpSpPr>
          <p:nvPr/>
        </p:nvGrpSpPr>
        <p:grpSpPr bwMode="auto">
          <a:xfrm>
            <a:off x="1298575" y="2163763"/>
            <a:ext cx="1098550" cy="795337"/>
            <a:chOff x="1298066" y="2620962"/>
            <a:chExt cx="1098550" cy="795338"/>
          </a:xfrm>
        </p:grpSpPr>
        <p:sp>
          <p:nvSpPr>
            <p:cNvPr id="18" name="Frihandsfigur 17">
              <a:extLst>
                <a:ext uri="{FF2B5EF4-FFF2-40B4-BE49-F238E27FC236}">
                  <a16:creationId xmlns:a16="http://schemas.microsoft.com/office/drawing/2014/main" id="{F07E0A1F-49CD-432C-AAD4-01C75954216D}"/>
                </a:ext>
              </a:extLst>
            </p:cNvPr>
            <p:cNvSpPr/>
            <p:nvPr/>
          </p:nvSpPr>
          <p:spPr>
            <a:xfrm>
              <a:off x="1298066" y="2620962"/>
              <a:ext cx="1098550" cy="795338"/>
            </a:xfrm>
            <a:custGeom>
              <a:avLst/>
              <a:gdLst>
                <a:gd name="connsiteX0" fmla="*/ 0 w 1097516"/>
                <a:gd name="connsiteY0" fmla="*/ 795590 h 795590"/>
                <a:gd name="connsiteX1" fmla="*/ 548758 w 1097516"/>
                <a:gd name="connsiteY1" fmla="*/ 0 h 795590"/>
                <a:gd name="connsiteX2" fmla="*/ 548758 w 1097516"/>
                <a:gd name="connsiteY2" fmla="*/ 0 h 795590"/>
                <a:gd name="connsiteX3" fmla="*/ 1097516 w 1097516"/>
                <a:gd name="connsiteY3" fmla="*/ 795590 h 795590"/>
                <a:gd name="connsiteX4" fmla="*/ 0 w 1097516"/>
                <a:gd name="connsiteY4" fmla="*/ 795590 h 79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516" h="795590">
                  <a:moveTo>
                    <a:pt x="0" y="795590"/>
                  </a:moveTo>
                  <a:lnTo>
                    <a:pt x="548758" y="0"/>
                  </a:lnTo>
                  <a:lnTo>
                    <a:pt x="548758" y="0"/>
                  </a:lnTo>
                  <a:lnTo>
                    <a:pt x="1097516" y="795590"/>
                  </a:lnTo>
                  <a:lnTo>
                    <a:pt x="0" y="7955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0320" tIns="20320" rIns="20320" bIns="20320" spcCol="1270" anchor="ctr"/>
            <a:lstStyle/>
            <a:p>
              <a:pPr algn="ctr" defTabSz="711200">
                <a:lnSpc>
                  <a:spcPct val="90000"/>
                </a:lnSpc>
                <a:spcAft>
                  <a:spcPct val="35000"/>
                </a:spcAft>
                <a:defRPr/>
              </a:pPr>
              <a:endParaRPr lang="sv-SE" sz="2600" dirty="0">
                <a:solidFill>
                  <a:schemeClr val="tx1"/>
                </a:solidFill>
              </a:endParaRPr>
            </a:p>
          </p:txBody>
        </p:sp>
        <p:sp>
          <p:nvSpPr>
            <p:cNvPr id="2" name="textruta 1">
              <a:extLst>
                <a:ext uri="{FF2B5EF4-FFF2-40B4-BE49-F238E27FC236}">
                  <a16:creationId xmlns:a16="http://schemas.microsoft.com/office/drawing/2014/main" id="{16E475F9-B497-47C6-9167-B05E99A65ECB}"/>
                </a:ext>
              </a:extLst>
            </p:cNvPr>
            <p:cNvSpPr txBox="1"/>
            <p:nvPr/>
          </p:nvSpPr>
          <p:spPr>
            <a:xfrm>
              <a:off x="1464754" y="3074988"/>
              <a:ext cx="803275" cy="261937"/>
            </a:xfrm>
            <a:prstGeom prst="rect">
              <a:avLst/>
            </a:prstGeom>
            <a:noFill/>
          </p:spPr>
          <p:txBody>
            <a:bodyPr wrap="none">
              <a:spAutoFit/>
            </a:bodyPr>
            <a:lstStyle/>
            <a:p>
              <a:pPr>
                <a:defRPr/>
              </a:pPr>
              <a:r>
                <a:rPr lang="sv-SE" sz="1100" dirty="0">
                  <a:latin typeface="+mj-lt"/>
                </a:rPr>
                <a:t>Strategisk</a:t>
              </a:r>
              <a:endParaRPr lang="sv-SE" dirty="0">
                <a:latin typeface="+mj-lt"/>
              </a:endParaRPr>
            </a:p>
          </p:txBody>
        </p:sp>
      </p:grpSp>
      <p:grpSp>
        <p:nvGrpSpPr>
          <p:cNvPr id="10" name="Grupp 9">
            <a:extLst>
              <a:ext uri="{FF2B5EF4-FFF2-40B4-BE49-F238E27FC236}">
                <a16:creationId xmlns:a16="http://schemas.microsoft.com/office/drawing/2014/main" id="{B46E8025-8BA1-4054-ABE5-0919F30D087F}"/>
              </a:ext>
            </a:extLst>
          </p:cNvPr>
          <p:cNvGrpSpPr>
            <a:grpSpLocks/>
          </p:cNvGrpSpPr>
          <p:nvPr/>
        </p:nvGrpSpPr>
        <p:grpSpPr bwMode="auto">
          <a:xfrm>
            <a:off x="201613" y="3754438"/>
            <a:ext cx="3292475" cy="795337"/>
            <a:chOff x="201103" y="4211637"/>
            <a:chExt cx="3292475" cy="795338"/>
          </a:xfrm>
        </p:grpSpPr>
        <p:sp>
          <p:nvSpPr>
            <p:cNvPr id="20" name="Frihandsfigur 19">
              <a:extLst>
                <a:ext uri="{FF2B5EF4-FFF2-40B4-BE49-F238E27FC236}">
                  <a16:creationId xmlns:a16="http://schemas.microsoft.com/office/drawing/2014/main" id="{E74136CE-9899-4478-A0E8-DE2DD7DA887B}"/>
                </a:ext>
              </a:extLst>
            </p:cNvPr>
            <p:cNvSpPr/>
            <p:nvPr/>
          </p:nvSpPr>
          <p:spPr>
            <a:xfrm>
              <a:off x="201103" y="4211637"/>
              <a:ext cx="3292475" cy="795338"/>
            </a:xfrm>
            <a:custGeom>
              <a:avLst/>
              <a:gdLst>
                <a:gd name="connsiteX0" fmla="*/ 0 w 3292548"/>
                <a:gd name="connsiteY0" fmla="*/ 795590 h 795590"/>
                <a:gd name="connsiteX1" fmla="*/ 548758 w 3292548"/>
                <a:gd name="connsiteY1" fmla="*/ 0 h 795590"/>
                <a:gd name="connsiteX2" fmla="*/ 2743790 w 3292548"/>
                <a:gd name="connsiteY2" fmla="*/ 0 h 795590"/>
                <a:gd name="connsiteX3" fmla="*/ 3292548 w 3292548"/>
                <a:gd name="connsiteY3" fmla="*/ 795590 h 795590"/>
                <a:gd name="connsiteX4" fmla="*/ 0 w 3292548"/>
                <a:gd name="connsiteY4" fmla="*/ 795590 h 79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2548" h="795590">
                  <a:moveTo>
                    <a:pt x="0" y="795590"/>
                  </a:moveTo>
                  <a:lnTo>
                    <a:pt x="548758" y="0"/>
                  </a:lnTo>
                  <a:lnTo>
                    <a:pt x="2743790" y="0"/>
                  </a:lnTo>
                  <a:lnTo>
                    <a:pt x="3292548" y="795590"/>
                  </a:lnTo>
                  <a:lnTo>
                    <a:pt x="0" y="7955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6516" tIns="20320" rIns="596516" bIns="20320" spcCol="1270" anchor="ctr"/>
            <a:lstStyle/>
            <a:p>
              <a:pPr algn="ctr" defTabSz="711200">
                <a:lnSpc>
                  <a:spcPct val="90000"/>
                </a:lnSpc>
                <a:spcAft>
                  <a:spcPct val="35000"/>
                </a:spcAft>
                <a:defRPr/>
              </a:pPr>
              <a:endParaRPr lang="sv-SE" sz="2000" dirty="0">
                <a:solidFill>
                  <a:schemeClr val="tx1"/>
                </a:solidFill>
              </a:endParaRPr>
            </a:p>
          </p:txBody>
        </p:sp>
        <p:sp>
          <p:nvSpPr>
            <p:cNvPr id="22" name="textruta 21">
              <a:extLst>
                <a:ext uri="{FF2B5EF4-FFF2-40B4-BE49-F238E27FC236}">
                  <a16:creationId xmlns:a16="http://schemas.microsoft.com/office/drawing/2014/main" id="{4DB3457E-67DA-4E6A-BEAE-589C1FF129C5}"/>
                </a:ext>
              </a:extLst>
            </p:cNvPr>
            <p:cNvSpPr txBox="1"/>
            <p:nvPr/>
          </p:nvSpPr>
          <p:spPr>
            <a:xfrm>
              <a:off x="1475865" y="4478337"/>
              <a:ext cx="742950" cy="261937"/>
            </a:xfrm>
            <a:prstGeom prst="rect">
              <a:avLst/>
            </a:prstGeom>
            <a:noFill/>
          </p:spPr>
          <p:txBody>
            <a:bodyPr wrap="none">
              <a:spAutoFit/>
            </a:bodyPr>
            <a:lstStyle/>
            <a:p>
              <a:pPr>
                <a:defRPr/>
              </a:pPr>
              <a:r>
                <a:rPr lang="sv-SE" sz="1100" dirty="0">
                  <a:latin typeface="+mj-lt"/>
                </a:rPr>
                <a:t>Operativ</a:t>
              </a:r>
              <a:endParaRPr lang="sv-SE" dirty="0">
                <a:latin typeface="+mj-lt"/>
              </a:endParaRPr>
            </a:p>
          </p:txBody>
        </p:sp>
      </p:grpSp>
      <p:sp>
        <p:nvSpPr>
          <p:cNvPr id="29" name="textruta 28">
            <a:extLst>
              <a:ext uri="{FF2B5EF4-FFF2-40B4-BE49-F238E27FC236}">
                <a16:creationId xmlns:a16="http://schemas.microsoft.com/office/drawing/2014/main" id="{8FB10794-DC25-4F4A-A588-8D0FAD256E32}"/>
              </a:ext>
            </a:extLst>
          </p:cNvPr>
          <p:cNvSpPr txBox="1"/>
          <p:nvPr/>
        </p:nvSpPr>
        <p:spPr>
          <a:xfrm>
            <a:off x="3543300" y="2063750"/>
            <a:ext cx="5435600" cy="2486025"/>
          </a:xfrm>
          <a:prstGeom prst="roundRect">
            <a:avLst/>
          </a:prstGeom>
          <a:solidFill>
            <a:schemeClr val="bg1">
              <a:lumMod val="75000"/>
            </a:schemeClr>
          </a:solidFill>
        </p:spPr>
        <p:txBody>
          <a:bodyPr>
            <a:spAutoFit/>
          </a:bodyPr>
          <a:lstStyle/>
          <a:p>
            <a:pPr>
              <a:defRPr/>
            </a:pPr>
            <a:r>
              <a:rPr lang="sv-SE" sz="1400" dirty="0">
                <a:latin typeface="+mj-lt"/>
              </a:rPr>
              <a:t>Med den </a:t>
            </a:r>
            <a:r>
              <a:rPr lang="sv-SE" sz="1400" b="1" dirty="0">
                <a:latin typeface="+mj-lt"/>
              </a:rPr>
              <a:t>strategiska </a:t>
            </a:r>
            <a:r>
              <a:rPr lang="sv-SE" sz="1400" dirty="0">
                <a:latin typeface="+mj-lt"/>
              </a:rPr>
              <a:t>nivån</a:t>
            </a:r>
            <a:r>
              <a:rPr lang="sv-SE" sz="1400" b="1" dirty="0">
                <a:latin typeface="+mj-lt"/>
              </a:rPr>
              <a:t> </a:t>
            </a:r>
            <a:r>
              <a:rPr lang="sv-SE" sz="1400" dirty="0">
                <a:latin typeface="+mj-lt"/>
              </a:rPr>
              <a:t>menas typiskt sett den högsta ledningen. Ansvar på denna nivå inkluderar ofta beslut av policyn och finansiering av kontinuitetsarbetet. </a:t>
            </a:r>
          </a:p>
          <a:p>
            <a:pPr>
              <a:defRPr/>
            </a:pPr>
            <a:endParaRPr lang="sv-SE" sz="1400" dirty="0">
              <a:latin typeface="+mj-lt"/>
            </a:endParaRPr>
          </a:p>
          <a:p>
            <a:pPr>
              <a:defRPr/>
            </a:pPr>
            <a:r>
              <a:rPr lang="sv-SE" sz="1400" dirty="0">
                <a:latin typeface="+mj-lt"/>
              </a:rPr>
              <a:t>Någon från ledningen bör ges ett övergripande ansvar för kontinuitetshanteringen och för arbetets effektivitet. </a:t>
            </a:r>
          </a:p>
          <a:p>
            <a:pPr>
              <a:defRPr/>
            </a:pPr>
            <a:endParaRPr lang="sv-SE" sz="1400" dirty="0">
              <a:latin typeface="+mj-lt"/>
            </a:endParaRPr>
          </a:p>
          <a:p>
            <a:pPr>
              <a:defRPr/>
            </a:pPr>
            <a:r>
              <a:rPr lang="sv-SE" sz="1400" dirty="0">
                <a:latin typeface="+mj-lt"/>
              </a:rPr>
              <a:t>Beroende på storlek och ambition kan även en styrgrupp tillsättas för den strategiska ledningen av kontinuitetshanteringen.</a:t>
            </a:r>
          </a:p>
        </p:txBody>
      </p:sp>
      <p:sp>
        <p:nvSpPr>
          <p:cNvPr id="28" name="X">
            <a:extLst>
              <a:ext uri="{FF2B5EF4-FFF2-40B4-BE49-F238E27FC236}">
                <a16:creationId xmlns:a16="http://schemas.microsoft.com/office/drawing/2014/main" id="{B888D56A-F845-4DEA-845C-DF2E357767E4}"/>
              </a:ext>
            </a:extLst>
          </p:cNvPr>
          <p:cNvSpPr>
            <a:spLocks noChangeAspect="1"/>
          </p:cNvSpPr>
          <p:nvPr/>
        </p:nvSpPr>
        <p:spPr>
          <a:xfrm>
            <a:off x="8729663" y="1860550"/>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ruta 29">
            <a:extLst>
              <a:ext uri="{FF2B5EF4-FFF2-40B4-BE49-F238E27FC236}">
                <a16:creationId xmlns:a16="http://schemas.microsoft.com/office/drawing/2014/main" id="{62C25B48-32D6-46E3-8F12-904F2E0E85DD}"/>
              </a:ext>
            </a:extLst>
          </p:cNvPr>
          <p:cNvSpPr txBox="1"/>
          <p:nvPr/>
        </p:nvSpPr>
        <p:spPr>
          <a:xfrm>
            <a:off x="3543300" y="2068513"/>
            <a:ext cx="5435600" cy="2592387"/>
          </a:xfrm>
          <a:prstGeom prst="roundRect">
            <a:avLst/>
          </a:prstGeom>
          <a:solidFill>
            <a:schemeClr val="bg1">
              <a:lumMod val="75000"/>
            </a:schemeClr>
          </a:solidFill>
        </p:spPr>
        <p:txBody>
          <a:bodyPr>
            <a:spAutoFit/>
          </a:bodyPr>
          <a:lstStyle/>
          <a:p>
            <a:pPr>
              <a:defRPr/>
            </a:pPr>
            <a:r>
              <a:rPr lang="sv-SE" sz="1400" dirty="0">
                <a:latin typeface="+mj-lt"/>
              </a:rPr>
              <a:t>Den </a:t>
            </a:r>
            <a:r>
              <a:rPr lang="sv-SE" sz="1400" b="1" dirty="0">
                <a:latin typeface="+mj-lt"/>
              </a:rPr>
              <a:t>taktiska </a:t>
            </a:r>
            <a:r>
              <a:rPr lang="sv-SE" sz="1400" dirty="0">
                <a:latin typeface="+mj-lt"/>
              </a:rPr>
              <a:t>nivån</a:t>
            </a:r>
            <a:r>
              <a:rPr lang="sv-SE" sz="1400" b="1" dirty="0">
                <a:latin typeface="+mj-lt"/>
              </a:rPr>
              <a:t> </a:t>
            </a:r>
            <a:r>
              <a:rPr lang="sv-SE" sz="1400" dirty="0">
                <a:latin typeface="+mj-lt"/>
              </a:rPr>
              <a:t>utgör kompetenscentra avseende kontinuitetshanteringen. Den taktiska nivån består av en person med det övergripande ansvaret för att stödja det arbete med kontinuitetshantering som bedrivs i verksamheten. Ansvar delegeras bland annat avseende utveckling av övningsprogram samt program för utbildning och medvetenhet. </a:t>
            </a:r>
          </a:p>
          <a:p>
            <a:pPr>
              <a:defRPr/>
            </a:pPr>
            <a:endParaRPr lang="sv-SE" sz="1400" dirty="0">
              <a:latin typeface="+mj-lt"/>
            </a:endParaRPr>
          </a:p>
          <a:p>
            <a:pPr>
              <a:defRPr/>
            </a:pPr>
            <a:r>
              <a:rPr lang="sv-SE" sz="1400" dirty="0">
                <a:latin typeface="+mj-lt"/>
              </a:rPr>
              <a:t>Den taktiska nivån leder verksamhetens arbete med de olika stegen, utvecklar och underhåller relevanta mallar och verktyg samt hanterar dokumentation.</a:t>
            </a:r>
          </a:p>
        </p:txBody>
      </p:sp>
      <p:sp>
        <p:nvSpPr>
          <p:cNvPr id="31" name="X">
            <a:extLst>
              <a:ext uri="{FF2B5EF4-FFF2-40B4-BE49-F238E27FC236}">
                <a16:creationId xmlns:a16="http://schemas.microsoft.com/office/drawing/2014/main" id="{77896985-5571-44CD-A283-4CF0DCAF3FC5}"/>
              </a:ext>
            </a:extLst>
          </p:cNvPr>
          <p:cNvSpPr>
            <a:spLocks noChangeAspect="1"/>
          </p:cNvSpPr>
          <p:nvPr/>
        </p:nvSpPr>
        <p:spPr>
          <a:xfrm>
            <a:off x="8729663" y="1865313"/>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ruta 31">
            <a:extLst>
              <a:ext uri="{FF2B5EF4-FFF2-40B4-BE49-F238E27FC236}">
                <a16:creationId xmlns:a16="http://schemas.microsoft.com/office/drawing/2014/main" id="{A632BB92-23C3-4B14-A807-0ED38793DC2B}"/>
              </a:ext>
            </a:extLst>
          </p:cNvPr>
          <p:cNvSpPr txBox="1"/>
          <p:nvPr/>
        </p:nvSpPr>
        <p:spPr>
          <a:xfrm>
            <a:off x="3556000" y="2076450"/>
            <a:ext cx="5435600" cy="2486025"/>
          </a:xfrm>
          <a:prstGeom prst="roundRect">
            <a:avLst/>
          </a:prstGeom>
          <a:solidFill>
            <a:schemeClr val="bg1">
              <a:lumMod val="75000"/>
            </a:schemeClr>
          </a:solidFill>
        </p:spPr>
        <p:txBody>
          <a:bodyPr>
            <a:spAutoFit/>
          </a:bodyPr>
          <a:lstStyle/>
          <a:p>
            <a:pPr>
              <a:defRPr/>
            </a:pPr>
            <a:r>
              <a:rPr lang="sv-SE" sz="1400" dirty="0">
                <a:latin typeface="+mj-lt"/>
              </a:rPr>
              <a:t>Den </a:t>
            </a:r>
            <a:r>
              <a:rPr lang="sv-SE" sz="1400" b="1" dirty="0">
                <a:latin typeface="+mj-lt"/>
              </a:rPr>
              <a:t>operativa </a:t>
            </a:r>
            <a:r>
              <a:rPr lang="sv-SE" sz="1400" dirty="0">
                <a:latin typeface="+mj-lt"/>
              </a:rPr>
              <a:t>nivån</a:t>
            </a:r>
            <a:r>
              <a:rPr lang="sv-SE" sz="1400" b="1" dirty="0">
                <a:latin typeface="+mj-lt"/>
              </a:rPr>
              <a:t> </a:t>
            </a:r>
            <a:r>
              <a:rPr lang="sv-SE" sz="1400" dirty="0">
                <a:latin typeface="+mj-lt"/>
              </a:rPr>
              <a:t>är de individer som ansvarar för och arbetar i de konkreta verksamhetsdelar som kontinuitetshanteringen söker upprätthålla. </a:t>
            </a:r>
          </a:p>
          <a:p>
            <a:pPr>
              <a:defRPr/>
            </a:pPr>
            <a:endParaRPr lang="sv-SE" sz="1400" dirty="0">
              <a:latin typeface="+mj-lt"/>
            </a:endParaRPr>
          </a:p>
          <a:p>
            <a:pPr>
              <a:defRPr/>
            </a:pPr>
            <a:r>
              <a:rPr lang="sv-SE" sz="1400" dirty="0">
                <a:latin typeface="+mj-lt"/>
              </a:rPr>
              <a:t>Dessa personer genomför analys av verksamheten, utvecklar kontinuitetslösningar och -planer för sina områden, samt genomför tester och övningar. </a:t>
            </a:r>
          </a:p>
          <a:p>
            <a:pPr>
              <a:defRPr/>
            </a:pPr>
            <a:endParaRPr lang="sv-SE" sz="1400" dirty="0">
              <a:latin typeface="+mj-lt"/>
            </a:endParaRPr>
          </a:p>
          <a:p>
            <a:pPr>
              <a:defRPr/>
            </a:pPr>
            <a:r>
              <a:rPr lang="sv-SE" sz="1400" dirty="0">
                <a:latin typeface="+mj-lt"/>
              </a:rPr>
              <a:t>Dessa personer bör ha en hög kompetens avseende kontinuitetshantering inom sitt område.</a:t>
            </a:r>
          </a:p>
        </p:txBody>
      </p:sp>
      <p:sp>
        <p:nvSpPr>
          <p:cNvPr id="33" name="X">
            <a:extLst>
              <a:ext uri="{FF2B5EF4-FFF2-40B4-BE49-F238E27FC236}">
                <a16:creationId xmlns:a16="http://schemas.microsoft.com/office/drawing/2014/main" id="{5E016BA4-43B0-4715-B2DF-D71E8B7B521C}"/>
              </a:ext>
            </a:extLst>
          </p:cNvPr>
          <p:cNvSpPr>
            <a:spLocks noChangeAspect="1"/>
          </p:cNvSpPr>
          <p:nvPr/>
        </p:nvSpPr>
        <p:spPr>
          <a:xfrm>
            <a:off x="8742363" y="1873250"/>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 name="Grupp 8">
            <a:extLst>
              <a:ext uri="{FF2B5EF4-FFF2-40B4-BE49-F238E27FC236}">
                <a16:creationId xmlns:a16="http://schemas.microsoft.com/office/drawing/2014/main" id="{5E122D08-C9CA-4298-B625-C6BFB430F7D5}"/>
              </a:ext>
            </a:extLst>
          </p:cNvPr>
          <p:cNvGrpSpPr>
            <a:grpSpLocks/>
          </p:cNvGrpSpPr>
          <p:nvPr/>
        </p:nvGrpSpPr>
        <p:grpSpPr bwMode="auto">
          <a:xfrm>
            <a:off x="750888" y="2959100"/>
            <a:ext cx="2193925" cy="795338"/>
            <a:chOff x="750378" y="3416300"/>
            <a:chExt cx="2193925" cy="795337"/>
          </a:xfrm>
        </p:grpSpPr>
        <p:sp>
          <p:nvSpPr>
            <p:cNvPr id="19" name="Frihandsfigur 18">
              <a:extLst>
                <a:ext uri="{FF2B5EF4-FFF2-40B4-BE49-F238E27FC236}">
                  <a16:creationId xmlns:a16="http://schemas.microsoft.com/office/drawing/2014/main" id="{DCED5472-AEAF-4845-9472-2FDA2641FBBF}"/>
                </a:ext>
              </a:extLst>
            </p:cNvPr>
            <p:cNvSpPr/>
            <p:nvPr/>
          </p:nvSpPr>
          <p:spPr>
            <a:xfrm>
              <a:off x="750378" y="3416300"/>
              <a:ext cx="2193925" cy="795337"/>
            </a:xfrm>
            <a:custGeom>
              <a:avLst/>
              <a:gdLst>
                <a:gd name="connsiteX0" fmla="*/ 0 w 2195032"/>
                <a:gd name="connsiteY0" fmla="*/ 795590 h 795590"/>
                <a:gd name="connsiteX1" fmla="*/ 548758 w 2195032"/>
                <a:gd name="connsiteY1" fmla="*/ 0 h 795590"/>
                <a:gd name="connsiteX2" fmla="*/ 1646274 w 2195032"/>
                <a:gd name="connsiteY2" fmla="*/ 0 h 795590"/>
                <a:gd name="connsiteX3" fmla="*/ 2195032 w 2195032"/>
                <a:gd name="connsiteY3" fmla="*/ 795590 h 795590"/>
                <a:gd name="connsiteX4" fmla="*/ 0 w 2195032"/>
                <a:gd name="connsiteY4" fmla="*/ 795590 h 79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032" h="795590">
                  <a:moveTo>
                    <a:pt x="0" y="795590"/>
                  </a:moveTo>
                  <a:lnTo>
                    <a:pt x="548758" y="0"/>
                  </a:lnTo>
                  <a:lnTo>
                    <a:pt x="1646274" y="0"/>
                  </a:lnTo>
                  <a:lnTo>
                    <a:pt x="2195032" y="795590"/>
                  </a:lnTo>
                  <a:lnTo>
                    <a:pt x="0" y="7955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04450" tIns="20320" rIns="404451" bIns="20320" spcCol="1270" anchor="ctr"/>
            <a:lstStyle/>
            <a:p>
              <a:pPr algn="ctr" defTabSz="711200">
                <a:lnSpc>
                  <a:spcPct val="90000"/>
                </a:lnSpc>
                <a:spcAft>
                  <a:spcPct val="35000"/>
                </a:spcAft>
                <a:defRPr/>
              </a:pPr>
              <a:endParaRPr lang="sv-SE" sz="4500" dirty="0">
                <a:solidFill>
                  <a:schemeClr val="tx1"/>
                </a:solidFill>
              </a:endParaRPr>
            </a:p>
          </p:txBody>
        </p:sp>
        <p:sp>
          <p:nvSpPr>
            <p:cNvPr id="21" name="textruta 20">
              <a:extLst>
                <a:ext uri="{FF2B5EF4-FFF2-40B4-BE49-F238E27FC236}">
                  <a16:creationId xmlns:a16="http://schemas.microsoft.com/office/drawing/2014/main" id="{779D5C9D-A49F-461A-A754-C06C26FEBE4B}"/>
                </a:ext>
              </a:extLst>
            </p:cNvPr>
            <p:cNvSpPr txBox="1"/>
            <p:nvPr/>
          </p:nvSpPr>
          <p:spPr>
            <a:xfrm>
              <a:off x="1523490" y="3722688"/>
              <a:ext cx="647700" cy="260350"/>
            </a:xfrm>
            <a:prstGeom prst="rect">
              <a:avLst/>
            </a:prstGeom>
            <a:noFill/>
          </p:spPr>
          <p:txBody>
            <a:bodyPr wrap="none">
              <a:spAutoFit/>
            </a:bodyPr>
            <a:lstStyle/>
            <a:p>
              <a:pPr>
                <a:defRPr/>
              </a:pPr>
              <a:r>
                <a:rPr lang="sv-SE" sz="1100" dirty="0">
                  <a:latin typeface="+mj-lt"/>
                </a:rPr>
                <a:t>Taktisk</a:t>
              </a:r>
              <a:endParaRPr lang="sv-SE" dirty="0">
                <a:latin typeface="+mj-lt"/>
              </a:endParaRPr>
            </a:p>
          </p:txBody>
        </p:sp>
      </p:grpSp>
      <p:sp>
        <p:nvSpPr>
          <p:cNvPr id="41" name="textruta 40">
            <a:extLst>
              <a:ext uri="{FF2B5EF4-FFF2-40B4-BE49-F238E27FC236}">
                <a16:creationId xmlns:a16="http://schemas.microsoft.com/office/drawing/2014/main" id="{C5DE0041-8D79-43D5-BAB9-7B1B491622D5}"/>
              </a:ext>
            </a:extLst>
          </p:cNvPr>
          <p:cNvSpPr txBox="1">
            <a:spLocks noChangeArrowheads="1"/>
          </p:cNvSpPr>
          <p:nvPr/>
        </p:nvSpPr>
        <p:spPr bwMode="auto">
          <a:xfrm>
            <a:off x="2851150" y="6419850"/>
            <a:ext cx="3522663" cy="2524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dirty="0">
                <a:solidFill>
                  <a:schemeClr val="tx1"/>
                </a:solidFill>
              </a:rPr>
              <a:t>Fler tips </a:t>
            </a:r>
            <a:r>
              <a:rPr lang="sv-SE" altLang="sv-SE" dirty="0">
                <a:solidFill>
                  <a:schemeClr val="tx1"/>
                </a:solidFill>
                <a:sym typeface="Webdings" panose="05030102010509060703" pitchFamily="18" charset="2"/>
              </a:rPr>
              <a:t></a:t>
            </a:r>
            <a:endParaRPr lang="sv-SE" altLang="sv-SE" dirty="0">
              <a:solidFill>
                <a:schemeClr val="tx1"/>
              </a:solidFill>
            </a:endParaRPr>
          </a:p>
        </p:txBody>
      </p:sp>
      <p:sp>
        <p:nvSpPr>
          <p:cNvPr id="42" name="textruta 41">
            <a:hlinkClick r:id="rId4" action="ppaction://hlinksldjump"/>
            <a:extLst>
              <a:ext uri="{FF2B5EF4-FFF2-40B4-BE49-F238E27FC236}">
                <a16:creationId xmlns:a16="http://schemas.microsoft.com/office/drawing/2014/main" id="{44741702-4336-487E-AFA0-7D5E2E74B8D0}"/>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34" name="textruta 33">
            <a:hlinkClick r:id="rId7" action="ppaction://hlinksldjump"/>
            <a:extLst>
              <a:ext uri="{FF2B5EF4-FFF2-40B4-BE49-F238E27FC236}">
                <a16:creationId xmlns:a16="http://schemas.microsoft.com/office/drawing/2014/main" id="{492B93F5-6238-42E0-B0C9-E3977BF0A4FC}"/>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35" name="grey_out">
            <a:extLst>
              <a:ext uri="{FF2B5EF4-FFF2-40B4-BE49-F238E27FC236}">
                <a16:creationId xmlns:a16="http://schemas.microsoft.com/office/drawing/2014/main" id="{A222DBE2-08A7-462C-8370-0AF95BFF2A4E}"/>
              </a:ext>
            </a:extLst>
          </p:cNvPr>
          <p:cNvSpPr/>
          <p:nvPr/>
        </p:nvSpPr>
        <p:spPr>
          <a:xfrm>
            <a:off x="-127000" y="-109538"/>
            <a:ext cx="9448800" cy="7073901"/>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ktangel med rundade hörn 35">
            <a:extLst>
              <a:ext uri="{FF2B5EF4-FFF2-40B4-BE49-F238E27FC236}">
                <a16:creationId xmlns:a16="http://schemas.microsoft.com/office/drawing/2014/main" id="{D286D6E2-CC36-4ABB-88DF-AD1768268B5D}"/>
              </a:ext>
            </a:extLst>
          </p:cNvPr>
          <p:cNvSpPr>
            <a:spLocks noChangeAspect="1"/>
          </p:cNvSpPr>
          <p:nvPr/>
        </p:nvSpPr>
        <p:spPr>
          <a:xfrm>
            <a:off x="935605" y="2288314"/>
            <a:ext cx="7300800" cy="2787865"/>
          </a:xfrm>
          <a:prstGeom prst="roundRect">
            <a:avLst/>
          </a:prstGeom>
          <a:ln/>
        </p:spPr>
        <p:style>
          <a:lnRef idx="0">
            <a:schemeClr val="accent5"/>
          </a:lnRef>
          <a:fillRef idx="3">
            <a:schemeClr val="accent5"/>
          </a:fillRef>
          <a:effectRef idx="3">
            <a:schemeClr val="accent5"/>
          </a:effectRef>
          <a:fontRef idx="minor">
            <a:schemeClr val="lt1"/>
          </a:fontRef>
        </p:style>
        <p:txBody>
          <a:bodyPr/>
          <a:lstStyle/>
          <a:p>
            <a:pPr>
              <a:spcBef>
                <a:spcPts val="600"/>
              </a:spcBef>
              <a:spcAft>
                <a:spcPts val="600"/>
              </a:spcAft>
              <a:tabLst>
                <a:tab pos="685800" algn="l"/>
                <a:tab pos="914400" algn="l"/>
              </a:tabLst>
              <a:defRPr/>
            </a:pPr>
            <a:r>
              <a:rPr lang="sv-SE" sz="1600" b="1" dirty="0">
                <a:solidFill>
                  <a:schemeClr val="tx1"/>
                </a:solidFill>
              </a:rPr>
              <a:t>TIPS FÖR GENOMFÖRANDE</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Tänk på att organisationens ledning ansvarar för att tillräckligt ansvar och tillräckliga befogenheter tilldelas och delegeras för att säkerställa att övriga delar av kontinuitetsarbetet ska kunna upprätthållas. </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Ansvar och arbetsuppgifter bör göras formellt tydliga genom att de skrivs in i respektive ansvarig persons arbetsbeskrivning. </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Ledningen bör också säkerställa att de får regelbunden rapportering avseende kontinuitetshanteringen.</a:t>
            </a:r>
          </a:p>
        </p:txBody>
      </p:sp>
      <p:sp>
        <p:nvSpPr>
          <p:cNvPr id="37" name="X">
            <a:extLst>
              <a:ext uri="{FF2B5EF4-FFF2-40B4-BE49-F238E27FC236}">
                <a16:creationId xmlns:a16="http://schemas.microsoft.com/office/drawing/2014/main" id="{9A282B61-B0A3-4A62-8E49-E40540C1EB66}"/>
              </a:ext>
            </a:extLst>
          </p:cNvPr>
          <p:cNvSpPr/>
          <p:nvPr/>
        </p:nvSpPr>
        <p:spPr>
          <a:xfrm>
            <a:off x="7788275" y="2085975"/>
            <a:ext cx="636588" cy="925513"/>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3"/>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3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8"/>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xit" presetSubtype="0" fill="hold" nodeType="withEffect">
                                  <p:stCondLst>
                                    <p:cond delay="0"/>
                                  </p:stCondLst>
                                  <p:childTnLst>
                                    <p:set>
                                      <p:cBhvr>
                                        <p:cTn id="27" dur="1" fill="hold">
                                          <p:stCondLst>
                                            <p:cond delay="0"/>
                                          </p:stCondLst>
                                        </p:cTn>
                                        <p:tgtEl>
                                          <p:spTgt spid="28"/>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0" restart="whenNotActive" fill="hold" evtFilter="cancelBubble" nodeType="interactiveSeq">
                <p:stCondLst>
                  <p:cond evt="onClick" delay="0">
                    <p:tgtEl>
                      <p:spTgt spid="31"/>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exit" presetSubtype="0" fill="hold" nodeType="withEffect">
                                  <p:stCondLst>
                                    <p:cond delay="0"/>
                                  </p:stCondLst>
                                  <p:childTnLst>
                                    <p:set>
                                      <p:cBhvr>
                                        <p:cTn id="34" dur="1" fill="hold">
                                          <p:stCondLst>
                                            <p:cond delay="0"/>
                                          </p:stCondLst>
                                        </p:cTn>
                                        <p:tgtEl>
                                          <p:spTgt spid="3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7" restart="whenNotActive" fill="hold" evtFilter="cancelBubble" nodeType="interactiveSeq">
                <p:stCondLst>
                  <p:cond evt="onClick" delay="0">
                    <p:tgtEl>
                      <p:spTgt spid="33"/>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xit" presetSubtype="0" fill="hold" nodeType="withEffect">
                                  <p:stCondLst>
                                    <p:cond delay="0"/>
                                  </p:stCondLst>
                                  <p:childTnLst>
                                    <p:set>
                                      <p:cBhvr>
                                        <p:cTn id="41" dur="1" fill="hold">
                                          <p:stCondLst>
                                            <p:cond delay="0"/>
                                          </p:stCondLst>
                                        </p:cTn>
                                        <p:tgtEl>
                                          <p:spTgt spid="33"/>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xit" presetSubtype="0" fill="hold" grpId="3" nodeType="withEffect">
                                  <p:stCondLst>
                                    <p:cond delay="0"/>
                                  </p:stCondLst>
                                  <p:childTnLst>
                                    <p:set>
                                      <p:cBhvr>
                                        <p:cTn id="54" dur="1" fill="hold">
                                          <p:stCondLst>
                                            <p:cond delay="0"/>
                                          </p:stCondLst>
                                        </p:cTn>
                                        <p:tgtEl>
                                          <p:spTgt spid="30"/>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xit" presetSubtype="0" fill="hold" grpId="3" nodeType="withEffect">
                                  <p:stCondLst>
                                    <p:cond delay="0"/>
                                  </p:stCondLst>
                                  <p:childTnLst>
                                    <p:set>
                                      <p:cBhvr>
                                        <p:cTn id="58"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9" restart="whenNotActive" fill="hold" evtFilter="cancelBubble" nodeType="interactiveSeq">
                <p:stCondLst>
                  <p:cond evt="onClick" delay="0">
                    <p:tgtEl>
                      <p:spTgt spid="10"/>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28"/>
                                        </p:tgtEl>
                                        <p:attrNameLst>
                                          <p:attrName>style.visibility</p:attrName>
                                        </p:attrNameLst>
                                      </p:cBhvr>
                                      <p:to>
                                        <p:strVal val="hidden"/>
                                      </p:to>
                                    </p:set>
                                  </p:childTnLst>
                                </p:cTn>
                              </p:par>
                              <p:par>
                                <p:cTn id="68" presetID="1" presetClass="exit" presetSubtype="0" fill="hold" grpId="3" nodeType="withEffect">
                                  <p:stCondLst>
                                    <p:cond delay="0"/>
                                  </p:stCondLst>
                                  <p:childTnLst>
                                    <p:set>
                                      <p:cBhvr>
                                        <p:cTn id="69" dur="1" fill="hold">
                                          <p:stCondLst>
                                            <p:cond delay="0"/>
                                          </p:stCondLst>
                                        </p:cTn>
                                        <p:tgtEl>
                                          <p:spTgt spid="29"/>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31"/>
                                        </p:tgtEl>
                                        <p:attrNameLst>
                                          <p:attrName>style.visibility</p:attrName>
                                        </p:attrNameLst>
                                      </p:cBhvr>
                                      <p:to>
                                        <p:strVal val="hidden"/>
                                      </p:to>
                                    </p:set>
                                  </p:childTnLst>
                                </p:cTn>
                              </p:par>
                              <p:par>
                                <p:cTn id="72" presetID="1" presetClass="exit" presetSubtype="0" fill="hold" grpId="4" nodeType="withEffect">
                                  <p:stCondLst>
                                    <p:cond delay="0"/>
                                  </p:stCondLst>
                                  <p:childTnLst>
                                    <p:set>
                                      <p:cBhvr>
                                        <p:cTn id="73"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9"/>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28"/>
                                        </p:tgtEl>
                                        <p:attrNameLst>
                                          <p:attrName>style.visibility</p:attrName>
                                        </p:attrNameLst>
                                      </p:cBhvr>
                                      <p:to>
                                        <p:strVal val="hidden"/>
                                      </p:to>
                                    </p:set>
                                  </p:childTnLst>
                                </p:cTn>
                              </p:par>
                              <p:par>
                                <p:cTn id="83" presetID="1" presetClass="exit" presetSubtype="0" fill="hold" grpId="4" nodeType="withEffect">
                                  <p:stCondLst>
                                    <p:cond delay="0"/>
                                  </p:stCondLst>
                                  <p:childTnLst>
                                    <p:set>
                                      <p:cBhvr>
                                        <p:cTn id="84" dur="1" fill="hold">
                                          <p:stCondLst>
                                            <p:cond delay="0"/>
                                          </p:stCondLst>
                                        </p:cTn>
                                        <p:tgtEl>
                                          <p:spTgt spid="2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33"/>
                                        </p:tgtEl>
                                        <p:attrNameLst>
                                          <p:attrName>style.visibility</p:attrName>
                                        </p:attrNameLst>
                                      </p:cBhvr>
                                      <p:to>
                                        <p:strVal val="hidden"/>
                                      </p:to>
                                    </p:set>
                                  </p:childTnLst>
                                </p:cTn>
                              </p:par>
                              <p:par>
                                <p:cTn id="87" presetID="1" presetClass="exit" presetSubtype="0" fill="hold" grpId="4" nodeType="withEffect">
                                  <p:stCondLst>
                                    <p:cond delay="0"/>
                                  </p:stCondLst>
                                  <p:childTnLst>
                                    <p:set>
                                      <p:cBhvr>
                                        <p:cTn id="88"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9" restart="whenNotActive" fill="hold" evtFilter="cancelBubble" nodeType="interactiveSeq">
                <p:stCondLst>
                  <p:cond evt="onClick" delay="0">
                    <p:tgtEl>
                      <p:spTgt spid="40"/>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xit" presetSubtype="0" fill="hold" nodeType="clickEffect">
                                  <p:stCondLst>
                                    <p:cond delay="0"/>
                                  </p:stCondLst>
                                  <p:childTnLst>
                                    <p:set>
                                      <p:cBhvr>
                                        <p:cTn id="93" dur="1" fill="hold">
                                          <p:stCondLst>
                                            <p:cond delay="0"/>
                                          </p:stCondLst>
                                        </p:cTn>
                                        <p:tgtEl>
                                          <p:spTgt spid="28"/>
                                        </p:tgtEl>
                                        <p:attrNameLst>
                                          <p:attrName>style.visibility</p:attrName>
                                        </p:attrNameLst>
                                      </p:cBhvr>
                                      <p:to>
                                        <p:strVal val="hidden"/>
                                      </p:to>
                                    </p:set>
                                  </p:childTnLst>
                                </p:cTn>
                              </p:par>
                              <p:par>
                                <p:cTn id="94" presetID="1" presetClass="exit" presetSubtype="0" fill="hold" grpId="5" nodeType="withEffect">
                                  <p:stCondLst>
                                    <p:cond delay="0"/>
                                  </p:stCondLst>
                                  <p:childTnLst>
                                    <p:set>
                                      <p:cBhvr>
                                        <p:cTn id="95" dur="1" fill="hold">
                                          <p:stCondLst>
                                            <p:cond delay="0"/>
                                          </p:stCondLst>
                                        </p:cTn>
                                        <p:tgtEl>
                                          <p:spTgt spid="29"/>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31"/>
                                        </p:tgtEl>
                                        <p:attrNameLst>
                                          <p:attrName>style.visibility</p:attrName>
                                        </p:attrNameLst>
                                      </p:cBhvr>
                                      <p:to>
                                        <p:strVal val="hidden"/>
                                      </p:to>
                                    </p:set>
                                  </p:childTnLst>
                                </p:cTn>
                              </p:par>
                              <p:par>
                                <p:cTn id="98" presetID="1" presetClass="exit" presetSubtype="0" fill="hold" grpId="5" nodeType="withEffect">
                                  <p:stCondLst>
                                    <p:cond delay="0"/>
                                  </p:stCondLst>
                                  <p:childTnLst>
                                    <p:set>
                                      <p:cBhvr>
                                        <p:cTn id="99" dur="1" fill="hold">
                                          <p:stCondLst>
                                            <p:cond delay="0"/>
                                          </p:stCondLst>
                                        </p:cTn>
                                        <p:tgtEl>
                                          <p:spTgt spid="30"/>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33"/>
                                        </p:tgtEl>
                                        <p:attrNameLst>
                                          <p:attrName>style.visibility</p:attrName>
                                        </p:attrNameLst>
                                      </p:cBhvr>
                                      <p:to>
                                        <p:strVal val="hidden"/>
                                      </p:to>
                                    </p:set>
                                  </p:childTnLst>
                                </p:cTn>
                              </p:par>
                              <p:par>
                                <p:cTn id="102" presetID="1" presetClass="exit" presetSubtype="0" fill="hold" grpId="5" nodeType="withEffect">
                                  <p:stCondLst>
                                    <p:cond delay="0"/>
                                  </p:stCondLst>
                                  <p:childTnLst>
                                    <p:set>
                                      <p:cBhvr>
                                        <p:cTn id="103"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4" restart="whenNotActive" fill="hold" evtFilter="cancelBubble" nodeType="interactiveSeq">
                <p:stCondLst>
                  <p:cond evt="onClick" delay="0">
                    <p:tgtEl>
                      <p:spTgt spid="42"/>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 presetClass="exit" presetSubtype="0" fill="hold" nodeType="clickEffect">
                                  <p:stCondLst>
                                    <p:cond delay="0"/>
                                  </p:stCondLst>
                                  <p:childTnLst>
                                    <p:set>
                                      <p:cBhvr>
                                        <p:cTn id="108" dur="1" fill="hold">
                                          <p:stCondLst>
                                            <p:cond delay="0"/>
                                          </p:stCondLst>
                                        </p:cTn>
                                        <p:tgtEl>
                                          <p:spTgt spid="28"/>
                                        </p:tgtEl>
                                        <p:attrNameLst>
                                          <p:attrName>style.visibility</p:attrName>
                                        </p:attrNameLst>
                                      </p:cBhvr>
                                      <p:to>
                                        <p:strVal val="hidden"/>
                                      </p:to>
                                    </p:set>
                                  </p:childTnLst>
                                </p:cTn>
                              </p:par>
                              <p:par>
                                <p:cTn id="109" presetID="1" presetClass="exit" presetSubtype="0" fill="hold" grpId="6" nodeType="withEffect">
                                  <p:stCondLst>
                                    <p:cond delay="0"/>
                                  </p:stCondLst>
                                  <p:childTnLst>
                                    <p:set>
                                      <p:cBhvr>
                                        <p:cTn id="110" dur="1" fill="hold">
                                          <p:stCondLst>
                                            <p:cond delay="0"/>
                                          </p:stCondLst>
                                        </p:cTn>
                                        <p:tgtEl>
                                          <p:spTgt spid="29"/>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31"/>
                                        </p:tgtEl>
                                        <p:attrNameLst>
                                          <p:attrName>style.visibility</p:attrName>
                                        </p:attrNameLst>
                                      </p:cBhvr>
                                      <p:to>
                                        <p:strVal val="hidden"/>
                                      </p:to>
                                    </p:set>
                                  </p:childTnLst>
                                </p:cTn>
                              </p:par>
                              <p:par>
                                <p:cTn id="113" presetID="1" presetClass="exit" presetSubtype="0" fill="hold" grpId="6" nodeType="withEffect">
                                  <p:stCondLst>
                                    <p:cond delay="0"/>
                                  </p:stCondLst>
                                  <p:childTnLst>
                                    <p:set>
                                      <p:cBhvr>
                                        <p:cTn id="114" dur="1" fill="hold">
                                          <p:stCondLst>
                                            <p:cond delay="0"/>
                                          </p:stCondLst>
                                        </p:cTn>
                                        <p:tgtEl>
                                          <p:spTgt spid="3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33"/>
                                        </p:tgtEl>
                                        <p:attrNameLst>
                                          <p:attrName>style.visibility</p:attrName>
                                        </p:attrNameLst>
                                      </p:cBhvr>
                                      <p:to>
                                        <p:strVal val="hidden"/>
                                      </p:to>
                                    </p:set>
                                  </p:childTnLst>
                                </p:cTn>
                              </p:par>
                              <p:par>
                                <p:cTn id="117" presetID="1" presetClass="exit" presetSubtype="0" fill="hold" grpId="6" nodeType="withEffect">
                                  <p:stCondLst>
                                    <p:cond delay="0"/>
                                  </p:stCondLst>
                                  <p:childTnLst>
                                    <p:set>
                                      <p:cBhvr>
                                        <p:cTn id="118"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1" presetClass="exit" presetSubtype="0" fill="hold" nodeType="withEffect">
                                  <p:stCondLst>
                                    <p:cond delay="0"/>
                                  </p:stCondLst>
                                  <p:childTnLst>
                                    <p:set>
                                      <p:cBhvr>
                                        <p:cTn id="123" dur="1" fill="hold">
                                          <p:stCondLst>
                                            <p:cond delay="0"/>
                                          </p:stCondLst>
                                        </p:cTn>
                                        <p:tgtEl>
                                          <p:spTgt spid="37"/>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36"/>
                                        </p:tgtEl>
                                        <p:attrNameLst>
                                          <p:attrName>style.visibility</p:attrName>
                                        </p:attrNameLst>
                                      </p:cBhvr>
                                      <p:to>
                                        <p:strVal val="hidden"/>
                                      </p:to>
                                    </p:set>
                                  </p:childTnLst>
                                </p:cTn>
                              </p:par>
                              <p:par>
                                <p:cTn id="126" presetID="1" presetClass="exit" presetSubtype="0" fill="hold" grpId="2" nodeType="withEffect">
                                  <p:stCondLst>
                                    <p:cond delay="0"/>
                                  </p:stCondLst>
                                  <p:childTnLst>
                                    <p:set>
                                      <p:cBhvr>
                                        <p:cTn id="127"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41"/>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0" presetClass="entr" presetSubtype="0" fill="hold" nodeType="click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fade">
                                      <p:cBhvr>
                                        <p:cTn id="133" dur="500"/>
                                        <p:tgtEl>
                                          <p:spTgt spid="36"/>
                                        </p:tgtEl>
                                      </p:cBhvr>
                                    </p:animEffect>
                                  </p:childTnLst>
                                </p:cTn>
                              </p:par>
                              <p:par>
                                <p:cTn id="134" presetID="10" presetClass="entr" presetSubtype="0" fill="hold"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fade">
                                      <p:cBhvr>
                                        <p:cTn id="136" dur="500"/>
                                        <p:tgtEl>
                                          <p:spTgt spid="37"/>
                                        </p:tgtEl>
                                      </p:cBhvr>
                                    </p:animEffect>
                                  </p:childTnLst>
                                </p:cTn>
                              </p:par>
                              <p:par>
                                <p:cTn id="137" presetID="1" presetClass="entr" presetSubtype="0" fill="hold" grpId="0" nodeType="withEffect">
                                  <p:stCondLst>
                                    <p:cond delay="0"/>
                                  </p:stCondLst>
                                  <p:childTnLst>
                                    <p:set>
                                      <p:cBhvr>
                                        <p:cTn id="138"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29" grpId="0" animBg="1"/>
      <p:bldP spid="29" grpId="1" animBg="1"/>
      <p:bldP spid="29" grpId="2" animBg="1"/>
      <p:bldP spid="29" grpId="3" animBg="1"/>
      <p:bldP spid="29" grpId="4" animBg="1"/>
      <p:bldP spid="29" grpId="5" animBg="1"/>
      <p:bldP spid="29" grpId="6" animBg="1"/>
      <p:bldP spid="30" grpId="0" animBg="1"/>
      <p:bldP spid="30" grpId="1" animBg="1"/>
      <p:bldP spid="30" grpId="2" animBg="1"/>
      <p:bldP spid="30" grpId="3" animBg="1"/>
      <p:bldP spid="30" grpId="4" animBg="1"/>
      <p:bldP spid="30" grpId="5" animBg="1"/>
      <p:bldP spid="30" grpId="6" animBg="1"/>
      <p:bldP spid="32" grpId="0" animBg="1"/>
      <p:bldP spid="32" grpId="1" animBg="1"/>
      <p:bldP spid="32" grpId="2" animBg="1"/>
      <p:bldP spid="32" grpId="3" animBg="1"/>
      <p:bldP spid="32" grpId="4" animBg="1"/>
      <p:bldP spid="32" grpId="5" animBg="1"/>
      <p:bldP spid="32" grpId="6" animBg="1"/>
      <p:bldP spid="35" grpId="0" animBg="1"/>
      <p:bldP spid="35" grpId="1" animBg="1"/>
      <p:bldP spid="35" grpId="2"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3769BE3E-9378-4DCD-A711-6AFEEEF5B6ED}"/>
              </a:ext>
            </a:extLst>
          </p:cNvPr>
          <p:cNvSpPr txBox="1"/>
          <p:nvPr/>
        </p:nvSpPr>
        <p:spPr>
          <a:xfrm>
            <a:off x="4981575" y="2325688"/>
            <a:ext cx="3644900" cy="2016125"/>
          </a:xfrm>
          <a:prstGeom prst="roundRect">
            <a:avLst/>
          </a:prstGeom>
          <a:noFill/>
          <a:ln>
            <a:noFill/>
          </a:ln>
        </p:spPr>
        <p:txBody>
          <a:bodyPr>
            <a:spAutoFit/>
          </a:bodyPr>
          <a:lstStyle/>
          <a:p>
            <a:pPr>
              <a:defRPr/>
            </a:pPr>
            <a:r>
              <a:rPr lang="sv-SE" sz="1400" dirty="0">
                <a:latin typeface="+mj-lt"/>
              </a:rPr>
              <a:t>Exempel på hur roller och ansvar för kontinuitetshantering kan organiseras återges i diagrammet och tabellen. </a:t>
            </a:r>
          </a:p>
          <a:p>
            <a:pPr>
              <a:defRPr/>
            </a:pPr>
            <a:endParaRPr lang="sv-SE" sz="1400" dirty="0">
              <a:latin typeface="+mj-lt"/>
            </a:endParaRPr>
          </a:p>
          <a:p>
            <a:pPr>
              <a:defRPr/>
            </a:pPr>
            <a:r>
              <a:rPr lang="sv-SE" sz="1400" dirty="0">
                <a:latin typeface="+mj-lt"/>
              </a:rPr>
              <a:t>Beroende på organisationens storlek och behov inom kontinuitetshantering kan nivåerna och ansvariga funktioner se olika ut. </a:t>
            </a:r>
          </a:p>
        </p:txBody>
      </p:sp>
      <p:pic>
        <p:nvPicPr>
          <p:cNvPr id="54275" name="Bildobjekt 2">
            <a:extLst>
              <a:ext uri="{FF2B5EF4-FFF2-40B4-BE49-F238E27FC236}">
                <a16:creationId xmlns:a16="http://schemas.microsoft.com/office/drawing/2014/main" id="{6240FEAC-6068-4EAA-B84C-121D9CE8BA52}"/>
              </a:ext>
            </a:extLst>
          </p:cNvPr>
          <p:cNvPicPr>
            <a:picLocks noChangeAspect="1"/>
          </p:cNvPicPr>
          <p:nvPr/>
        </p:nvPicPr>
        <p:blipFill>
          <a:blip r:embed="rId3">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ktangel 25">
            <a:extLst>
              <a:ext uri="{FF2B5EF4-FFF2-40B4-BE49-F238E27FC236}">
                <a16:creationId xmlns:a16="http://schemas.microsoft.com/office/drawing/2014/main" id="{3635E8E1-4D21-4A54-9E24-F1BD6F50C56A}"/>
              </a:ext>
            </a:extLst>
          </p:cNvPr>
          <p:cNvSpPr>
            <a:spLocks noChangeArrowheads="1"/>
          </p:cNvSpPr>
          <p:nvPr/>
        </p:nvSpPr>
        <p:spPr bwMode="auto">
          <a:xfrm>
            <a:off x="569913" y="227013"/>
            <a:ext cx="1703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Styrande dokument</a:t>
            </a:r>
          </a:p>
        </p:txBody>
      </p:sp>
      <p:pic>
        <p:nvPicPr>
          <p:cNvPr id="54277" name="Bildobjekt 5">
            <a:extLst>
              <a:ext uri="{FF2B5EF4-FFF2-40B4-BE49-F238E27FC236}">
                <a16:creationId xmlns:a16="http://schemas.microsoft.com/office/drawing/2014/main" id="{BF4FB2F8-6AE6-4703-902C-820BD80BB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144463"/>
            <a:ext cx="4810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ruta 28">
            <a:extLst>
              <a:ext uri="{FF2B5EF4-FFF2-40B4-BE49-F238E27FC236}">
                <a16:creationId xmlns:a16="http://schemas.microsoft.com/office/drawing/2014/main" id="{AF8A789E-55B4-42CB-BFC8-9A4D79533785}"/>
              </a:ext>
            </a:extLst>
          </p:cNvPr>
          <p:cNvSpPr txBox="1"/>
          <p:nvPr/>
        </p:nvSpPr>
        <p:spPr>
          <a:xfrm>
            <a:off x="4727575" y="1570038"/>
            <a:ext cx="3876675" cy="817562"/>
          </a:xfrm>
          <a:prstGeom prst="roundRect">
            <a:avLst/>
          </a:prstGeom>
          <a:solidFill>
            <a:schemeClr val="bg1">
              <a:lumMod val="75000"/>
            </a:schemeClr>
          </a:solidFill>
        </p:spPr>
        <p:txBody>
          <a:bodyPr>
            <a:spAutoFit/>
          </a:bodyPr>
          <a:lstStyle/>
          <a:p>
            <a:pPr>
              <a:defRPr/>
            </a:pPr>
            <a:r>
              <a:rPr lang="sv-SE" sz="1400" i="1" dirty="0">
                <a:latin typeface="+mj-lt"/>
              </a:rPr>
              <a:t>Compliance och kontroll </a:t>
            </a:r>
            <a:r>
              <a:rPr lang="sv-SE" sz="1400" dirty="0">
                <a:latin typeface="+mj-lt"/>
              </a:rPr>
              <a:t>är den funktion som utvärderar kontinuitetshanteringen kopplat till mål samt regelefterlevnad.</a:t>
            </a:r>
          </a:p>
        </p:txBody>
      </p:sp>
      <p:sp>
        <p:nvSpPr>
          <p:cNvPr id="28" name="X">
            <a:extLst>
              <a:ext uri="{FF2B5EF4-FFF2-40B4-BE49-F238E27FC236}">
                <a16:creationId xmlns:a16="http://schemas.microsoft.com/office/drawing/2014/main" id="{215FD8B4-FD25-4593-91E7-A3BC4FC52938}"/>
              </a:ext>
            </a:extLst>
          </p:cNvPr>
          <p:cNvSpPr>
            <a:spLocks noChangeAspect="1"/>
          </p:cNvSpPr>
          <p:nvPr/>
        </p:nvSpPr>
        <p:spPr>
          <a:xfrm>
            <a:off x="8418513" y="1403350"/>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2" name="Bildobjekt 41">
            <a:extLst>
              <a:ext uri="{FF2B5EF4-FFF2-40B4-BE49-F238E27FC236}">
                <a16:creationId xmlns:a16="http://schemas.microsoft.com/office/drawing/2014/main" id="{C3930ABF-9DA8-4870-B354-B66CA4D7E9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657725"/>
            <a:ext cx="48387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ruta 47">
            <a:extLst>
              <a:ext uri="{FF2B5EF4-FFF2-40B4-BE49-F238E27FC236}">
                <a16:creationId xmlns:a16="http://schemas.microsoft.com/office/drawing/2014/main" id="{C8B54541-29E6-4297-B1C4-93512707F9E8}"/>
              </a:ext>
            </a:extLst>
          </p:cNvPr>
          <p:cNvSpPr txBox="1"/>
          <p:nvPr/>
        </p:nvSpPr>
        <p:spPr>
          <a:xfrm>
            <a:off x="5060950" y="1609725"/>
            <a:ext cx="3876675" cy="2952750"/>
          </a:xfrm>
          <a:prstGeom prst="roundRect">
            <a:avLst/>
          </a:prstGeom>
          <a:solidFill>
            <a:schemeClr val="bg1">
              <a:lumMod val="75000"/>
            </a:schemeClr>
          </a:solidFill>
        </p:spPr>
        <p:txBody>
          <a:bodyPr>
            <a:spAutoFit/>
          </a:bodyPr>
          <a:lstStyle/>
          <a:p>
            <a:pPr>
              <a:defRPr/>
            </a:pPr>
            <a:endParaRPr lang="sv-SE" sz="1400" dirty="0">
              <a:latin typeface="+mj-lt"/>
            </a:endParaRPr>
          </a:p>
          <a:p>
            <a:pPr>
              <a:defRPr/>
            </a:pPr>
            <a:r>
              <a:rPr lang="sv-SE" sz="1400" dirty="0">
                <a:latin typeface="+mj-lt"/>
              </a:rPr>
              <a:t>Det är av vikt att policyn tydliggör roller och ansvar gällande de olika slutprodukter som kommer ut av kontinuitetsarbetet. </a:t>
            </a:r>
          </a:p>
          <a:p>
            <a:pPr>
              <a:defRPr/>
            </a:pPr>
            <a:endParaRPr lang="sv-SE" sz="1400" dirty="0">
              <a:latin typeface="+mj-lt"/>
            </a:endParaRPr>
          </a:p>
          <a:p>
            <a:pPr>
              <a:defRPr/>
            </a:pPr>
            <a:r>
              <a:rPr lang="sv-SE" sz="1400" dirty="0">
                <a:latin typeface="+mj-lt"/>
              </a:rPr>
              <a:t>Detta kan inkludera vem som ansvarar för respektive dokument, med vilken frekvens det ska uppdateras, vilken målgrupp det har samt var det finns sparat. Exempel på hur denna information kan struktureras i policyn ges i tabellen </a:t>
            </a:r>
          </a:p>
          <a:p>
            <a:pPr>
              <a:defRPr/>
            </a:pPr>
            <a:endParaRPr lang="sv-SE" sz="1400" dirty="0">
              <a:latin typeface="+mj-lt"/>
            </a:endParaRPr>
          </a:p>
        </p:txBody>
      </p:sp>
      <p:sp>
        <p:nvSpPr>
          <p:cNvPr id="49" name="X">
            <a:extLst>
              <a:ext uri="{FF2B5EF4-FFF2-40B4-BE49-F238E27FC236}">
                <a16:creationId xmlns:a16="http://schemas.microsoft.com/office/drawing/2014/main" id="{45AB80E1-CB52-4914-8C91-4757B35D1EF4}"/>
              </a:ext>
            </a:extLst>
          </p:cNvPr>
          <p:cNvSpPr>
            <a:spLocks noChangeAspect="1"/>
          </p:cNvSpPr>
          <p:nvPr/>
        </p:nvSpPr>
        <p:spPr>
          <a:xfrm>
            <a:off x="8612188" y="1444625"/>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öger 23">
            <a:hlinkClick r:id="rId6" action="ppaction://hlinksldjump"/>
            <a:extLst>
              <a:ext uri="{FF2B5EF4-FFF2-40B4-BE49-F238E27FC236}">
                <a16:creationId xmlns:a16="http://schemas.microsoft.com/office/drawing/2014/main" id="{3056F90B-4620-41D7-B3E2-680CF147524E}"/>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54284" name="Grupp 40">
            <a:extLst>
              <a:ext uri="{FF2B5EF4-FFF2-40B4-BE49-F238E27FC236}">
                <a16:creationId xmlns:a16="http://schemas.microsoft.com/office/drawing/2014/main" id="{9CBC84BF-A7EB-4A52-82F8-C0A775E38972}"/>
              </a:ext>
            </a:extLst>
          </p:cNvPr>
          <p:cNvGrpSpPr>
            <a:grpSpLocks/>
          </p:cNvGrpSpPr>
          <p:nvPr/>
        </p:nvGrpSpPr>
        <p:grpSpPr bwMode="auto">
          <a:xfrm>
            <a:off x="69850" y="6280150"/>
            <a:ext cx="1079500" cy="539750"/>
            <a:chOff x="169363" y="6133850"/>
            <a:chExt cx="1080000" cy="540000"/>
          </a:xfrm>
        </p:grpSpPr>
        <p:sp>
          <p:nvSpPr>
            <p:cNvPr id="26" name="Höger 25">
              <a:extLst>
                <a:ext uri="{FF2B5EF4-FFF2-40B4-BE49-F238E27FC236}">
                  <a16:creationId xmlns:a16="http://schemas.microsoft.com/office/drawing/2014/main" id="{26E53C5C-7FA1-4086-86E9-3BD193DBF0D6}"/>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27" name="textruta 26">
              <a:hlinkClick r:id="rId7" action="ppaction://hlinksldjump"/>
              <a:extLst>
                <a:ext uri="{FF2B5EF4-FFF2-40B4-BE49-F238E27FC236}">
                  <a16:creationId xmlns:a16="http://schemas.microsoft.com/office/drawing/2014/main" id="{7394EFCE-407C-4E73-86A0-EE7C69EBF0CD}"/>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22" name="textruta 21">
            <a:extLst>
              <a:ext uri="{FF2B5EF4-FFF2-40B4-BE49-F238E27FC236}">
                <a16:creationId xmlns:a16="http://schemas.microsoft.com/office/drawing/2014/main" id="{BD3726DD-8A5A-4C33-BDB9-0898D85F7619}"/>
              </a:ext>
            </a:extLst>
          </p:cNvPr>
          <p:cNvSpPr txBox="1"/>
          <p:nvPr/>
        </p:nvSpPr>
        <p:spPr>
          <a:xfrm>
            <a:off x="4738688" y="1489075"/>
            <a:ext cx="3876675" cy="817563"/>
          </a:xfrm>
          <a:prstGeom prst="roundRect">
            <a:avLst/>
          </a:prstGeom>
          <a:solidFill>
            <a:schemeClr val="bg1">
              <a:lumMod val="75000"/>
            </a:schemeClr>
          </a:solidFill>
        </p:spPr>
        <p:txBody>
          <a:bodyPr>
            <a:spAutoFit/>
          </a:bodyPr>
          <a:lstStyle/>
          <a:p>
            <a:pPr>
              <a:defRPr/>
            </a:pPr>
            <a:r>
              <a:rPr lang="sv-SE" sz="1400" i="1" dirty="0">
                <a:latin typeface="+mj-lt"/>
              </a:rPr>
              <a:t>Verksamhetsledningen</a:t>
            </a:r>
            <a:r>
              <a:rPr lang="sv-SE" sz="1400" dirty="0">
                <a:latin typeface="+mj-lt"/>
              </a:rPr>
              <a:t> står typiskt sett för den strategiska inriktningen, vilket även kompletteras av en eventuell styrgrupp. </a:t>
            </a:r>
          </a:p>
        </p:txBody>
      </p:sp>
      <p:sp>
        <p:nvSpPr>
          <p:cNvPr id="23" name="X">
            <a:extLst>
              <a:ext uri="{FF2B5EF4-FFF2-40B4-BE49-F238E27FC236}">
                <a16:creationId xmlns:a16="http://schemas.microsoft.com/office/drawing/2014/main" id="{B8883A26-4A6F-437B-B39A-B9BD07FC667B}"/>
              </a:ext>
            </a:extLst>
          </p:cNvPr>
          <p:cNvSpPr>
            <a:spLocks noChangeAspect="1"/>
          </p:cNvSpPr>
          <p:nvPr/>
        </p:nvSpPr>
        <p:spPr>
          <a:xfrm>
            <a:off x="8429625" y="1322388"/>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ruta 24">
            <a:extLst>
              <a:ext uri="{FF2B5EF4-FFF2-40B4-BE49-F238E27FC236}">
                <a16:creationId xmlns:a16="http://schemas.microsoft.com/office/drawing/2014/main" id="{2DE2E0A0-2AAC-4BB5-8C44-CE0CE6FE8B1D}"/>
              </a:ext>
            </a:extLst>
          </p:cNvPr>
          <p:cNvSpPr txBox="1"/>
          <p:nvPr/>
        </p:nvSpPr>
        <p:spPr>
          <a:xfrm>
            <a:off x="4727575" y="1555750"/>
            <a:ext cx="3876675" cy="817563"/>
          </a:xfrm>
          <a:prstGeom prst="roundRect">
            <a:avLst/>
          </a:prstGeom>
          <a:solidFill>
            <a:schemeClr val="bg1">
              <a:lumMod val="75000"/>
            </a:schemeClr>
          </a:solidFill>
        </p:spPr>
        <p:txBody>
          <a:bodyPr>
            <a:spAutoFit/>
          </a:bodyPr>
          <a:lstStyle/>
          <a:p>
            <a:pPr>
              <a:defRPr/>
            </a:pPr>
            <a:r>
              <a:rPr lang="sv-SE" altLang="sv-SE" sz="1400" dirty="0">
                <a:latin typeface="+mj-lt"/>
              </a:rPr>
              <a:t>Nyttan av en </a:t>
            </a:r>
            <a:r>
              <a:rPr lang="sv-SE" altLang="sv-SE" sz="1400" i="1" dirty="0">
                <a:latin typeface="+mj-lt"/>
              </a:rPr>
              <a:t>styrgrupp</a:t>
            </a:r>
            <a:r>
              <a:rPr lang="sv-SE" altLang="sv-SE" sz="1400" dirty="0">
                <a:latin typeface="+mj-lt"/>
              </a:rPr>
              <a:t> är oftast tydligare hos större organisationer, där kontinuitets-hanteringen också är mer omfattande.</a:t>
            </a:r>
          </a:p>
        </p:txBody>
      </p:sp>
      <p:sp>
        <p:nvSpPr>
          <p:cNvPr id="30" name="X">
            <a:extLst>
              <a:ext uri="{FF2B5EF4-FFF2-40B4-BE49-F238E27FC236}">
                <a16:creationId xmlns:a16="http://schemas.microsoft.com/office/drawing/2014/main" id="{F493F0CB-A87D-4A1B-AF7A-A3F213940349}"/>
              </a:ext>
            </a:extLst>
          </p:cNvPr>
          <p:cNvSpPr>
            <a:spLocks noChangeAspect="1"/>
          </p:cNvSpPr>
          <p:nvPr/>
        </p:nvSpPr>
        <p:spPr>
          <a:xfrm>
            <a:off x="8466138" y="1316038"/>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ruta 30">
            <a:extLst>
              <a:ext uri="{FF2B5EF4-FFF2-40B4-BE49-F238E27FC236}">
                <a16:creationId xmlns:a16="http://schemas.microsoft.com/office/drawing/2014/main" id="{D4A8EC9F-CF20-41AD-B710-831351863BC0}"/>
              </a:ext>
            </a:extLst>
          </p:cNvPr>
          <p:cNvSpPr txBox="1"/>
          <p:nvPr/>
        </p:nvSpPr>
        <p:spPr>
          <a:xfrm>
            <a:off x="4767263" y="1503363"/>
            <a:ext cx="3876675" cy="817562"/>
          </a:xfrm>
          <a:prstGeom prst="roundRect">
            <a:avLst/>
          </a:prstGeom>
          <a:solidFill>
            <a:schemeClr val="bg1">
              <a:lumMod val="75000"/>
            </a:schemeClr>
          </a:solidFill>
        </p:spPr>
        <p:txBody>
          <a:bodyPr>
            <a:spAutoFit/>
          </a:bodyPr>
          <a:lstStyle/>
          <a:p>
            <a:pPr>
              <a:defRPr/>
            </a:pPr>
            <a:r>
              <a:rPr lang="sv-SE" altLang="sv-SE" sz="1400" dirty="0">
                <a:latin typeface="+mj-lt"/>
              </a:rPr>
              <a:t>En </a:t>
            </a:r>
            <a:r>
              <a:rPr lang="sv-SE" altLang="sv-SE" sz="1400" i="1" dirty="0">
                <a:latin typeface="+mj-lt"/>
              </a:rPr>
              <a:t>ansvarig för stöd till verksamhetens kontinuitetsarbete </a:t>
            </a:r>
            <a:r>
              <a:rPr lang="sv-SE" altLang="sv-SE" sz="1400" dirty="0">
                <a:latin typeface="+mj-lt"/>
              </a:rPr>
              <a:t>utgörs av den taktiska nivån för koordinering och stöd.</a:t>
            </a:r>
          </a:p>
        </p:txBody>
      </p:sp>
      <p:sp>
        <p:nvSpPr>
          <p:cNvPr id="32" name="X">
            <a:extLst>
              <a:ext uri="{FF2B5EF4-FFF2-40B4-BE49-F238E27FC236}">
                <a16:creationId xmlns:a16="http://schemas.microsoft.com/office/drawing/2014/main" id="{1CD93084-B4E7-4936-94E1-797CE2DA04A8}"/>
              </a:ext>
            </a:extLst>
          </p:cNvPr>
          <p:cNvSpPr>
            <a:spLocks noChangeAspect="1"/>
          </p:cNvSpPr>
          <p:nvPr/>
        </p:nvSpPr>
        <p:spPr>
          <a:xfrm>
            <a:off x="8458200" y="1336675"/>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textruta 34">
            <a:extLst>
              <a:ext uri="{FF2B5EF4-FFF2-40B4-BE49-F238E27FC236}">
                <a16:creationId xmlns:a16="http://schemas.microsoft.com/office/drawing/2014/main" id="{051CBCFE-F617-4A11-8FE7-A1B65AF5078C}"/>
              </a:ext>
            </a:extLst>
          </p:cNvPr>
          <p:cNvSpPr txBox="1"/>
          <p:nvPr/>
        </p:nvSpPr>
        <p:spPr>
          <a:xfrm>
            <a:off x="4746625" y="1509713"/>
            <a:ext cx="3876675" cy="817562"/>
          </a:xfrm>
          <a:prstGeom prst="roundRect">
            <a:avLst/>
          </a:prstGeom>
          <a:solidFill>
            <a:schemeClr val="bg1">
              <a:lumMod val="75000"/>
            </a:schemeClr>
          </a:solidFill>
        </p:spPr>
        <p:txBody>
          <a:bodyPr>
            <a:spAutoFit/>
          </a:bodyPr>
          <a:lstStyle/>
          <a:p>
            <a:pPr>
              <a:defRPr/>
            </a:pPr>
            <a:r>
              <a:rPr lang="sv-SE" altLang="sv-SE" sz="1400" i="1" dirty="0">
                <a:latin typeface="+mj-lt"/>
              </a:rPr>
              <a:t>Utförande verksamhet </a:t>
            </a:r>
            <a:r>
              <a:rPr lang="sv-SE" altLang="sv-SE" sz="1400" dirty="0">
                <a:latin typeface="+mj-lt"/>
              </a:rPr>
              <a:t>är den operativa personal som ansvarar för processer och system i olika verksamhetsdelar.</a:t>
            </a:r>
          </a:p>
        </p:txBody>
      </p:sp>
      <p:sp>
        <p:nvSpPr>
          <p:cNvPr id="36" name="X">
            <a:extLst>
              <a:ext uri="{FF2B5EF4-FFF2-40B4-BE49-F238E27FC236}">
                <a16:creationId xmlns:a16="http://schemas.microsoft.com/office/drawing/2014/main" id="{F948C3B2-5ABE-4B3E-B24E-07757A0B0444}"/>
              </a:ext>
            </a:extLst>
          </p:cNvPr>
          <p:cNvSpPr>
            <a:spLocks noChangeAspect="1"/>
          </p:cNvSpPr>
          <p:nvPr/>
        </p:nvSpPr>
        <p:spPr>
          <a:xfrm>
            <a:off x="8437563" y="1343025"/>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7" name="Vinklad  36">
            <a:extLst>
              <a:ext uri="{FF2B5EF4-FFF2-40B4-BE49-F238E27FC236}">
                <a16:creationId xmlns:a16="http://schemas.microsoft.com/office/drawing/2014/main" id="{E342A35C-9668-4DBB-A550-85B18E0CEEE7}"/>
              </a:ext>
            </a:extLst>
          </p:cNvPr>
          <p:cNvCxnSpPr/>
          <p:nvPr/>
        </p:nvCxnSpPr>
        <p:spPr>
          <a:xfrm rot="5400000">
            <a:off x="940594" y="2739232"/>
            <a:ext cx="1800225" cy="162083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ktangel 37">
            <a:extLst>
              <a:ext uri="{FF2B5EF4-FFF2-40B4-BE49-F238E27FC236}">
                <a16:creationId xmlns:a16="http://schemas.microsoft.com/office/drawing/2014/main" id="{CCDC8056-DCAE-4CD0-B068-814772FD2FF6}"/>
              </a:ext>
            </a:extLst>
          </p:cNvPr>
          <p:cNvSpPr/>
          <p:nvPr/>
        </p:nvSpPr>
        <p:spPr>
          <a:xfrm>
            <a:off x="377825" y="2946400"/>
            <a:ext cx="1454150" cy="46831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6350" tIns="6350" rIns="6350" bIns="6350" spcCol="1270" anchor="ctr"/>
          <a:lstStyle/>
          <a:p>
            <a:pPr algn="ctr" defTabSz="444500">
              <a:lnSpc>
                <a:spcPct val="90000"/>
              </a:lnSpc>
              <a:spcAft>
                <a:spcPct val="35000"/>
              </a:spcAft>
              <a:defRPr/>
            </a:pPr>
            <a:r>
              <a:rPr lang="sv-SE" sz="1000" b="1" dirty="0">
                <a:solidFill>
                  <a:schemeClr val="tx1"/>
                </a:solidFill>
              </a:rPr>
              <a:t>Ansvarig för stöd till verksamhetens kontinuitetsarbete</a:t>
            </a:r>
          </a:p>
        </p:txBody>
      </p:sp>
      <p:cxnSp>
        <p:nvCxnSpPr>
          <p:cNvPr id="40" name="Vinklad  39">
            <a:extLst>
              <a:ext uri="{FF2B5EF4-FFF2-40B4-BE49-F238E27FC236}">
                <a16:creationId xmlns:a16="http://schemas.microsoft.com/office/drawing/2014/main" id="{B296335B-1A3F-4006-BD05-FBF6CA74B823}"/>
              </a:ext>
            </a:extLst>
          </p:cNvPr>
          <p:cNvCxnSpPr/>
          <p:nvPr/>
        </p:nvCxnSpPr>
        <p:spPr>
          <a:xfrm rot="16200000" flipH="1">
            <a:off x="2759075" y="2849563"/>
            <a:ext cx="1187450" cy="140335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ktangel 42">
            <a:extLst>
              <a:ext uri="{FF2B5EF4-FFF2-40B4-BE49-F238E27FC236}">
                <a16:creationId xmlns:a16="http://schemas.microsoft.com/office/drawing/2014/main" id="{7D4975FE-2634-4716-BE53-9A15A1EAAD1E}"/>
              </a:ext>
            </a:extLst>
          </p:cNvPr>
          <p:cNvSpPr/>
          <p:nvPr/>
        </p:nvSpPr>
        <p:spPr bwMode="auto">
          <a:xfrm>
            <a:off x="377825" y="2374900"/>
            <a:ext cx="1454150" cy="46831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6350" tIns="6350" rIns="6350" bIns="6350" spcCol="1270" anchor="ctr"/>
          <a:lstStyle/>
          <a:p>
            <a:pPr algn="ctr" defTabSz="444500">
              <a:lnSpc>
                <a:spcPct val="90000"/>
              </a:lnSpc>
              <a:spcAft>
                <a:spcPct val="35000"/>
              </a:spcAft>
              <a:defRPr/>
            </a:pPr>
            <a:r>
              <a:rPr lang="sv-SE" sz="1000" b="1" dirty="0">
                <a:solidFill>
                  <a:schemeClr val="tx1"/>
                </a:solidFill>
              </a:rPr>
              <a:t>Styrgrupp för kontinuitetshantering</a:t>
            </a:r>
          </a:p>
        </p:txBody>
      </p:sp>
      <p:sp>
        <p:nvSpPr>
          <p:cNvPr id="44" name="Rektangel 43">
            <a:extLst>
              <a:ext uri="{FF2B5EF4-FFF2-40B4-BE49-F238E27FC236}">
                <a16:creationId xmlns:a16="http://schemas.microsoft.com/office/drawing/2014/main" id="{0D37C2AC-E8C0-4803-9B81-6747F5E1ABA8}"/>
              </a:ext>
            </a:extLst>
          </p:cNvPr>
          <p:cNvSpPr/>
          <p:nvPr/>
        </p:nvSpPr>
        <p:spPr bwMode="auto">
          <a:xfrm>
            <a:off x="3027363" y="2374900"/>
            <a:ext cx="1601787" cy="46831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6350" tIns="6350" rIns="6350" bIns="6350" spcCol="1270" anchor="ctr"/>
          <a:lstStyle/>
          <a:p>
            <a:pPr algn="ctr" defTabSz="444500">
              <a:lnSpc>
                <a:spcPct val="90000"/>
              </a:lnSpc>
              <a:spcAft>
                <a:spcPct val="35000"/>
              </a:spcAft>
              <a:defRPr/>
            </a:pPr>
            <a:r>
              <a:rPr lang="sv-SE" sz="1000" b="1" dirty="0">
                <a:solidFill>
                  <a:schemeClr val="tx1"/>
                </a:solidFill>
              </a:rPr>
              <a:t>Compliance och kontroll</a:t>
            </a:r>
          </a:p>
        </p:txBody>
      </p:sp>
      <p:cxnSp>
        <p:nvCxnSpPr>
          <p:cNvPr id="45" name="Rak 44">
            <a:extLst>
              <a:ext uri="{FF2B5EF4-FFF2-40B4-BE49-F238E27FC236}">
                <a16:creationId xmlns:a16="http://schemas.microsoft.com/office/drawing/2014/main" id="{2CB3FC85-C087-4C98-B3C0-77D89FCA4F5E}"/>
              </a:ext>
            </a:extLst>
          </p:cNvPr>
          <p:cNvCxnSpPr>
            <a:stCxn id="43" idx="3"/>
            <a:endCxn id="44" idx="1"/>
          </p:cNvCxnSpPr>
          <p:nvPr/>
        </p:nvCxnSpPr>
        <p:spPr bwMode="auto">
          <a:xfrm>
            <a:off x="1831975" y="2608263"/>
            <a:ext cx="1195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Rak 45">
            <a:extLst>
              <a:ext uri="{FF2B5EF4-FFF2-40B4-BE49-F238E27FC236}">
                <a16:creationId xmlns:a16="http://schemas.microsoft.com/office/drawing/2014/main" id="{92F2CB62-F4C0-4C06-B115-1CD3DF8888E5}"/>
              </a:ext>
            </a:extLst>
          </p:cNvPr>
          <p:cNvCxnSpPr/>
          <p:nvPr/>
        </p:nvCxnSpPr>
        <p:spPr>
          <a:xfrm flipV="1">
            <a:off x="1831975" y="3205163"/>
            <a:ext cx="822325"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Rak 52">
            <a:extLst>
              <a:ext uri="{FF2B5EF4-FFF2-40B4-BE49-F238E27FC236}">
                <a16:creationId xmlns:a16="http://schemas.microsoft.com/office/drawing/2014/main" id="{6864A2B1-56CF-4A58-84B9-092EB6BE48F9}"/>
              </a:ext>
            </a:extLst>
          </p:cNvPr>
          <p:cNvCxnSpPr/>
          <p:nvPr/>
        </p:nvCxnSpPr>
        <p:spPr>
          <a:xfrm flipV="1">
            <a:off x="2640013" y="2065338"/>
            <a:ext cx="11112" cy="1927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ruta 53">
            <a:hlinkClick r:id="rId7" action="ppaction://hlinksldjump"/>
            <a:extLst>
              <a:ext uri="{FF2B5EF4-FFF2-40B4-BE49-F238E27FC236}">
                <a16:creationId xmlns:a16="http://schemas.microsoft.com/office/drawing/2014/main" id="{2A6AC67C-AC2C-4AFB-A263-D7E45EAC5DC4}"/>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grpSp>
        <p:nvGrpSpPr>
          <p:cNvPr id="54302" name="Grupp 1">
            <a:extLst>
              <a:ext uri="{FF2B5EF4-FFF2-40B4-BE49-F238E27FC236}">
                <a16:creationId xmlns:a16="http://schemas.microsoft.com/office/drawing/2014/main" id="{D36E43E7-49AB-4798-8FC4-48C435D3837E}"/>
              </a:ext>
            </a:extLst>
          </p:cNvPr>
          <p:cNvGrpSpPr>
            <a:grpSpLocks/>
          </p:cNvGrpSpPr>
          <p:nvPr/>
        </p:nvGrpSpPr>
        <p:grpSpPr bwMode="auto">
          <a:xfrm>
            <a:off x="568325" y="4005263"/>
            <a:ext cx="3951288" cy="468312"/>
            <a:chOff x="428278" y="4448176"/>
            <a:chExt cx="3952250" cy="468312"/>
          </a:xfrm>
        </p:grpSpPr>
        <p:sp>
          <p:nvSpPr>
            <p:cNvPr id="50" name="Rektangel 49">
              <a:extLst>
                <a:ext uri="{FF2B5EF4-FFF2-40B4-BE49-F238E27FC236}">
                  <a16:creationId xmlns:a16="http://schemas.microsoft.com/office/drawing/2014/main" id="{665A3837-049F-4487-A7E0-539AD9260541}"/>
                </a:ext>
              </a:extLst>
            </p:cNvPr>
            <p:cNvSpPr/>
            <p:nvPr/>
          </p:nvSpPr>
          <p:spPr>
            <a:xfrm>
              <a:off x="428278" y="4448176"/>
              <a:ext cx="935266" cy="46831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6350" tIns="6350" rIns="6350" bIns="6350" spcCol="1270" anchor="ctr"/>
            <a:lstStyle/>
            <a:p>
              <a:pPr algn="ctr" defTabSz="444500">
                <a:lnSpc>
                  <a:spcPct val="90000"/>
                </a:lnSpc>
                <a:spcAft>
                  <a:spcPct val="35000"/>
                </a:spcAft>
                <a:defRPr/>
              </a:pPr>
              <a:r>
                <a:rPr lang="sv-SE" sz="1000" b="1" dirty="0">
                  <a:solidFill>
                    <a:schemeClr val="tx1"/>
                  </a:solidFill>
                </a:rPr>
                <a:t>Utförande verksamhet</a:t>
              </a:r>
            </a:p>
          </p:txBody>
        </p:sp>
        <p:sp>
          <p:nvSpPr>
            <p:cNvPr id="51" name="Rektangel 50">
              <a:extLst>
                <a:ext uri="{FF2B5EF4-FFF2-40B4-BE49-F238E27FC236}">
                  <a16:creationId xmlns:a16="http://schemas.microsoft.com/office/drawing/2014/main" id="{DF4122A2-9ACC-40CD-B1B0-A3BF59C4D8AE}"/>
                </a:ext>
              </a:extLst>
            </p:cNvPr>
            <p:cNvSpPr/>
            <p:nvPr/>
          </p:nvSpPr>
          <p:spPr>
            <a:xfrm>
              <a:off x="2044746" y="4448176"/>
              <a:ext cx="935266" cy="46831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6350" tIns="6350" rIns="6350" bIns="6350" spcCol="1270" anchor="ctr"/>
            <a:lstStyle/>
            <a:p>
              <a:pPr algn="ctr" defTabSz="444500">
                <a:lnSpc>
                  <a:spcPct val="90000"/>
                </a:lnSpc>
                <a:spcAft>
                  <a:spcPct val="35000"/>
                </a:spcAft>
                <a:defRPr/>
              </a:pPr>
              <a:r>
                <a:rPr lang="sv-SE" sz="1000" b="1" dirty="0">
                  <a:solidFill>
                    <a:schemeClr val="tx1"/>
                  </a:solidFill>
                </a:rPr>
                <a:t>Utförande verksamhet</a:t>
              </a:r>
              <a:endParaRPr lang="sv-SE" sz="1000" b="1" dirty="0"/>
            </a:p>
          </p:txBody>
        </p:sp>
        <p:sp>
          <p:nvSpPr>
            <p:cNvPr id="52" name="Rektangel 51">
              <a:extLst>
                <a:ext uri="{FF2B5EF4-FFF2-40B4-BE49-F238E27FC236}">
                  <a16:creationId xmlns:a16="http://schemas.microsoft.com/office/drawing/2014/main" id="{E479240B-5AF3-45B3-A615-0BDD39F1973F}"/>
                </a:ext>
              </a:extLst>
            </p:cNvPr>
            <p:cNvSpPr/>
            <p:nvPr/>
          </p:nvSpPr>
          <p:spPr>
            <a:xfrm>
              <a:off x="3445262" y="4448176"/>
              <a:ext cx="935266" cy="46831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6350" tIns="6350" rIns="6350" bIns="6350" spcCol="1270" anchor="ctr"/>
            <a:lstStyle/>
            <a:p>
              <a:pPr algn="ctr" defTabSz="444500">
                <a:lnSpc>
                  <a:spcPct val="90000"/>
                </a:lnSpc>
                <a:spcAft>
                  <a:spcPct val="35000"/>
                </a:spcAft>
                <a:defRPr/>
              </a:pPr>
              <a:r>
                <a:rPr lang="sv-SE" sz="1000" b="1" dirty="0">
                  <a:solidFill>
                    <a:schemeClr val="tx1"/>
                  </a:solidFill>
                </a:rPr>
                <a:t>Utförande verksamhet</a:t>
              </a:r>
              <a:endParaRPr lang="sv-SE" sz="1000" b="1" dirty="0"/>
            </a:p>
          </p:txBody>
        </p:sp>
      </p:grpSp>
      <p:sp>
        <p:nvSpPr>
          <p:cNvPr id="3" name="textruta 2">
            <a:extLst>
              <a:ext uri="{FF2B5EF4-FFF2-40B4-BE49-F238E27FC236}">
                <a16:creationId xmlns:a16="http://schemas.microsoft.com/office/drawing/2014/main" id="{4BB3978F-10A1-4DCE-BB40-00E43ABC923F}"/>
              </a:ext>
            </a:extLst>
          </p:cNvPr>
          <p:cNvSpPr txBox="1">
            <a:spLocks noChangeArrowheads="1"/>
          </p:cNvSpPr>
          <p:nvPr/>
        </p:nvSpPr>
        <p:spPr bwMode="auto">
          <a:xfrm>
            <a:off x="300038" y="3735388"/>
            <a:ext cx="46640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47" name="Rektangel 46">
            <a:extLst>
              <a:ext uri="{FF2B5EF4-FFF2-40B4-BE49-F238E27FC236}">
                <a16:creationId xmlns:a16="http://schemas.microsoft.com/office/drawing/2014/main" id="{6F9C111F-21CD-4AB1-8655-CD140314B45E}"/>
              </a:ext>
            </a:extLst>
          </p:cNvPr>
          <p:cNvSpPr/>
          <p:nvPr/>
        </p:nvSpPr>
        <p:spPr>
          <a:xfrm>
            <a:off x="1751013" y="1609725"/>
            <a:ext cx="1800225" cy="46831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6350" tIns="6350" rIns="6350" bIns="6350" spcCol="1270" anchor="ctr"/>
          <a:lstStyle/>
          <a:p>
            <a:pPr algn="ctr" defTabSz="444500">
              <a:lnSpc>
                <a:spcPct val="90000"/>
              </a:lnSpc>
              <a:spcAft>
                <a:spcPct val="35000"/>
              </a:spcAft>
              <a:defRPr/>
            </a:pPr>
            <a:r>
              <a:rPr lang="sv-SE" sz="1000" b="1" dirty="0">
                <a:solidFill>
                  <a:schemeClr val="tx1"/>
                </a:solidFill>
              </a:rPr>
              <a:t>Verksamhetsledning</a:t>
            </a:r>
          </a:p>
        </p:txBody>
      </p:sp>
      <p:sp>
        <p:nvSpPr>
          <p:cNvPr id="41" name="textruta 40">
            <a:hlinkClick r:id="rId8" action="ppaction://hlinksldjump"/>
            <a:extLst>
              <a:ext uri="{FF2B5EF4-FFF2-40B4-BE49-F238E27FC236}">
                <a16:creationId xmlns:a16="http://schemas.microsoft.com/office/drawing/2014/main" id="{78B2B53D-346E-4773-98F6-640E3749ECB0}"/>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54306" name="textruta 22">
            <a:extLst>
              <a:ext uri="{FF2B5EF4-FFF2-40B4-BE49-F238E27FC236}">
                <a16:creationId xmlns:a16="http://schemas.microsoft.com/office/drawing/2014/main" id="{CCABBF7D-5F32-433E-968D-BFB5252D73E5}"/>
              </a:ext>
            </a:extLst>
          </p:cNvPr>
          <p:cNvSpPr txBox="1">
            <a:spLocks noChangeArrowheads="1"/>
          </p:cNvSpPr>
          <p:nvPr/>
        </p:nvSpPr>
        <p:spPr bwMode="auto">
          <a:xfrm>
            <a:off x="1543050" y="115252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54307" name="textruta 22">
            <a:extLst>
              <a:ext uri="{FF2B5EF4-FFF2-40B4-BE49-F238E27FC236}">
                <a16:creationId xmlns:a16="http://schemas.microsoft.com/office/drawing/2014/main" id="{36387944-1AC3-4812-B55B-20563AD833AF}"/>
              </a:ext>
            </a:extLst>
          </p:cNvPr>
          <p:cNvSpPr txBox="1">
            <a:spLocks noChangeArrowheads="1"/>
          </p:cNvSpPr>
          <p:nvPr/>
        </p:nvSpPr>
        <p:spPr bwMode="auto">
          <a:xfrm>
            <a:off x="-25400" y="4891088"/>
            <a:ext cx="5937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54308" name="textruta 22">
            <a:extLst>
              <a:ext uri="{FF2B5EF4-FFF2-40B4-BE49-F238E27FC236}">
                <a16:creationId xmlns:a16="http://schemas.microsoft.com/office/drawing/2014/main" id="{8E9B84D1-2B02-411E-B272-FB579834B8D3}"/>
              </a:ext>
            </a:extLst>
          </p:cNvPr>
          <p:cNvSpPr txBox="1">
            <a:spLocks noChangeArrowheads="1"/>
          </p:cNvSpPr>
          <p:nvPr/>
        </p:nvSpPr>
        <p:spPr bwMode="auto">
          <a:xfrm>
            <a:off x="61913" y="288925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54309" name="textruta 22">
            <a:extLst>
              <a:ext uri="{FF2B5EF4-FFF2-40B4-BE49-F238E27FC236}">
                <a16:creationId xmlns:a16="http://schemas.microsoft.com/office/drawing/2014/main" id="{EDF286F5-0A52-4F5A-9F31-132C3849597D}"/>
              </a:ext>
            </a:extLst>
          </p:cNvPr>
          <p:cNvSpPr txBox="1">
            <a:spLocks noChangeArrowheads="1"/>
          </p:cNvSpPr>
          <p:nvPr/>
        </p:nvSpPr>
        <p:spPr bwMode="auto">
          <a:xfrm>
            <a:off x="60325" y="23161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54310" name="textruta 22">
            <a:extLst>
              <a:ext uri="{FF2B5EF4-FFF2-40B4-BE49-F238E27FC236}">
                <a16:creationId xmlns:a16="http://schemas.microsoft.com/office/drawing/2014/main" id="{991291BF-1D79-4C43-9A40-AD4FB3FD34E4}"/>
              </a:ext>
            </a:extLst>
          </p:cNvPr>
          <p:cNvSpPr txBox="1">
            <a:spLocks noChangeArrowheads="1"/>
          </p:cNvSpPr>
          <p:nvPr/>
        </p:nvSpPr>
        <p:spPr bwMode="auto">
          <a:xfrm>
            <a:off x="2690813" y="2122488"/>
            <a:ext cx="5937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54311" name="textruta 22">
            <a:extLst>
              <a:ext uri="{FF2B5EF4-FFF2-40B4-BE49-F238E27FC236}">
                <a16:creationId xmlns:a16="http://schemas.microsoft.com/office/drawing/2014/main" id="{C02ED59F-8281-4D8B-87E2-233069F6BAE2}"/>
              </a:ext>
            </a:extLst>
          </p:cNvPr>
          <p:cNvSpPr txBox="1">
            <a:spLocks noChangeArrowheads="1"/>
          </p:cNvSpPr>
          <p:nvPr/>
        </p:nvSpPr>
        <p:spPr bwMode="auto">
          <a:xfrm>
            <a:off x="193675" y="39449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54312" name="textruta 22">
            <a:extLst>
              <a:ext uri="{FF2B5EF4-FFF2-40B4-BE49-F238E27FC236}">
                <a16:creationId xmlns:a16="http://schemas.microsoft.com/office/drawing/2014/main" id="{E0F5BB17-09CB-42FD-8C36-FC4869CFD770}"/>
              </a:ext>
            </a:extLst>
          </p:cNvPr>
          <p:cNvSpPr txBox="1">
            <a:spLocks noChangeArrowheads="1"/>
          </p:cNvSpPr>
          <p:nvPr/>
        </p:nvSpPr>
        <p:spPr bwMode="auto">
          <a:xfrm>
            <a:off x="1811338" y="39449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54313" name="textruta 22">
            <a:extLst>
              <a:ext uri="{FF2B5EF4-FFF2-40B4-BE49-F238E27FC236}">
                <a16:creationId xmlns:a16="http://schemas.microsoft.com/office/drawing/2014/main" id="{736F34D1-4F51-4733-A959-026D8C85DD7D}"/>
              </a:ext>
            </a:extLst>
          </p:cNvPr>
          <p:cNvSpPr txBox="1">
            <a:spLocks noChangeArrowheads="1"/>
          </p:cNvSpPr>
          <p:nvPr/>
        </p:nvSpPr>
        <p:spPr bwMode="auto">
          <a:xfrm>
            <a:off x="3246438" y="39449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4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3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6"/>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3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par>
                                <p:cTn id="31" presetID="1" presetClass="exit" presetSubtype="0" fill="hold" grpId="9"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9"/>
                                        </p:tgtEl>
                                        <p:attrNameLst>
                                          <p:attrName>style.visibility</p:attrName>
                                        </p:attrNameLst>
                                      </p:cBhvr>
                                      <p:to>
                                        <p:strVal val="hidden"/>
                                      </p:to>
                                    </p:set>
                                  </p:childTnLst>
                                </p:cTn>
                              </p:par>
                              <p:par>
                                <p:cTn id="35" presetID="1" presetClass="exit" presetSubtype="0" fill="hold" grpId="8" nodeType="withEffect">
                                  <p:stCondLst>
                                    <p:cond delay="0"/>
                                  </p:stCondLst>
                                  <p:childTnLst>
                                    <p:set>
                                      <p:cBhvr>
                                        <p:cTn id="36" dur="1" fill="hold">
                                          <p:stCondLst>
                                            <p:cond delay="0"/>
                                          </p:stCondLst>
                                        </p:cTn>
                                        <p:tgtEl>
                                          <p:spTgt spid="4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3"/>
                                        </p:tgtEl>
                                        <p:attrNameLst>
                                          <p:attrName>style.visibility</p:attrName>
                                        </p:attrNameLst>
                                      </p:cBhvr>
                                      <p:to>
                                        <p:strVal val="hidden"/>
                                      </p:to>
                                    </p:set>
                                  </p:childTnLst>
                                </p:cTn>
                              </p:par>
                              <p:par>
                                <p:cTn id="39" presetID="1" presetClass="exit" presetSubtype="0" fill="hold" grpId="9" nodeType="withEffect">
                                  <p:stCondLst>
                                    <p:cond delay="0"/>
                                  </p:stCondLst>
                                  <p:childTnLst>
                                    <p:set>
                                      <p:cBhvr>
                                        <p:cTn id="40" dur="1" fill="hold">
                                          <p:stCondLst>
                                            <p:cond delay="0"/>
                                          </p:stCondLst>
                                        </p:cTn>
                                        <p:tgtEl>
                                          <p:spTgt spid="2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0"/>
                                        </p:tgtEl>
                                        <p:attrNameLst>
                                          <p:attrName>style.visibility</p:attrName>
                                        </p:attrNameLst>
                                      </p:cBhvr>
                                      <p:to>
                                        <p:strVal val="hidden"/>
                                      </p:to>
                                    </p:set>
                                  </p:childTnLst>
                                </p:cTn>
                              </p:par>
                              <p:par>
                                <p:cTn id="43" presetID="1" presetClass="exit" presetSubtype="0" fill="hold" grpId="9"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2"/>
                                        </p:tgtEl>
                                        <p:attrNameLst>
                                          <p:attrName>style.visibility</p:attrName>
                                        </p:attrNameLst>
                                      </p:cBhvr>
                                      <p:to>
                                        <p:strVal val="hidden"/>
                                      </p:to>
                                    </p:set>
                                  </p:childTnLst>
                                </p:cTn>
                              </p:par>
                              <p:par>
                                <p:cTn id="47" presetID="1" presetClass="exit" presetSubtype="0" fill="hold" grpId="9" nodeType="with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6"/>
                                        </p:tgtEl>
                                        <p:attrNameLst>
                                          <p:attrName>style.visibility</p:attrName>
                                        </p:attrNameLst>
                                      </p:cBhvr>
                                      <p:to>
                                        <p:strVal val="hidden"/>
                                      </p:to>
                                    </p:set>
                                  </p:childTnLst>
                                </p:cTn>
                              </p:par>
                              <p:par>
                                <p:cTn id="51" presetID="1" presetClass="exit" presetSubtype="0" fill="hold" grpId="9" nodeType="withEffect">
                                  <p:stCondLst>
                                    <p:cond delay="0"/>
                                  </p:stCondLst>
                                  <p:childTnLst>
                                    <p:set>
                                      <p:cBhvr>
                                        <p:cTn id="52"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8"/>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exit" presetSubtype="0" fill="hold" nodeType="withEffect">
                                  <p:stCondLst>
                                    <p:cond delay="0"/>
                                  </p:stCondLst>
                                  <p:childTnLst>
                                    <p:set>
                                      <p:cBhvr>
                                        <p:cTn id="57" dur="1" fill="hold">
                                          <p:stCondLst>
                                            <p:cond delay="0"/>
                                          </p:stCondLst>
                                        </p:cTn>
                                        <p:tgtEl>
                                          <p:spTgt spid="28"/>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0" restart="whenNotActive" fill="hold" evtFilter="cancelBubble" nodeType="interactiveSeq">
                <p:stCondLst>
                  <p:cond evt="onClick" delay="0">
                    <p:tgtEl>
                      <p:spTgt spid="49"/>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exit" presetSubtype="0" fill="hold" nodeType="withEffect">
                                  <p:stCondLst>
                                    <p:cond delay="0"/>
                                  </p:stCondLst>
                                  <p:childTnLst>
                                    <p:set>
                                      <p:cBhvr>
                                        <p:cTn id="64" dur="1" fill="hold">
                                          <p:stCondLst>
                                            <p:cond delay="0"/>
                                          </p:stCondLst>
                                        </p:cTn>
                                        <p:tgtEl>
                                          <p:spTgt spid="4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67" restart="whenNotActive" fill="hold" evtFilter="cancelBubble" nodeType="interactiveSeq">
                <p:stCondLst>
                  <p:cond evt="onClick" delay="0">
                    <p:tgtEl>
                      <p:spTgt spid="42"/>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9"/>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28"/>
                                        </p:tgtEl>
                                        <p:attrNameLst>
                                          <p:attrName>style.visibility</p:attrName>
                                        </p:attrNameLst>
                                      </p:cBhvr>
                                      <p:to>
                                        <p:strVal val="hidden"/>
                                      </p:to>
                                    </p:set>
                                  </p:childTnLst>
                                </p:cTn>
                              </p:par>
                              <p:par>
                                <p:cTn id="76" presetID="1" presetClass="exit" presetSubtype="0" fill="hold" grpId="7" nodeType="withEffect">
                                  <p:stCondLst>
                                    <p:cond delay="0"/>
                                  </p:stCondLst>
                                  <p:childTnLst>
                                    <p:set>
                                      <p:cBhvr>
                                        <p:cTn id="77" dur="1" fill="hold">
                                          <p:stCondLst>
                                            <p:cond delay="0"/>
                                          </p:stCondLst>
                                        </p:cTn>
                                        <p:tgtEl>
                                          <p:spTgt spid="29"/>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23"/>
                                        </p:tgtEl>
                                        <p:attrNameLst>
                                          <p:attrName>style.visibility</p:attrName>
                                        </p:attrNameLst>
                                      </p:cBhvr>
                                      <p:to>
                                        <p:strVal val="hidden"/>
                                      </p:to>
                                    </p:set>
                                  </p:childTnLst>
                                </p:cTn>
                              </p:par>
                              <p:par>
                                <p:cTn id="80" presetID="1" presetClass="exit" presetSubtype="0" fill="hold" grpId="7" nodeType="withEffect">
                                  <p:stCondLst>
                                    <p:cond delay="0"/>
                                  </p:stCondLst>
                                  <p:childTnLst>
                                    <p:set>
                                      <p:cBhvr>
                                        <p:cTn id="81" dur="1" fill="hold">
                                          <p:stCondLst>
                                            <p:cond delay="0"/>
                                          </p:stCondLst>
                                        </p:cTn>
                                        <p:tgtEl>
                                          <p:spTgt spid="22"/>
                                        </p:tgtEl>
                                        <p:attrNameLst>
                                          <p:attrName>style.visibility</p:attrName>
                                        </p:attrNameLst>
                                      </p:cBhvr>
                                      <p:to>
                                        <p:strVal val="hidden"/>
                                      </p:to>
                                    </p:set>
                                  </p:childTnLst>
                                </p:cTn>
                              </p:par>
                              <p:par>
                                <p:cTn id="82" presetID="1" presetClass="exit" presetSubtype="0" fill="hold" grpId="7" nodeType="withEffect">
                                  <p:stCondLst>
                                    <p:cond delay="0"/>
                                  </p:stCondLst>
                                  <p:childTnLst>
                                    <p:set>
                                      <p:cBhvr>
                                        <p:cTn id="83" dur="1" fill="hold">
                                          <p:stCondLst>
                                            <p:cond delay="0"/>
                                          </p:stCondLst>
                                        </p:cTn>
                                        <p:tgtEl>
                                          <p:spTgt spid="25"/>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32"/>
                                        </p:tgtEl>
                                        <p:attrNameLst>
                                          <p:attrName>style.visibility</p:attrName>
                                        </p:attrNameLst>
                                      </p:cBhvr>
                                      <p:to>
                                        <p:strVal val="hidden"/>
                                      </p:to>
                                    </p:set>
                                  </p:childTnLst>
                                </p:cTn>
                              </p:par>
                              <p:par>
                                <p:cTn id="86" presetID="1" presetClass="exit" presetSubtype="0" fill="hold" grpId="7" nodeType="withEffect">
                                  <p:stCondLst>
                                    <p:cond delay="0"/>
                                  </p:stCondLst>
                                  <p:childTnLst>
                                    <p:set>
                                      <p:cBhvr>
                                        <p:cTn id="87" dur="1" fill="hold">
                                          <p:stCondLst>
                                            <p:cond delay="0"/>
                                          </p:stCondLst>
                                        </p:cTn>
                                        <p:tgtEl>
                                          <p:spTgt spid="31"/>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36"/>
                                        </p:tgtEl>
                                        <p:attrNameLst>
                                          <p:attrName>style.visibility</p:attrName>
                                        </p:attrNameLst>
                                      </p:cBhvr>
                                      <p:to>
                                        <p:strVal val="hidden"/>
                                      </p:to>
                                    </p:set>
                                  </p:childTnLst>
                                </p:cTn>
                              </p:par>
                              <p:par>
                                <p:cTn id="90" presetID="1" presetClass="exit" presetSubtype="0" fill="hold" grpId="7" nodeType="withEffect">
                                  <p:stCondLst>
                                    <p:cond delay="0"/>
                                  </p:stCondLst>
                                  <p:childTnLst>
                                    <p:set>
                                      <p:cBhvr>
                                        <p:cTn id="91" dur="1" fill="hold">
                                          <p:stCondLst>
                                            <p:cond delay="0"/>
                                          </p:stCondLst>
                                        </p:cTn>
                                        <p:tgtEl>
                                          <p:spTgt spid="35"/>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4" restart="whenNotActive" fill="hold" evtFilter="cancelBubble" nodeType="interactiveSeq">
                <p:stCondLst>
                  <p:cond evt="onClick" delay="0">
                    <p:tgtEl>
                      <p:spTgt spid="23"/>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1" presetClass="exit" presetSubtype="0" fill="hold" nodeType="withEffect">
                                  <p:stCondLst>
                                    <p:cond delay="0"/>
                                  </p:stCondLst>
                                  <p:childTnLst>
                                    <p:set>
                                      <p:cBhvr>
                                        <p:cTn id="98" dur="1" fill="hold">
                                          <p:stCondLst>
                                            <p:cond delay="0"/>
                                          </p:stCondLst>
                                        </p:cTn>
                                        <p:tgtEl>
                                          <p:spTgt spid="23"/>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1" restart="whenNotActive" fill="hold" evtFilter="cancelBubble" nodeType="interactiveSeq">
                <p:stCondLst>
                  <p:cond evt="onClick" delay="0">
                    <p:tgtEl>
                      <p:spTgt spid="30"/>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 presetClass="exit" presetSubtype="0" fill="hold" nodeType="withEffect">
                                  <p:stCondLst>
                                    <p:cond delay="0"/>
                                  </p:stCondLst>
                                  <p:childTnLst>
                                    <p:set>
                                      <p:cBhvr>
                                        <p:cTn id="105" dur="1" fill="hold">
                                          <p:stCondLst>
                                            <p:cond delay="0"/>
                                          </p:stCondLst>
                                        </p:cTn>
                                        <p:tgtEl>
                                          <p:spTgt spid="30"/>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08" restart="whenNotActive" fill="hold" evtFilter="cancelBubble" nodeType="interactiveSeq">
                <p:stCondLst>
                  <p:cond evt="onClick" delay="0">
                    <p:tgtEl>
                      <p:spTgt spid="32"/>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 presetClass="exit" presetSubtype="0" fill="hold" nodeType="withEffect">
                                  <p:stCondLst>
                                    <p:cond delay="0"/>
                                  </p:stCondLst>
                                  <p:childTnLst>
                                    <p:set>
                                      <p:cBhvr>
                                        <p:cTn id="112" dur="1" fill="hold">
                                          <p:stCondLst>
                                            <p:cond delay="0"/>
                                          </p:stCondLst>
                                        </p:cTn>
                                        <p:tgtEl>
                                          <p:spTgt spid="32"/>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15" restart="whenNotActive" fill="hold" evtFilter="cancelBubble" nodeType="interactiveSeq">
                <p:stCondLst>
                  <p:cond evt="onClick" delay="0">
                    <p:tgtEl>
                      <p:spTgt spid="36"/>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 presetClass="exit" presetSubtype="0" fill="hold" nodeType="withEffect">
                                  <p:stCondLst>
                                    <p:cond delay="0"/>
                                  </p:stCondLst>
                                  <p:childTnLst>
                                    <p:set>
                                      <p:cBhvr>
                                        <p:cTn id="119" dur="1" fill="hold">
                                          <p:stCondLst>
                                            <p:cond delay="0"/>
                                          </p:stCondLst>
                                        </p:cTn>
                                        <p:tgtEl>
                                          <p:spTgt spid="36"/>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22" restart="whenNotActive" fill="hold" evtFilter="cancelBubble" nodeType="interactiveSeq">
                <p:stCondLst>
                  <p:cond evt="onClick" delay="0">
                    <p:tgtEl>
                      <p:spTgt spid="47"/>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 presetClass="entr" presetSubtype="0" fill="hold" grpId="0" nodeType="withEffect">
                                  <p:stCondLst>
                                    <p:cond delay="0"/>
                                  </p:stCondLst>
                                  <p:childTnLst>
                                    <p:set>
                                      <p:cBhvr>
                                        <p:cTn id="126" dur="1" fill="hold">
                                          <p:stCondLst>
                                            <p:cond delay="0"/>
                                          </p:stCondLst>
                                        </p:cTn>
                                        <p:tgtEl>
                                          <p:spTgt spid="2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3"/>
                                        </p:tgtEl>
                                        <p:attrNameLst>
                                          <p:attrName>style.visibility</p:attrName>
                                        </p:attrNameLst>
                                      </p:cBhvr>
                                      <p:to>
                                        <p:strVal val="visible"/>
                                      </p:to>
                                    </p:set>
                                  </p:childTnLst>
                                </p:cTn>
                              </p:par>
                              <p:par>
                                <p:cTn id="129" presetID="1" presetClass="exit" presetSubtype="0" fill="hold" nodeType="withEffect">
                                  <p:stCondLst>
                                    <p:cond delay="0"/>
                                  </p:stCondLst>
                                  <p:childTnLst>
                                    <p:set>
                                      <p:cBhvr>
                                        <p:cTn id="130" dur="1" fill="hold">
                                          <p:stCondLst>
                                            <p:cond delay="0"/>
                                          </p:stCondLst>
                                        </p:cTn>
                                        <p:tgtEl>
                                          <p:spTgt spid="28"/>
                                        </p:tgtEl>
                                        <p:attrNameLst>
                                          <p:attrName>style.visibility</p:attrName>
                                        </p:attrNameLst>
                                      </p:cBhvr>
                                      <p:to>
                                        <p:strVal val="hidden"/>
                                      </p:to>
                                    </p:set>
                                  </p:childTnLst>
                                </p:cTn>
                              </p:par>
                              <p:par>
                                <p:cTn id="131" presetID="1" presetClass="exit" presetSubtype="0" fill="hold" grpId="3" nodeType="withEffect">
                                  <p:stCondLst>
                                    <p:cond delay="0"/>
                                  </p:stCondLst>
                                  <p:childTnLst>
                                    <p:set>
                                      <p:cBhvr>
                                        <p:cTn id="132" dur="1" fill="hold">
                                          <p:stCondLst>
                                            <p:cond delay="0"/>
                                          </p:stCondLst>
                                        </p:cTn>
                                        <p:tgtEl>
                                          <p:spTgt spid="29"/>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49"/>
                                        </p:tgtEl>
                                        <p:attrNameLst>
                                          <p:attrName>style.visibility</p:attrName>
                                        </p:attrNameLst>
                                      </p:cBhvr>
                                      <p:to>
                                        <p:strVal val="hidden"/>
                                      </p:to>
                                    </p:set>
                                  </p:childTnLst>
                                </p:cTn>
                              </p:par>
                              <p:par>
                                <p:cTn id="135" presetID="1" presetClass="exit" presetSubtype="0" fill="hold" grpId="3" nodeType="withEffect">
                                  <p:stCondLst>
                                    <p:cond delay="0"/>
                                  </p:stCondLst>
                                  <p:childTnLst>
                                    <p:set>
                                      <p:cBhvr>
                                        <p:cTn id="136" dur="1" fill="hold">
                                          <p:stCondLst>
                                            <p:cond delay="0"/>
                                          </p:stCondLst>
                                        </p:cTn>
                                        <p:tgtEl>
                                          <p:spTgt spid="48"/>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30"/>
                                        </p:tgtEl>
                                        <p:attrNameLst>
                                          <p:attrName>style.visibility</p:attrName>
                                        </p:attrNameLst>
                                      </p:cBhvr>
                                      <p:to>
                                        <p:strVal val="hidden"/>
                                      </p:to>
                                    </p:set>
                                  </p:childTnLst>
                                </p:cTn>
                              </p:par>
                              <p:par>
                                <p:cTn id="139" presetID="1" presetClass="exit" presetSubtype="0" fill="hold" grpId="3" nodeType="withEffect">
                                  <p:stCondLst>
                                    <p:cond delay="0"/>
                                  </p:stCondLst>
                                  <p:childTnLst>
                                    <p:set>
                                      <p:cBhvr>
                                        <p:cTn id="140" dur="1" fill="hold">
                                          <p:stCondLst>
                                            <p:cond delay="0"/>
                                          </p:stCondLst>
                                        </p:cTn>
                                        <p:tgtEl>
                                          <p:spTgt spid="25"/>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2"/>
                                        </p:tgtEl>
                                        <p:attrNameLst>
                                          <p:attrName>style.visibility</p:attrName>
                                        </p:attrNameLst>
                                      </p:cBhvr>
                                      <p:to>
                                        <p:strVal val="hidden"/>
                                      </p:to>
                                    </p:set>
                                  </p:childTnLst>
                                </p:cTn>
                              </p:par>
                              <p:par>
                                <p:cTn id="143" presetID="1" presetClass="exit" presetSubtype="0" fill="hold" grpId="3" nodeType="withEffect">
                                  <p:stCondLst>
                                    <p:cond delay="0"/>
                                  </p:stCondLst>
                                  <p:childTnLst>
                                    <p:set>
                                      <p:cBhvr>
                                        <p:cTn id="144" dur="1" fill="hold">
                                          <p:stCondLst>
                                            <p:cond delay="0"/>
                                          </p:stCondLst>
                                        </p:cTn>
                                        <p:tgtEl>
                                          <p:spTgt spid="31"/>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36"/>
                                        </p:tgtEl>
                                        <p:attrNameLst>
                                          <p:attrName>style.visibility</p:attrName>
                                        </p:attrNameLst>
                                      </p:cBhvr>
                                      <p:to>
                                        <p:strVal val="hidden"/>
                                      </p:to>
                                    </p:set>
                                  </p:childTnLst>
                                </p:cTn>
                              </p:par>
                              <p:par>
                                <p:cTn id="147" presetID="1" presetClass="exit" presetSubtype="0" fill="hold" grpId="3" nodeType="withEffect">
                                  <p:stCondLst>
                                    <p:cond delay="0"/>
                                  </p:stCondLst>
                                  <p:childTnLst>
                                    <p:set>
                                      <p:cBhvr>
                                        <p:cTn id="148"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49" restart="whenNotActive" fill="hold" evtFilter="cancelBubble" nodeType="interactiveSeq">
                <p:stCondLst>
                  <p:cond evt="onClick" delay="0">
                    <p:tgtEl>
                      <p:spTgt spid="43"/>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1" presetClass="entr" presetSubtype="0" fill="hold" grpId="0" nodeType="withEffect">
                                  <p:stCondLst>
                                    <p:cond delay="0"/>
                                  </p:stCondLst>
                                  <p:childTnLst>
                                    <p:set>
                                      <p:cBhvr>
                                        <p:cTn id="153" dur="1" fill="hold">
                                          <p:stCondLst>
                                            <p:cond delay="0"/>
                                          </p:stCondLst>
                                        </p:cTn>
                                        <p:tgtEl>
                                          <p:spTgt spid="25"/>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30"/>
                                        </p:tgtEl>
                                        <p:attrNameLst>
                                          <p:attrName>style.visibility</p:attrName>
                                        </p:attrNameLst>
                                      </p:cBhvr>
                                      <p:to>
                                        <p:strVal val="visible"/>
                                      </p:to>
                                    </p:set>
                                  </p:childTnLst>
                                </p:cTn>
                              </p:par>
                              <p:par>
                                <p:cTn id="156" presetID="1" presetClass="exit" presetSubtype="0" fill="hold" nodeType="withEffect">
                                  <p:stCondLst>
                                    <p:cond delay="0"/>
                                  </p:stCondLst>
                                  <p:childTnLst>
                                    <p:set>
                                      <p:cBhvr>
                                        <p:cTn id="157" dur="1" fill="hold">
                                          <p:stCondLst>
                                            <p:cond delay="0"/>
                                          </p:stCondLst>
                                        </p:cTn>
                                        <p:tgtEl>
                                          <p:spTgt spid="28"/>
                                        </p:tgtEl>
                                        <p:attrNameLst>
                                          <p:attrName>style.visibility</p:attrName>
                                        </p:attrNameLst>
                                      </p:cBhvr>
                                      <p:to>
                                        <p:strVal val="hidden"/>
                                      </p:to>
                                    </p:set>
                                  </p:childTnLst>
                                </p:cTn>
                              </p:par>
                              <p:par>
                                <p:cTn id="158" presetID="1" presetClass="exit" presetSubtype="0" fill="hold" grpId="4" nodeType="withEffect">
                                  <p:stCondLst>
                                    <p:cond delay="0"/>
                                  </p:stCondLst>
                                  <p:childTnLst>
                                    <p:set>
                                      <p:cBhvr>
                                        <p:cTn id="159" dur="1" fill="hold">
                                          <p:stCondLst>
                                            <p:cond delay="0"/>
                                          </p:stCondLst>
                                        </p:cTn>
                                        <p:tgtEl>
                                          <p:spTgt spid="29"/>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23"/>
                                        </p:tgtEl>
                                        <p:attrNameLst>
                                          <p:attrName>style.visibility</p:attrName>
                                        </p:attrNameLst>
                                      </p:cBhvr>
                                      <p:to>
                                        <p:strVal val="hidden"/>
                                      </p:to>
                                    </p:set>
                                  </p:childTnLst>
                                </p:cTn>
                              </p:par>
                              <p:par>
                                <p:cTn id="162" presetID="1" presetClass="exit" presetSubtype="0" fill="hold" grpId="3" nodeType="withEffect">
                                  <p:stCondLst>
                                    <p:cond delay="0"/>
                                  </p:stCondLst>
                                  <p:childTnLst>
                                    <p:set>
                                      <p:cBhvr>
                                        <p:cTn id="163" dur="1" fill="hold">
                                          <p:stCondLst>
                                            <p:cond delay="0"/>
                                          </p:stCondLst>
                                        </p:cTn>
                                        <p:tgtEl>
                                          <p:spTgt spid="22"/>
                                        </p:tgtEl>
                                        <p:attrNameLst>
                                          <p:attrName>style.visibility</p:attrName>
                                        </p:attrNameLst>
                                      </p:cBhvr>
                                      <p:to>
                                        <p:strVal val="hidden"/>
                                      </p:to>
                                    </p:set>
                                  </p:childTnLst>
                                </p:cTn>
                              </p:par>
                              <p:par>
                                <p:cTn id="164" presetID="1" presetClass="exit" presetSubtype="0" fill="hold" nodeType="withEffect">
                                  <p:stCondLst>
                                    <p:cond delay="0"/>
                                  </p:stCondLst>
                                  <p:childTnLst>
                                    <p:set>
                                      <p:cBhvr>
                                        <p:cTn id="165" dur="1" fill="hold">
                                          <p:stCondLst>
                                            <p:cond delay="0"/>
                                          </p:stCondLst>
                                        </p:cTn>
                                        <p:tgtEl>
                                          <p:spTgt spid="32"/>
                                        </p:tgtEl>
                                        <p:attrNameLst>
                                          <p:attrName>style.visibility</p:attrName>
                                        </p:attrNameLst>
                                      </p:cBhvr>
                                      <p:to>
                                        <p:strVal val="hidden"/>
                                      </p:to>
                                    </p:set>
                                  </p:childTnLst>
                                </p:cTn>
                              </p:par>
                              <p:par>
                                <p:cTn id="166" presetID="1" presetClass="exit" presetSubtype="0" fill="hold" grpId="4" nodeType="withEffect">
                                  <p:stCondLst>
                                    <p:cond delay="0"/>
                                  </p:stCondLst>
                                  <p:childTnLst>
                                    <p:set>
                                      <p:cBhvr>
                                        <p:cTn id="167" dur="1" fill="hold">
                                          <p:stCondLst>
                                            <p:cond delay="0"/>
                                          </p:stCondLst>
                                        </p:cTn>
                                        <p:tgtEl>
                                          <p:spTgt spid="31"/>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36"/>
                                        </p:tgtEl>
                                        <p:attrNameLst>
                                          <p:attrName>style.visibility</p:attrName>
                                        </p:attrNameLst>
                                      </p:cBhvr>
                                      <p:to>
                                        <p:strVal val="hidden"/>
                                      </p:to>
                                    </p:set>
                                  </p:childTnLst>
                                </p:cTn>
                              </p:par>
                              <p:par>
                                <p:cTn id="170" presetID="1" presetClass="exit" presetSubtype="0" fill="hold" grpId="4" nodeType="withEffect">
                                  <p:stCondLst>
                                    <p:cond delay="0"/>
                                  </p:stCondLst>
                                  <p:childTnLst>
                                    <p:set>
                                      <p:cBhvr>
                                        <p:cTn id="171"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72" restart="whenNotActive" fill="hold" evtFilter="cancelBubble" nodeType="interactiveSeq">
                <p:stCondLst>
                  <p:cond evt="onClick" delay="0">
                    <p:tgtEl>
                      <p:spTgt spid="44"/>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1" presetClass="entr" presetSubtype="0" fill="hold" grpId="0" nodeType="withEffect">
                                  <p:stCondLst>
                                    <p:cond delay="0"/>
                                  </p:stCondLst>
                                  <p:childTnLst>
                                    <p:set>
                                      <p:cBhvr>
                                        <p:cTn id="176" dur="1" fill="hold">
                                          <p:stCondLst>
                                            <p:cond delay="0"/>
                                          </p:stCondLst>
                                        </p:cTn>
                                        <p:tgtEl>
                                          <p:spTgt spid="29"/>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28"/>
                                        </p:tgtEl>
                                        <p:attrNameLst>
                                          <p:attrName>style.visibility</p:attrName>
                                        </p:attrNameLst>
                                      </p:cBhvr>
                                      <p:to>
                                        <p:strVal val="visible"/>
                                      </p:to>
                                    </p:set>
                                  </p:childTnLst>
                                </p:cTn>
                              </p:par>
                              <p:par>
                                <p:cTn id="179" presetID="1" presetClass="exit" presetSubtype="0" fill="hold" nodeType="withEffect">
                                  <p:stCondLst>
                                    <p:cond delay="0"/>
                                  </p:stCondLst>
                                  <p:childTnLst>
                                    <p:set>
                                      <p:cBhvr>
                                        <p:cTn id="180" dur="1" fill="hold">
                                          <p:stCondLst>
                                            <p:cond delay="0"/>
                                          </p:stCondLst>
                                        </p:cTn>
                                        <p:tgtEl>
                                          <p:spTgt spid="49"/>
                                        </p:tgtEl>
                                        <p:attrNameLst>
                                          <p:attrName>style.visibility</p:attrName>
                                        </p:attrNameLst>
                                      </p:cBhvr>
                                      <p:to>
                                        <p:strVal val="hidden"/>
                                      </p:to>
                                    </p:set>
                                  </p:childTnLst>
                                </p:cTn>
                              </p:par>
                              <p:par>
                                <p:cTn id="181" presetID="1" presetClass="exit" presetSubtype="0" fill="hold" grpId="4" nodeType="withEffect">
                                  <p:stCondLst>
                                    <p:cond delay="0"/>
                                  </p:stCondLst>
                                  <p:childTnLst>
                                    <p:set>
                                      <p:cBhvr>
                                        <p:cTn id="182" dur="1" fill="hold">
                                          <p:stCondLst>
                                            <p:cond delay="0"/>
                                          </p:stCondLst>
                                        </p:cTn>
                                        <p:tgtEl>
                                          <p:spTgt spid="48"/>
                                        </p:tgtEl>
                                        <p:attrNameLst>
                                          <p:attrName>style.visibility</p:attrName>
                                        </p:attrNameLst>
                                      </p:cBhvr>
                                      <p:to>
                                        <p:strVal val="hidden"/>
                                      </p:to>
                                    </p:set>
                                  </p:childTnLst>
                                </p:cTn>
                              </p:par>
                              <p:par>
                                <p:cTn id="183" presetID="1" presetClass="exit" presetSubtype="0" fill="hold" nodeType="withEffect">
                                  <p:stCondLst>
                                    <p:cond delay="0"/>
                                  </p:stCondLst>
                                  <p:childTnLst>
                                    <p:set>
                                      <p:cBhvr>
                                        <p:cTn id="184" dur="1" fill="hold">
                                          <p:stCondLst>
                                            <p:cond delay="0"/>
                                          </p:stCondLst>
                                        </p:cTn>
                                        <p:tgtEl>
                                          <p:spTgt spid="23"/>
                                        </p:tgtEl>
                                        <p:attrNameLst>
                                          <p:attrName>style.visibility</p:attrName>
                                        </p:attrNameLst>
                                      </p:cBhvr>
                                      <p:to>
                                        <p:strVal val="hidden"/>
                                      </p:to>
                                    </p:set>
                                  </p:childTnLst>
                                </p:cTn>
                              </p:par>
                              <p:par>
                                <p:cTn id="185" presetID="1" presetClass="exit" presetSubtype="0" fill="hold" grpId="4" nodeType="withEffect">
                                  <p:stCondLst>
                                    <p:cond delay="0"/>
                                  </p:stCondLst>
                                  <p:childTnLst>
                                    <p:set>
                                      <p:cBhvr>
                                        <p:cTn id="186" dur="1" fill="hold">
                                          <p:stCondLst>
                                            <p:cond delay="0"/>
                                          </p:stCondLst>
                                        </p:cTn>
                                        <p:tgtEl>
                                          <p:spTgt spid="22"/>
                                        </p:tgtEl>
                                        <p:attrNameLst>
                                          <p:attrName>style.visibility</p:attrName>
                                        </p:attrNameLst>
                                      </p:cBhvr>
                                      <p:to>
                                        <p:strVal val="hidden"/>
                                      </p:to>
                                    </p:set>
                                  </p:childTnLst>
                                </p:cTn>
                              </p:par>
                              <p:par>
                                <p:cTn id="187" presetID="1" presetClass="exit" presetSubtype="0" fill="hold" nodeType="withEffect">
                                  <p:stCondLst>
                                    <p:cond delay="0"/>
                                  </p:stCondLst>
                                  <p:childTnLst>
                                    <p:set>
                                      <p:cBhvr>
                                        <p:cTn id="188" dur="1" fill="hold">
                                          <p:stCondLst>
                                            <p:cond delay="0"/>
                                          </p:stCondLst>
                                        </p:cTn>
                                        <p:tgtEl>
                                          <p:spTgt spid="30"/>
                                        </p:tgtEl>
                                        <p:attrNameLst>
                                          <p:attrName>style.visibility</p:attrName>
                                        </p:attrNameLst>
                                      </p:cBhvr>
                                      <p:to>
                                        <p:strVal val="hidden"/>
                                      </p:to>
                                    </p:set>
                                  </p:childTnLst>
                                </p:cTn>
                              </p:par>
                              <p:par>
                                <p:cTn id="189" presetID="1" presetClass="exit" presetSubtype="0" fill="hold" grpId="4" nodeType="withEffect">
                                  <p:stCondLst>
                                    <p:cond delay="0"/>
                                  </p:stCondLst>
                                  <p:childTnLst>
                                    <p:set>
                                      <p:cBhvr>
                                        <p:cTn id="190" dur="1" fill="hold">
                                          <p:stCondLst>
                                            <p:cond delay="0"/>
                                          </p:stCondLst>
                                        </p:cTn>
                                        <p:tgtEl>
                                          <p:spTgt spid="25"/>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32"/>
                                        </p:tgtEl>
                                        <p:attrNameLst>
                                          <p:attrName>style.visibility</p:attrName>
                                        </p:attrNameLst>
                                      </p:cBhvr>
                                      <p:to>
                                        <p:strVal val="hidden"/>
                                      </p:to>
                                    </p:set>
                                  </p:childTnLst>
                                </p:cTn>
                              </p:par>
                              <p:par>
                                <p:cTn id="193" presetID="1" presetClass="exit" presetSubtype="0" fill="hold" grpId="5" nodeType="withEffect">
                                  <p:stCondLst>
                                    <p:cond delay="0"/>
                                  </p:stCondLst>
                                  <p:childTnLst>
                                    <p:set>
                                      <p:cBhvr>
                                        <p:cTn id="194" dur="1" fill="hold">
                                          <p:stCondLst>
                                            <p:cond delay="0"/>
                                          </p:stCondLst>
                                        </p:cTn>
                                        <p:tgtEl>
                                          <p:spTgt spid="31"/>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36"/>
                                        </p:tgtEl>
                                        <p:attrNameLst>
                                          <p:attrName>style.visibility</p:attrName>
                                        </p:attrNameLst>
                                      </p:cBhvr>
                                      <p:to>
                                        <p:strVal val="hidden"/>
                                      </p:to>
                                    </p:set>
                                  </p:childTnLst>
                                </p:cTn>
                              </p:par>
                              <p:par>
                                <p:cTn id="197" presetID="1" presetClass="exit" presetSubtype="0" fill="hold" grpId="5" nodeType="withEffect">
                                  <p:stCondLst>
                                    <p:cond delay="0"/>
                                  </p:stCondLst>
                                  <p:childTnLst>
                                    <p:set>
                                      <p:cBhvr>
                                        <p:cTn id="198"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99" restart="whenNotActive" fill="hold" evtFilter="cancelBubble" nodeType="interactiveSeq">
                <p:stCondLst>
                  <p:cond evt="onClick" delay="0">
                    <p:tgtEl>
                      <p:spTgt spid="38"/>
                    </p:tgtEl>
                  </p:cond>
                </p:stCondLst>
                <p:endSync evt="end" delay="0">
                  <p:rtn val="all"/>
                </p:endSync>
                <p:childTnLst>
                  <p:par>
                    <p:cTn id="200" fill="hold" nodeType="clickPar">
                      <p:stCondLst>
                        <p:cond delay="0"/>
                      </p:stCondLst>
                      <p:childTnLst>
                        <p:par>
                          <p:cTn id="201" fill="hold" nodeType="withGroup">
                            <p:stCondLst>
                              <p:cond delay="0"/>
                            </p:stCondLst>
                            <p:childTnLst>
                              <p:par>
                                <p:cTn id="202" presetID="1" presetClass="entr" presetSubtype="0" fill="hold" grpId="0" nodeType="withEffect">
                                  <p:stCondLst>
                                    <p:cond delay="0"/>
                                  </p:stCondLst>
                                  <p:childTnLst>
                                    <p:set>
                                      <p:cBhvr>
                                        <p:cTn id="203" dur="1" fill="hold">
                                          <p:stCondLst>
                                            <p:cond delay="0"/>
                                          </p:stCondLst>
                                        </p:cTn>
                                        <p:tgtEl>
                                          <p:spTgt spid="31"/>
                                        </p:tgtEl>
                                        <p:attrNameLst>
                                          <p:attrName>style.visibility</p:attrName>
                                        </p:attrNameLst>
                                      </p:cBhvr>
                                      <p:to>
                                        <p:strVal val="visible"/>
                                      </p:to>
                                    </p:set>
                                  </p:childTnLst>
                                </p:cTn>
                              </p:par>
                              <p:par>
                                <p:cTn id="204" presetID="1" presetClass="entr" presetSubtype="0" fill="hold" nodeType="withEffect">
                                  <p:stCondLst>
                                    <p:cond delay="0"/>
                                  </p:stCondLst>
                                  <p:childTnLst>
                                    <p:set>
                                      <p:cBhvr>
                                        <p:cTn id="205" dur="1" fill="hold">
                                          <p:stCondLst>
                                            <p:cond delay="0"/>
                                          </p:stCondLst>
                                        </p:cTn>
                                        <p:tgtEl>
                                          <p:spTgt spid="32"/>
                                        </p:tgtEl>
                                        <p:attrNameLst>
                                          <p:attrName>style.visibility</p:attrName>
                                        </p:attrNameLst>
                                      </p:cBhvr>
                                      <p:to>
                                        <p:strVal val="visible"/>
                                      </p:to>
                                    </p:set>
                                  </p:childTnLst>
                                </p:cTn>
                              </p:par>
                              <p:par>
                                <p:cTn id="206" presetID="1" presetClass="exit" presetSubtype="0" fill="hold" nodeType="withEffect">
                                  <p:stCondLst>
                                    <p:cond delay="0"/>
                                  </p:stCondLst>
                                  <p:childTnLst>
                                    <p:set>
                                      <p:cBhvr>
                                        <p:cTn id="207" dur="1" fill="hold">
                                          <p:stCondLst>
                                            <p:cond delay="0"/>
                                          </p:stCondLst>
                                        </p:cTn>
                                        <p:tgtEl>
                                          <p:spTgt spid="28"/>
                                        </p:tgtEl>
                                        <p:attrNameLst>
                                          <p:attrName>style.visibility</p:attrName>
                                        </p:attrNameLst>
                                      </p:cBhvr>
                                      <p:to>
                                        <p:strVal val="hidden"/>
                                      </p:to>
                                    </p:set>
                                  </p:childTnLst>
                                </p:cTn>
                              </p:par>
                              <p:par>
                                <p:cTn id="208" presetID="1" presetClass="exit" presetSubtype="0" fill="hold" grpId="5" nodeType="withEffect">
                                  <p:stCondLst>
                                    <p:cond delay="0"/>
                                  </p:stCondLst>
                                  <p:childTnLst>
                                    <p:set>
                                      <p:cBhvr>
                                        <p:cTn id="209" dur="1" fill="hold">
                                          <p:stCondLst>
                                            <p:cond delay="0"/>
                                          </p:stCondLst>
                                        </p:cTn>
                                        <p:tgtEl>
                                          <p:spTgt spid="29"/>
                                        </p:tgtEl>
                                        <p:attrNameLst>
                                          <p:attrName>style.visibility</p:attrName>
                                        </p:attrNameLst>
                                      </p:cBhvr>
                                      <p:to>
                                        <p:strVal val="hidden"/>
                                      </p:to>
                                    </p:set>
                                  </p:childTnLst>
                                </p:cTn>
                              </p:par>
                              <p:par>
                                <p:cTn id="210" presetID="1" presetClass="exit" presetSubtype="0" fill="hold" nodeType="withEffect">
                                  <p:stCondLst>
                                    <p:cond delay="0"/>
                                  </p:stCondLst>
                                  <p:childTnLst>
                                    <p:set>
                                      <p:cBhvr>
                                        <p:cTn id="211" dur="1" fill="hold">
                                          <p:stCondLst>
                                            <p:cond delay="0"/>
                                          </p:stCondLst>
                                        </p:cTn>
                                        <p:tgtEl>
                                          <p:spTgt spid="49"/>
                                        </p:tgtEl>
                                        <p:attrNameLst>
                                          <p:attrName>style.visibility</p:attrName>
                                        </p:attrNameLst>
                                      </p:cBhvr>
                                      <p:to>
                                        <p:strVal val="hidden"/>
                                      </p:to>
                                    </p:set>
                                  </p:childTnLst>
                                </p:cTn>
                              </p:par>
                              <p:par>
                                <p:cTn id="212" presetID="1" presetClass="exit" presetSubtype="0" fill="hold" grpId="5" nodeType="withEffect">
                                  <p:stCondLst>
                                    <p:cond delay="0"/>
                                  </p:stCondLst>
                                  <p:childTnLst>
                                    <p:set>
                                      <p:cBhvr>
                                        <p:cTn id="213" dur="1" fill="hold">
                                          <p:stCondLst>
                                            <p:cond delay="0"/>
                                          </p:stCondLst>
                                        </p:cTn>
                                        <p:tgtEl>
                                          <p:spTgt spid="48"/>
                                        </p:tgtEl>
                                        <p:attrNameLst>
                                          <p:attrName>style.visibility</p:attrName>
                                        </p:attrNameLst>
                                      </p:cBhvr>
                                      <p:to>
                                        <p:strVal val="hidden"/>
                                      </p:to>
                                    </p:set>
                                  </p:childTnLst>
                                </p:cTn>
                              </p:par>
                              <p:par>
                                <p:cTn id="214" presetID="1" presetClass="exit" presetSubtype="0" fill="hold" nodeType="withEffect">
                                  <p:stCondLst>
                                    <p:cond delay="0"/>
                                  </p:stCondLst>
                                  <p:childTnLst>
                                    <p:set>
                                      <p:cBhvr>
                                        <p:cTn id="215" dur="1" fill="hold">
                                          <p:stCondLst>
                                            <p:cond delay="0"/>
                                          </p:stCondLst>
                                        </p:cTn>
                                        <p:tgtEl>
                                          <p:spTgt spid="23"/>
                                        </p:tgtEl>
                                        <p:attrNameLst>
                                          <p:attrName>style.visibility</p:attrName>
                                        </p:attrNameLst>
                                      </p:cBhvr>
                                      <p:to>
                                        <p:strVal val="hidden"/>
                                      </p:to>
                                    </p:set>
                                  </p:childTnLst>
                                </p:cTn>
                              </p:par>
                              <p:par>
                                <p:cTn id="216" presetID="1" presetClass="exit" presetSubtype="0" fill="hold" grpId="5" nodeType="withEffect">
                                  <p:stCondLst>
                                    <p:cond delay="0"/>
                                  </p:stCondLst>
                                  <p:childTnLst>
                                    <p:set>
                                      <p:cBhvr>
                                        <p:cTn id="217" dur="1" fill="hold">
                                          <p:stCondLst>
                                            <p:cond delay="0"/>
                                          </p:stCondLst>
                                        </p:cTn>
                                        <p:tgtEl>
                                          <p:spTgt spid="22"/>
                                        </p:tgtEl>
                                        <p:attrNameLst>
                                          <p:attrName>style.visibility</p:attrName>
                                        </p:attrNameLst>
                                      </p:cBhvr>
                                      <p:to>
                                        <p:strVal val="hidden"/>
                                      </p:to>
                                    </p:set>
                                  </p:childTnLst>
                                </p:cTn>
                              </p:par>
                              <p:par>
                                <p:cTn id="218" presetID="1" presetClass="exit" presetSubtype="0" fill="hold" nodeType="withEffect">
                                  <p:stCondLst>
                                    <p:cond delay="0"/>
                                  </p:stCondLst>
                                  <p:childTnLst>
                                    <p:set>
                                      <p:cBhvr>
                                        <p:cTn id="219" dur="1" fill="hold">
                                          <p:stCondLst>
                                            <p:cond delay="0"/>
                                          </p:stCondLst>
                                        </p:cTn>
                                        <p:tgtEl>
                                          <p:spTgt spid="30"/>
                                        </p:tgtEl>
                                        <p:attrNameLst>
                                          <p:attrName>style.visibility</p:attrName>
                                        </p:attrNameLst>
                                      </p:cBhvr>
                                      <p:to>
                                        <p:strVal val="hidden"/>
                                      </p:to>
                                    </p:set>
                                  </p:childTnLst>
                                </p:cTn>
                              </p:par>
                              <p:par>
                                <p:cTn id="220" presetID="1" presetClass="exit" presetSubtype="0" fill="hold" grpId="5" nodeType="withEffect">
                                  <p:stCondLst>
                                    <p:cond delay="0"/>
                                  </p:stCondLst>
                                  <p:childTnLst>
                                    <p:set>
                                      <p:cBhvr>
                                        <p:cTn id="221" dur="1" fill="hold">
                                          <p:stCondLst>
                                            <p:cond delay="0"/>
                                          </p:stCondLst>
                                        </p:cTn>
                                        <p:tgtEl>
                                          <p:spTgt spid="25"/>
                                        </p:tgtEl>
                                        <p:attrNameLst>
                                          <p:attrName>style.visibility</p:attrName>
                                        </p:attrNameLst>
                                      </p:cBhvr>
                                      <p:to>
                                        <p:strVal val="hidden"/>
                                      </p:to>
                                    </p:set>
                                  </p:childTnLst>
                                </p:cTn>
                              </p:par>
                              <p:par>
                                <p:cTn id="222" presetID="1" presetClass="exit" presetSubtype="0" fill="hold" nodeType="withEffect">
                                  <p:stCondLst>
                                    <p:cond delay="0"/>
                                  </p:stCondLst>
                                  <p:childTnLst>
                                    <p:set>
                                      <p:cBhvr>
                                        <p:cTn id="223" dur="1" fill="hold">
                                          <p:stCondLst>
                                            <p:cond delay="0"/>
                                          </p:stCondLst>
                                        </p:cTn>
                                        <p:tgtEl>
                                          <p:spTgt spid="36"/>
                                        </p:tgtEl>
                                        <p:attrNameLst>
                                          <p:attrName>style.visibility</p:attrName>
                                        </p:attrNameLst>
                                      </p:cBhvr>
                                      <p:to>
                                        <p:strVal val="hidden"/>
                                      </p:to>
                                    </p:set>
                                  </p:childTnLst>
                                </p:cTn>
                              </p:par>
                              <p:par>
                                <p:cTn id="224" presetID="1" presetClass="exit" presetSubtype="0" fill="hold" grpId="6" nodeType="withEffect">
                                  <p:stCondLst>
                                    <p:cond delay="0"/>
                                  </p:stCondLst>
                                  <p:childTnLst>
                                    <p:set>
                                      <p:cBhvr>
                                        <p:cTn id="225"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26" restart="whenNotActive" fill="hold" evtFilter="cancelBubble" nodeType="interactiveSeq">
                <p:stCondLst>
                  <p:cond evt="onClick" delay="0">
                    <p:tgtEl>
                      <p:spTgt spid="3"/>
                    </p:tgtEl>
                  </p:cond>
                </p:stCondLst>
                <p:endSync evt="end" delay="0">
                  <p:rtn val="all"/>
                </p:endSync>
                <p:childTnLst>
                  <p:par>
                    <p:cTn id="227" fill="hold" nodeType="clickPar">
                      <p:stCondLst>
                        <p:cond delay="0"/>
                      </p:stCondLst>
                      <p:childTnLst>
                        <p:par>
                          <p:cTn id="228" fill="hold" nodeType="withGroup">
                            <p:stCondLst>
                              <p:cond delay="0"/>
                            </p:stCondLst>
                            <p:childTnLst>
                              <p:par>
                                <p:cTn id="229" presetID="1" presetClass="entr" presetSubtype="0" fill="hold" grpId="0" nodeType="withEffect">
                                  <p:stCondLst>
                                    <p:cond delay="0"/>
                                  </p:stCondLst>
                                  <p:childTnLst>
                                    <p:set>
                                      <p:cBhvr>
                                        <p:cTn id="230" dur="1" fill="hold">
                                          <p:stCondLst>
                                            <p:cond delay="0"/>
                                          </p:stCondLst>
                                        </p:cTn>
                                        <p:tgtEl>
                                          <p:spTgt spid="35"/>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36"/>
                                        </p:tgtEl>
                                        <p:attrNameLst>
                                          <p:attrName>style.visibility</p:attrName>
                                        </p:attrNameLst>
                                      </p:cBhvr>
                                      <p:to>
                                        <p:strVal val="visible"/>
                                      </p:to>
                                    </p:set>
                                  </p:childTnLst>
                                </p:cTn>
                              </p:par>
                              <p:par>
                                <p:cTn id="233" presetID="1" presetClass="exit" presetSubtype="0" fill="hold" nodeType="withEffect">
                                  <p:stCondLst>
                                    <p:cond delay="0"/>
                                  </p:stCondLst>
                                  <p:childTnLst>
                                    <p:set>
                                      <p:cBhvr>
                                        <p:cTn id="234" dur="1" fill="hold">
                                          <p:stCondLst>
                                            <p:cond delay="0"/>
                                          </p:stCondLst>
                                        </p:cTn>
                                        <p:tgtEl>
                                          <p:spTgt spid="28"/>
                                        </p:tgtEl>
                                        <p:attrNameLst>
                                          <p:attrName>style.visibility</p:attrName>
                                        </p:attrNameLst>
                                      </p:cBhvr>
                                      <p:to>
                                        <p:strVal val="hidden"/>
                                      </p:to>
                                    </p:set>
                                  </p:childTnLst>
                                </p:cTn>
                              </p:par>
                              <p:par>
                                <p:cTn id="235" presetID="1" presetClass="exit" presetSubtype="0" fill="hold" grpId="6" nodeType="withEffect">
                                  <p:stCondLst>
                                    <p:cond delay="0"/>
                                  </p:stCondLst>
                                  <p:childTnLst>
                                    <p:set>
                                      <p:cBhvr>
                                        <p:cTn id="236" dur="1" fill="hold">
                                          <p:stCondLst>
                                            <p:cond delay="0"/>
                                          </p:stCondLst>
                                        </p:cTn>
                                        <p:tgtEl>
                                          <p:spTgt spid="29"/>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49"/>
                                        </p:tgtEl>
                                        <p:attrNameLst>
                                          <p:attrName>style.visibility</p:attrName>
                                        </p:attrNameLst>
                                      </p:cBhvr>
                                      <p:to>
                                        <p:strVal val="hidden"/>
                                      </p:to>
                                    </p:set>
                                  </p:childTnLst>
                                </p:cTn>
                              </p:par>
                              <p:par>
                                <p:cTn id="239" presetID="1" presetClass="exit" presetSubtype="0" fill="hold" grpId="6" nodeType="withEffect">
                                  <p:stCondLst>
                                    <p:cond delay="0"/>
                                  </p:stCondLst>
                                  <p:childTnLst>
                                    <p:set>
                                      <p:cBhvr>
                                        <p:cTn id="240" dur="1" fill="hold">
                                          <p:stCondLst>
                                            <p:cond delay="0"/>
                                          </p:stCondLst>
                                        </p:cTn>
                                        <p:tgtEl>
                                          <p:spTgt spid="48"/>
                                        </p:tgtEl>
                                        <p:attrNameLst>
                                          <p:attrName>style.visibility</p:attrName>
                                        </p:attrNameLst>
                                      </p:cBhvr>
                                      <p:to>
                                        <p:strVal val="hidden"/>
                                      </p:to>
                                    </p:set>
                                  </p:childTnLst>
                                </p:cTn>
                              </p:par>
                              <p:par>
                                <p:cTn id="241" presetID="1" presetClass="exit" presetSubtype="0" fill="hold" nodeType="withEffect">
                                  <p:stCondLst>
                                    <p:cond delay="0"/>
                                  </p:stCondLst>
                                  <p:childTnLst>
                                    <p:set>
                                      <p:cBhvr>
                                        <p:cTn id="242" dur="1" fill="hold">
                                          <p:stCondLst>
                                            <p:cond delay="0"/>
                                          </p:stCondLst>
                                        </p:cTn>
                                        <p:tgtEl>
                                          <p:spTgt spid="23"/>
                                        </p:tgtEl>
                                        <p:attrNameLst>
                                          <p:attrName>style.visibility</p:attrName>
                                        </p:attrNameLst>
                                      </p:cBhvr>
                                      <p:to>
                                        <p:strVal val="hidden"/>
                                      </p:to>
                                    </p:set>
                                  </p:childTnLst>
                                </p:cTn>
                              </p:par>
                              <p:par>
                                <p:cTn id="243" presetID="1" presetClass="exit" presetSubtype="0" fill="hold" grpId="6" nodeType="withEffect">
                                  <p:stCondLst>
                                    <p:cond delay="0"/>
                                  </p:stCondLst>
                                  <p:childTnLst>
                                    <p:set>
                                      <p:cBhvr>
                                        <p:cTn id="244" dur="1" fill="hold">
                                          <p:stCondLst>
                                            <p:cond delay="0"/>
                                          </p:stCondLst>
                                        </p:cTn>
                                        <p:tgtEl>
                                          <p:spTgt spid="22"/>
                                        </p:tgtEl>
                                        <p:attrNameLst>
                                          <p:attrName>style.visibility</p:attrName>
                                        </p:attrNameLst>
                                      </p:cBhvr>
                                      <p:to>
                                        <p:strVal val="hidden"/>
                                      </p:to>
                                    </p:set>
                                  </p:childTnLst>
                                </p:cTn>
                              </p:par>
                              <p:par>
                                <p:cTn id="245" presetID="1" presetClass="exit" presetSubtype="0" fill="hold" nodeType="withEffect">
                                  <p:stCondLst>
                                    <p:cond delay="0"/>
                                  </p:stCondLst>
                                  <p:childTnLst>
                                    <p:set>
                                      <p:cBhvr>
                                        <p:cTn id="246" dur="1" fill="hold">
                                          <p:stCondLst>
                                            <p:cond delay="0"/>
                                          </p:stCondLst>
                                        </p:cTn>
                                        <p:tgtEl>
                                          <p:spTgt spid="30"/>
                                        </p:tgtEl>
                                        <p:attrNameLst>
                                          <p:attrName>style.visibility</p:attrName>
                                        </p:attrNameLst>
                                      </p:cBhvr>
                                      <p:to>
                                        <p:strVal val="hidden"/>
                                      </p:to>
                                    </p:set>
                                  </p:childTnLst>
                                </p:cTn>
                              </p:par>
                              <p:par>
                                <p:cTn id="247" presetID="1" presetClass="exit" presetSubtype="0" fill="hold" grpId="6" nodeType="withEffect">
                                  <p:stCondLst>
                                    <p:cond delay="0"/>
                                  </p:stCondLst>
                                  <p:childTnLst>
                                    <p:set>
                                      <p:cBhvr>
                                        <p:cTn id="248" dur="1" fill="hold">
                                          <p:stCondLst>
                                            <p:cond delay="0"/>
                                          </p:stCondLst>
                                        </p:cTn>
                                        <p:tgtEl>
                                          <p:spTgt spid="25"/>
                                        </p:tgtEl>
                                        <p:attrNameLst>
                                          <p:attrName>style.visibility</p:attrName>
                                        </p:attrNameLst>
                                      </p:cBhvr>
                                      <p:to>
                                        <p:strVal val="hidden"/>
                                      </p:to>
                                    </p:set>
                                  </p:childTnLst>
                                </p:cTn>
                              </p:par>
                              <p:par>
                                <p:cTn id="249" presetID="1" presetClass="exit" presetSubtype="0" fill="hold" nodeType="withEffect">
                                  <p:stCondLst>
                                    <p:cond delay="0"/>
                                  </p:stCondLst>
                                  <p:childTnLst>
                                    <p:set>
                                      <p:cBhvr>
                                        <p:cTn id="250" dur="1" fill="hold">
                                          <p:stCondLst>
                                            <p:cond delay="0"/>
                                          </p:stCondLst>
                                        </p:cTn>
                                        <p:tgtEl>
                                          <p:spTgt spid="32"/>
                                        </p:tgtEl>
                                        <p:attrNameLst>
                                          <p:attrName>style.visibility</p:attrName>
                                        </p:attrNameLst>
                                      </p:cBhvr>
                                      <p:to>
                                        <p:strVal val="hidden"/>
                                      </p:to>
                                    </p:set>
                                  </p:childTnLst>
                                </p:cTn>
                              </p:par>
                              <p:par>
                                <p:cTn id="251" presetID="1" presetClass="exit" presetSubtype="0" fill="hold" grpId="6" nodeType="withEffect">
                                  <p:stCondLst>
                                    <p:cond delay="0"/>
                                  </p:stCondLst>
                                  <p:childTnLst>
                                    <p:set>
                                      <p:cBhvr>
                                        <p:cTn id="252"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53" restart="whenNotActive" fill="hold" evtFilter="cancelBubble" nodeType="interactiveSeq">
                <p:stCondLst>
                  <p:cond evt="onClick" delay="0">
                    <p:tgtEl>
                      <p:spTgt spid="24"/>
                    </p:tgtEl>
                  </p:cond>
                </p:stCondLst>
                <p:endSync evt="end" delay="0">
                  <p:rtn val="all"/>
                </p:endSync>
                <p:childTnLst>
                  <p:par>
                    <p:cTn id="254" fill="hold" nodeType="clickPar">
                      <p:stCondLst>
                        <p:cond delay="0"/>
                      </p:stCondLst>
                      <p:childTnLst>
                        <p:par>
                          <p:cTn id="255" fill="hold" nodeType="withGroup">
                            <p:stCondLst>
                              <p:cond delay="0"/>
                            </p:stCondLst>
                            <p:childTnLst>
                              <p:par>
                                <p:cTn id="256" presetID="1" presetClass="exit" presetSubtype="0" fill="hold" nodeType="clickEffect">
                                  <p:stCondLst>
                                    <p:cond delay="0"/>
                                  </p:stCondLst>
                                  <p:childTnLst>
                                    <p:set>
                                      <p:cBhvr>
                                        <p:cTn id="257" dur="1" fill="hold">
                                          <p:stCondLst>
                                            <p:cond delay="0"/>
                                          </p:stCondLst>
                                        </p:cTn>
                                        <p:tgtEl>
                                          <p:spTgt spid="28"/>
                                        </p:tgtEl>
                                        <p:attrNameLst>
                                          <p:attrName>style.visibility</p:attrName>
                                        </p:attrNameLst>
                                      </p:cBhvr>
                                      <p:to>
                                        <p:strVal val="hidden"/>
                                      </p:to>
                                    </p:set>
                                  </p:childTnLst>
                                </p:cTn>
                              </p:par>
                              <p:par>
                                <p:cTn id="258" presetID="1" presetClass="exit" presetSubtype="0" fill="hold" grpId="8" nodeType="withEffect">
                                  <p:stCondLst>
                                    <p:cond delay="0"/>
                                  </p:stCondLst>
                                  <p:childTnLst>
                                    <p:set>
                                      <p:cBhvr>
                                        <p:cTn id="259" dur="1" fill="hold">
                                          <p:stCondLst>
                                            <p:cond delay="0"/>
                                          </p:stCondLst>
                                        </p:cTn>
                                        <p:tgtEl>
                                          <p:spTgt spid="29"/>
                                        </p:tgtEl>
                                        <p:attrNameLst>
                                          <p:attrName>style.visibility</p:attrName>
                                        </p:attrNameLst>
                                      </p:cBhvr>
                                      <p:to>
                                        <p:strVal val="hidden"/>
                                      </p:to>
                                    </p:set>
                                  </p:childTnLst>
                                </p:cTn>
                              </p:par>
                              <p:par>
                                <p:cTn id="260" presetID="1" presetClass="exit" presetSubtype="0" fill="hold" nodeType="withEffect">
                                  <p:stCondLst>
                                    <p:cond delay="0"/>
                                  </p:stCondLst>
                                  <p:childTnLst>
                                    <p:set>
                                      <p:cBhvr>
                                        <p:cTn id="261" dur="1" fill="hold">
                                          <p:stCondLst>
                                            <p:cond delay="0"/>
                                          </p:stCondLst>
                                        </p:cTn>
                                        <p:tgtEl>
                                          <p:spTgt spid="49"/>
                                        </p:tgtEl>
                                        <p:attrNameLst>
                                          <p:attrName>style.visibility</p:attrName>
                                        </p:attrNameLst>
                                      </p:cBhvr>
                                      <p:to>
                                        <p:strVal val="hidden"/>
                                      </p:to>
                                    </p:set>
                                  </p:childTnLst>
                                </p:cTn>
                              </p:par>
                              <p:par>
                                <p:cTn id="262" presetID="1" presetClass="exit" presetSubtype="0" fill="hold" grpId="7" nodeType="withEffect">
                                  <p:stCondLst>
                                    <p:cond delay="0"/>
                                  </p:stCondLst>
                                  <p:childTnLst>
                                    <p:set>
                                      <p:cBhvr>
                                        <p:cTn id="263" dur="1" fill="hold">
                                          <p:stCondLst>
                                            <p:cond delay="0"/>
                                          </p:stCondLst>
                                        </p:cTn>
                                        <p:tgtEl>
                                          <p:spTgt spid="48"/>
                                        </p:tgtEl>
                                        <p:attrNameLst>
                                          <p:attrName>style.visibility</p:attrName>
                                        </p:attrNameLst>
                                      </p:cBhvr>
                                      <p:to>
                                        <p:strVal val="hidden"/>
                                      </p:to>
                                    </p:set>
                                  </p:childTnLst>
                                </p:cTn>
                              </p:par>
                              <p:par>
                                <p:cTn id="264" presetID="1" presetClass="exit" presetSubtype="0" fill="hold" nodeType="withEffect">
                                  <p:stCondLst>
                                    <p:cond delay="0"/>
                                  </p:stCondLst>
                                  <p:childTnLst>
                                    <p:set>
                                      <p:cBhvr>
                                        <p:cTn id="265" dur="1" fill="hold">
                                          <p:stCondLst>
                                            <p:cond delay="0"/>
                                          </p:stCondLst>
                                        </p:cTn>
                                        <p:tgtEl>
                                          <p:spTgt spid="23"/>
                                        </p:tgtEl>
                                        <p:attrNameLst>
                                          <p:attrName>style.visibility</p:attrName>
                                        </p:attrNameLst>
                                      </p:cBhvr>
                                      <p:to>
                                        <p:strVal val="hidden"/>
                                      </p:to>
                                    </p:set>
                                  </p:childTnLst>
                                </p:cTn>
                              </p:par>
                              <p:par>
                                <p:cTn id="266" presetID="1" presetClass="exit" presetSubtype="0" fill="hold" grpId="8" nodeType="withEffect">
                                  <p:stCondLst>
                                    <p:cond delay="0"/>
                                  </p:stCondLst>
                                  <p:childTnLst>
                                    <p:set>
                                      <p:cBhvr>
                                        <p:cTn id="267" dur="1" fill="hold">
                                          <p:stCondLst>
                                            <p:cond delay="0"/>
                                          </p:stCondLst>
                                        </p:cTn>
                                        <p:tgtEl>
                                          <p:spTgt spid="22"/>
                                        </p:tgtEl>
                                        <p:attrNameLst>
                                          <p:attrName>style.visibility</p:attrName>
                                        </p:attrNameLst>
                                      </p:cBhvr>
                                      <p:to>
                                        <p:strVal val="hidden"/>
                                      </p:to>
                                    </p:set>
                                  </p:childTnLst>
                                </p:cTn>
                              </p:par>
                              <p:par>
                                <p:cTn id="268" presetID="1" presetClass="exit" presetSubtype="0" fill="hold" nodeType="withEffect">
                                  <p:stCondLst>
                                    <p:cond delay="0"/>
                                  </p:stCondLst>
                                  <p:childTnLst>
                                    <p:set>
                                      <p:cBhvr>
                                        <p:cTn id="269" dur="1" fill="hold">
                                          <p:stCondLst>
                                            <p:cond delay="0"/>
                                          </p:stCondLst>
                                        </p:cTn>
                                        <p:tgtEl>
                                          <p:spTgt spid="30"/>
                                        </p:tgtEl>
                                        <p:attrNameLst>
                                          <p:attrName>style.visibility</p:attrName>
                                        </p:attrNameLst>
                                      </p:cBhvr>
                                      <p:to>
                                        <p:strVal val="hidden"/>
                                      </p:to>
                                    </p:set>
                                  </p:childTnLst>
                                </p:cTn>
                              </p:par>
                              <p:par>
                                <p:cTn id="270" presetID="1" presetClass="exit" presetSubtype="0" fill="hold" grpId="8" nodeType="withEffect">
                                  <p:stCondLst>
                                    <p:cond delay="0"/>
                                  </p:stCondLst>
                                  <p:childTnLst>
                                    <p:set>
                                      <p:cBhvr>
                                        <p:cTn id="271" dur="1" fill="hold">
                                          <p:stCondLst>
                                            <p:cond delay="0"/>
                                          </p:stCondLst>
                                        </p:cTn>
                                        <p:tgtEl>
                                          <p:spTgt spid="25"/>
                                        </p:tgtEl>
                                        <p:attrNameLst>
                                          <p:attrName>style.visibility</p:attrName>
                                        </p:attrNameLst>
                                      </p:cBhvr>
                                      <p:to>
                                        <p:strVal val="hidden"/>
                                      </p:to>
                                    </p:set>
                                  </p:childTnLst>
                                </p:cTn>
                              </p:par>
                              <p:par>
                                <p:cTn id="272" presetID="1" presetClass="exit" presetSubtype="0" fill="hold" nodeType="withEffect">
                                  <p:stCondLst>
                                    <p:cond delay="0"/>
                                  </p:stCondLst>
                                  <p:childTnLst>
                                    <p:set>
                                      <p:cBhvr>
                                        <p:cTn id="273" dur="1" fill="hold">
                                          <p:stCondLst>
                                            <p:cond delay="0"/>
                                          </p:stCondLst>
                                        </p:cTn>
                                        <p:tgtEl>
                                          <p:spTgt spid="32"/>
                                        </p:tgtEl>
                                        <p:attrNameLst>
                                          <p:attrName>style.visibility</p:attrName>
                                        </p:attrNameLst>
                                      </p:cBhvr>
                                      <p:to>
                                        <p:strVal val="hidden"/>
                                      </p:to>
                                    </p:set>
                                  </p:childTnLst>
                                </p:cTn>
                              </p:par>
                              <p:par>
                                <p:cTn id="274" presetID="1" presetClass="exit" presetSubtype="0" fill="hold" grpId="8" nodeType="withEffect">
                                  <p:stCondLst>
                                    <p:cond delay="0"/>
                                  </p:stCondLst>
                                  <p:childTnLst>
                                    <p:set>
                                      <p:cBhvr>
                                        <p:cTn id="275" dur="1" fill="hold">
                                          <p:stCondLst>
                                            <p:cond delay="0"/>
                                          </p:stCondLst>
                                        </p:cTn>
                                        <p:tgtEl>
                                          <p:spTgt spid="31"/>
                                        </p:tgtEl>
                                        <p:attrNameLst>
                                          <p:attrName>style.visibility</p:attrName>
                                        </p:attrNameLst>
                                      </p:cBhvr>
                                      <p:to>
                                        <p:strVal val="hidden"/>
                                      </p:to>
                                    </p:set>
                                  </p:childTnLst>
                                </p:cTn>
                              </p:par>
                              <p:par>
                                <p:cTn id="276" presetID="1" presetClass="exit" presetSubtype="0" fill="hold" nodeType="withEffect">
                                  <p:stCondLst>
                                    <p:cond delay="0"/>
                                  </p:stCondLst>
                                  <p:childTnLst>
                                    <p:set>
                                      <p:cBhvr>
                                        <p:cTn id="277" dur="1" fill="hold">
                                          <p:stCondLst>
                                            <p:cond delay="0"/>
                                          </p:stCondLst>
                                        </p:cTn>
                                        <p:tgtEl>
                                          <p:spTgt spid="36"/>
                                        </p:tgtEl>
                                        <p:attrNameLst>
                                          <p:attrName>style.visibility</p:attrName>
                                        </p:attrNameLst>
                                      </p:cBhvr>
                                      <p:to>
                                        <p:strVal val="hidden"/>
                                      </p:to>
                                    </p:set>
                                  </p:childTnLst>
                                </p:cTn>
                              </p:par>
                              <p:par>
                                <p:cTn id="278" presetID="1" presetClass="exit" presetSubtype="0" fill="hold" grpId="8" nodeType="withEffect">
                                  <p:stCondLst>
                                    <p:cond delay="0"/>
                                  </p:stCondLst>
                                  <p:childTnLst>
                                    <p:set>
                                      <p:cBhvr>
                                        <p:cTn id="279"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80" restart="whenNotActive" fill="hold" evtFilter="cancelBubble" nodeType="interactiveSeq">
                <p:stCondLst>
                  <p:cond evt="onClick" delay="0">
                    <p:tgtEl>
                      <p:spTgt spid="54"/>
                    </p:tgtEl>
                  </p:cond>
                </p:stCondLst>
                <p:endSync evt="end" delay="0">
                  <p:rtn val="all"/>
                </p:endSync>
                <p:childTnLst>
                  <p:par>
                    <p:cTn id="281" fill="hold" nodeType="clickPar">
                      <p:stCondLst>
                        <p:cond delay="0"/>
                      </p:stCondLst>
                      <p:childTnLst>
                        <p:par>
                          <p:cTn id="282" fill="hold" nodeType="withGroup">
                            <p:stCondLst>
                              <p:cond delay="0"/>
                            </p:stCondLst>
                            <p:childTnLst>
                              <p:par>
                                <p:cTn id="283" presetID="1" presetClass="exit" presetSubtype="0" fill="hold" nodeType="clickEffect">
                                  <p:stCondLst>
                                    <p:cond delay="0"/>
                                  </p:stCondLst>
                                  <p:childTnLst>
                                    <p:set>
                                      <p:cBhvr>
                                        <p:cTn id="284" dur="1" fill="hold">
                                          <p:stCondLst>
                                            <p:cond delay="0"/>
                                          </p:stCondLst>
                                        </p:cTn>
                                        <p:tgtEl>
                                          <p:spTgt spid="28"/>
                                        </p:tgtEl>
                                        <p:attrNameLst>
                                          <p:attrName>style.visibility</p:attrName>
                                        </p:attrNameLst>
                                      </p:cBhvr>
                                      <p:to>
                                        <p:strVal val="hidden"/>
                                      </p:to>
                                    </p:set>
                                  </p:childTnLst>
                                </p:cTn>
                              </p:par>
                              <p:par>
                                <p:cTn id="285" presetID="1" presetClass="exit" presetSubtype="0" fill="hold" grpId="10" nodeType="withEffect">
                                  <p:stCondLst>
                                    <p:cond delay="0"/>
                                  </p:stCondLst>
                                  <p:childTnLst>
                                    <p:set>
                                      <p:cBhvr>
                                        <p:cTn id="286" dur="1" fill="hold">
                                          <p:stCondLst>
                                            <p:cond delay="0"/>
                                          </p:stCondLst>
                                        </p:cTn>
                                        <p:tgtEl>
                                          <p:spTgt spid="29"/>
                                        </p:tgtEl>
                                        <p:attrNameLst>
                                          <p:attrName>style.visibility</p:attrName>
                                        </p:attrNameLst>
                                      </p:cBhvr>
                                      <p:to>
                                        <p:strVal val="hidden"/>
                                      </p:to>
                                    </p:set>
                                  </p:childTnLst>
                                </p:cTn>
                              </p:par>
                              <p:par>
                                <p:cTn id="287" presetID="1" presetClass="exit" presetSubtype="0" fill="hold" nodeType="withEffect">
                                  <p:stCondLst>
                                    <p:cond delay="0"/>
                                  </p:stCondLst>
                                  <p:childTnLst>
                                    <p:set>
                                      <p:cBhvr>
                                        <p:cTn id="288" dur="1" fill="hold">
                                          <p:stCondLst>
                                            <p:cond delay="0"/>
                                          </p:stCondLst>
                                        </p:cTn>
                                        <p:tgtEl>
                                          <p:spTgt spid="49"/>
                                        </p:tgtEl>
                                        <p:attrNameLst>
                                          <p:attrName>style.visibility</p:attrName>
                                        </p:attrNameLst>
                                      </p:cBhvr>
                                      <p:to>
                                        <p:strVal val="hidden"/>
                                      </p:to>
                                    </p:set>
                                  </p:childTnLst>
                                </p:cTn>
                              </p:par>
                              <p:par>
                                <p:cTn id="289" presetID="1" presetClass="exit" presetSubtype="0" fill="hold" grpId="9" nodeType="withEffect">
                                  <p:stCondLst>
                                    <p:cond delay="0"/>
                                  </p:stCondLst>
                                  <p:childTnLst>
                                    <p:set>
                                      <p:cBhvr>
                                        <p:cTn id="290" dur="1" fill="hold">
                                          <p:stCondLst>
                                            <p:cond delay="0"/>
                                          </p:stCondLst>
                                        </p:cTn>
                                        <p:tgtEl>
                                          <p:spTgt spid="48"/>
                                        </p:tgtEl>
                                        <p:attrNameLst>
                                          <p:attrName>style.visibility</p:attrName>
                                        </p:attrNameLst>
                                      </p:cBhvr>
                                      <p:to>
                                        <p:strVal val="hidden"/>
                                      </p:to>
                                    </p:set>
                                  </p:childTnLst>
                                </p:cTn>
                              </p:par>
                              <p:par>
                                <p:cTn id="291" presetID="1" presetClass="exit" presetSubtype="0" fill="hold" nodeType="withEffect">
                                  <p:stCondLst>
                                    <p:cond delay="0"/>
                                  </p:stCondLst>
                                  <p:childTnLst>
                                    <p:set>
                                      <p:cBhvr>
                                        <p:cTn id="292" dur="1" fill="hold">
                                          <p:stCondLst>
                                            <p:cond delay="0"/>
                                          </p:stCondLst>
                                        </p:cTn>
                                        <p:tgtEl>
                                          <p:spTgt spid="23"/>
                                        </p:tgtEl>
                                        <p:attrNameLst>
                                          <p:attrName>style.visibility</p:attrName>
                                        </p:attrNameLst>
                                      </p:cBhvr>
                                      <p:to>
                                        <p:strVal val="hidden"/>
                                      </p:to>
                                    </p:set>
                                  </p:childTnLst>
                                </p:cTn>
                              </p:par>
                              <p:par>
                                <p:cTn id="293" presetID="1" presetClass="exit" presetSubtype="0" fill="hold" grpId="10" nodeType="withEffect">
                                  <p:stCondLst>
                                    <p:cond delay="0"/>
                                  </p:stCondLst>
                                  <p:childTnLst>
                                    <p:set>
                                      <p:cBhvr>
                                        <p:cTn id="294" dur="1" fill="hold">
                                          <p:stCondLst>
                                            <p:cond delay="0"/>
                                          </p:stCondLst>
                                        </p:cTn>
                                        <p:tgtEl>
                                          <p:spTgt spid="22"/>
                                        </p:tgtEl>
                                        <p:attrNameLst>
                                          <p:attrName>style.visibility</p:attrName>
                                        </p:attrNameLst>
                                      </p:cBhvr>
                                      <p:to>
                                        <p:strVal val="hidden"/>
                                      </p:to>
                                    </p:set>
                                  </p:childTnLst>
                                </p:cTn>
                              </p:par>
                              <p:par>
                                <p:cTn id="295" presetID="1" presetClass="exit" presetSubtype="0" fill="hold" nodeType="withEffect">
                                  <p:stCondLst>
                                    <p:cond delay="0"/>
                                  </p:stCondLst>
                                  <p:childTnLst>
                                    <p:set>
                                      <p:cBhvr>
                                        <p:cTn id="296" dur="1" fill="hold">
                                          <p:stCondLst>
                                            <p:cond delay="0"/>
                                          </p:stCondLst>
                                        </p:cTn>
                                        <p:tgtEl>
                                          <p:spTgt spid="30"/>
                                        </p:tgtEl>
                                        <p:attrNameLst>
                                          <p:attrName>style.visibility</p:attrName>
                                        </p:attrNameLst>
                                      </p:cBhvr>
                                      <p:to>
                                        <p:strVal val="hidden"/>
                                      </p:to>
                                    </p:set>
                                  </p:childTnLst>
                                </p:cTn>
                              </p:par>
                              <p:par>
                                <p:cTn id="297" presetID="1" presetClass="exit" presetSubtype="0" fill="hold" grpId="10" nodeType="withEffect">
                                  <p:stCondLst>
                                    <p:cond delay="0"/>
                                  </p:stCondLst>
                                  <p:childTnLst>
                                    <p:set>
                                      <p:cBhvr>
                                        <p:cTn id="298" dur="1" fill="hold">
                                          <p:stCondLst>
                                            <p:cond delay="0"/>
                                          </p:stCondLst>
                                        </p:cTn>
                                        <p:tgtEl>
                                          <p:spTgt spid="25"/>
                                        </p:tgtEl>
                                        <p:attrNameLst>
                                          <p:attrName>style.visibility</p:attrName>
                                        </p:attrNameLst>
                                      </p:cBhvr>
                                      <p:to>
                                        <p:strVal val="hidden"/>
                                      </p:to>
                                    </p:set>
                                  </p:childTnLst>
                                </p:cTn>
                              </p:par>
                              <p:par>
                                <p:cTn id="299" presetID="1" presetClass="exit" presetSubtype="0" fill="hold" nodeType="withEffect">
                                  <p:stCondLst>
                                    <p:cond delay="0"/>
                                  </p:stCondLst>
                                  <p:childTnLst>
                                    <p:set>
                                      <p:cBhvr>
                                        <p:cTn id="300" dur="1" fill="hold">
                                          <p:stCondLst>
                                            <p:cond delay="0"/>
                                          </p:stCondLst>
                                        </p:cTn>
                                        <p:tgtEl>
                                          <p:spTgt spid="32"/>
                                        </p:tgtEl>
                                        <p:attrNameLst>
                                          <p:attrName>style.visibility</p:attrName>
                                        </p:attrNameLst>
                                      </p:cBhvr>
                                      <p:to>
                                        <p:strVal val="hidden"/>
                                      </p:to>
                                    </p:set>
                                  </p:childTnLst>
                                </p:cTn>
                              </p:par>
                              <p:par>
                                <p:cTn id="301" presetID="1" presetClass="exit" presetSubtype="0" fill="hold" grpId="10" nodeType="withEffect">
                                  <p:stCondLst>
                                    <p:cond delay="0"/>
                                  </p:stCondLst>
                                  <p:childTnLst>
                                    <p:set>
                                      <p:cBhvr>
                                        <p:cTn id="302" dur="1" fill="hold">
                                          <p:stCondLst>
                                            <p:cond delay="0"/>
                                          </p:stCondLst>
                                        </p:cTn>
                                        <p:tgtEl>
                                          <p:spTgt spid="31"/>
                                        </p:tgtEl>
                                        <p:attrNameLst>
                                          <p:attrName>style.visibility</p:attrName>
                                        </p:attrNameLst>
                                      </p:cBhvr>
                                      <p:to>
                                        <p:strVal val="hidden"/>
                                      </p:to>
                                    </p:set>
                                  </p:childTnLst>
                                </p:cTn>
                              </p:par>
                              <p:par>
                                <p:cTn id="303" presetID="1" presetClass="exit" presetSubtype="0" fill="hold" nodeType="withEffect">
                                  <p:stCondLst>
                                    <p:cond delay="0"/>
                                  </p:stCondLst>
                                  <p:childTnLst>
                                    <p:set>
                                      <p:cBhvr>
                                        <p:cTn id="304" dur="1" fill="hold">
                                          <p:stCondLst>
                                            <p:cond delay="0"/>
                                          </p:stCondLst>
                                        </p:cTn>
                                        <p:tgtEl>
                                          <p:spTgt spid="36"/>
                                        </p:tgtEl>
                                        <p:attrNameLst>
                                          <p:attrName>style.visibility</p:attrName>
                                        </p:attrNameLst>
                                      </p:cBhvr>
                                      <p:to>
                                        <p:strVal val="hidden"/>
                                      </p:to>
                                    </p:set>
                                  </p:childTnLst>
                                </p:cTn>
                              </p:par>
                              <p:par>
                                <p:cTn id="305" presetID="1" presetClass="exit" presetSubtype="0" fill="hold" grpId="10" nodeType="withEffect">
                                  <p:stCondLst>
                                    <p:cond delay="0"/>
                                  </p:stCondLst>
                                  <p:childTnLst>
                                    <p:set>
                                      <p:cBhvr>
                                        <p:cTn id="306"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29" grpId="0" animBg="1"/>
      <p:bldP spid="29" grpId="1" animBg="1"/>
      <p:bldP spid="29" grpId="2" animBg="1"/>
      <p:bldP spid="29" grpId="3" animBg="1"/>
      <p:bldP spid="29" grpId="4" animBg="1"/>
      <p:bldP spid="29" grpId="5" animBg="1"/>
      <p:bldP spid="29" grpId="6" animBg="1"/>
      <p:bldP spid="29" grpId="7" animBg="1"/>
      <p:bldP spid="29" grpId="8" animBg="1"/>
      <p:bldP spid="29" grpId="9" animBg="1"/>
      <p:bldP spid="29" grpId="10" animBg="1"/>
      <p:bldP spid="48" grpId="0" animBg="1"/>
      <p:bldP spid="48" grpId="1" animBg="1"/>
      <p:bldP spid="48" grpId="2" animBg="1"/>
      <p:bldP spid="48" grpId="3" animBg="1"/>
      <p:bldP spid="48" grpId="4" animBg="1"/>
      <p:bldP spid="48" grpId="5" animBg="1"/>
      <p:bldP spid="48" grpId="6" animBg="1"/>
      <p:bldP spid="48" grpId="7" animBg="1"/>
      <p:bldP spid="48" grpId="8" animBg="1"/>
      <p:bldP spid="48" grpId="9" animBg="1"/>
      <p:bldP spid="22" grpId="0" animBg="1"/>
      <p:bldP spid="22" grpId="1" animBg="1"/>
      <p:bldP spid="22" grpId="2" animBg="1"/>
      <p:bldP spid="22" grpId="3" animBg="1"/>
      <p:bldP spid="22" grpId="4" animBg="1"/>
      <p:bldP spid="22" grpId="5" animBg="1"/>
      <p:bldP spid="22" grpId="6" animBg="1"/>
      <p:bldP spid="22" grpId="7" animBg="1"/>
      <p:bldP spid="22" grpId="8" animBg="1"/>
      <p:bldP spid="22" grpId="9" animBg="1"/>
      <p:bldP spid="22" grpId="10" animBg="1"/>
      <p:bldP spid="25" grpId="0" animBg="1"/>
      <p:bldP spid="25" grpId="1" animBg="1"/>
      <p:bldP spid="25" grpId="2" animBg="1"/>
      <p:bldP spid="25" grpId="3" animBg="1"/>
      <p:bldP spid="25" grpId="4" animBg="1"/>
      <p:bldP spid="25" grpId="5" animBg="1"/>
      <p:bldP spid="25" grpId="6" animBg="1"/>
      <p:bldP spid="25" grpId="7" animBg="1"/>
      <p:bldP spid="25" grpId="8" animBg="1"/>
      <p:bldP spid="25" grpId="9" animBg="1"/>
      <p:bldP spid="25" grpId="10" animBg="1"/>
      <p:bldP spid="31" grpId="0" animBg="1"/>
      <p:bldP spid="31" grpId="1" animBg="1"/>
      <p:bldP spid="31" grpId="2" animBg="1"/>
      <p:bldP spid="31" grpId="3" animBg="1"/>
      <p:bldP spid="31" grpId="4" animBg="1"/>
      <p:bldP spid="31" grpId="5" animBg="1"/>
      <p:bldP spid="31" grpId="6" animBg="1"/>
      <p:bldP spid="31" grpId="7" animBg="1"/>
      <p:bldP spid="31" grpId="8" animBg="1"/>
      <p:bldP spid="31" grpId="9" animBg="1"/>
      <p:bldP spid="31" grpId="10" animBg="1"/>
      <p:bldP spid="35" grpId="0" animBg="1"/>
      <p:bldP spid="35" grpId="1" animBg="1"/>
      <p:bldP spid="35" grpId="2" animBg="1"/>
      <p:bldP spid="35" grpId="3" animBg="1"/>
      <p:bldP spid="35" grpId="4" animBg="1"/>
      <p:bldP spid="35" grpId="5" animBg="1"/>
      <p:bldP spid="35" grpId="6" animBg="1"/>
      <p:bldP spid="35" grpId="7" animBg="1"/>
      <p:bldP spid="35" grpId="8" animBg="1"/>
      <p:bldP spid="35" grpId="9" animBg="1"/>
      <p:bldP spid="35" grpId="1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Rectangle 13">
            <a:extLst>
              <a:ext uri="{FF2B5EF4-FFF2-40B4-BE49-F238E27FC236}">
                <a16:creationId xmlns:a16="http://schemas.microsoft.com/office/drawing/2014/main" id="{A2AAA256-6D13-40DE-B5D3-1CE59D405516}"/>
              </a:ext>
            </a:extLst>
          </p:cNvPr>
          <p:cNvSpPr/>
          <p:nvPr/>
        </p:nvSpPr>
        <p:spPr>
          <a:xfrm>
            <a:off x="3322638" y="1008063"/>
            <a:ext cx="4303712" cy="2162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sv-SE" sz="1200" dirty="0">
                <a:solidFill>
                  <a:schemeClr val="tx1"/>
                </a:solidFill>
                <a:latin typeface="+mj-lt"/>
              </a:rPr>
              <a:t>Materialet har tagits fram av FSPOS Arbetsgrupp Kunskapsspridning och är ett komplement till </a:t>
            </a:r>
            <a:r>
              <a:rPr lang="sv-SE" sz="1200" i="1" dirty="0">
                <a:solidFill>
                  <a:schemeClr val="tx1"/>
                </a:solidFill>
                <a:latin typeface="+mj-lt"/>
              </a:rPr>
              <a:t>FSPOS Vägledning för Kontinuitetshantering,</a:t>
            </a:r>
            <a:r>
              <a:rPr lang="sv-SE" sz="1200" dirty="0">
                <a:solidFill>
                  <a:schemeClr val="tx1"/>
                </a:solidFill>
                <a:latin typeface="+mj-lt"/>
              </a:rPr>
              <a:t> med tillhörande utbildningar </a:t>
            </a:r>
            <a:r>
              <a:rPr lang="sv-SE" sz="1200" i="1" dirty="0">
                <a:solidFill>
                  <a:schemeClr val="tx1"/>
                </a:solidFill>
                <a:latin typeface="+mj-lt"/>
              </a:rPr>
              <a:t>Kontinuitetshantering i praktiken</a:t>
            </a:r>
            <a:r>
              <a:rPr lang="sv-SE" sz="1200" dirty="0">
                <a:solidFill>
                  <a:schemeClr val="tx1"/>
                </a:solidFill>
                <a:latin typeface="+mj-lt"/>
              </a:rPr>
              <a:t>. </a:t>
            </a:r>
          </a:p>
          <a:p>
            <a:pPr>
              <a:defRPr/>
            </a:pPr>
            <a:endParaRPr lang="sv-SE" sz="1200" dirty="0">
              <a:solidFill>
                <a:schemeClr val="tx1"/>
              </a:solidFill>
              <a:latin typeface="+mj-lt"/>
            </a:endParaRPr>
          </a:p>
          <a:p>
            <a:pPr>
              <a:defRPr/>
            </a:pPr>
            <a:r>
              <a:rPr lang="sv-SE" sz="1200" dirty="0">
                <a:solidFill>
                  <a:schemeClr val="tx1"/>
                </a:solidFill>
                <a:latin typeface="+mj-lt"/>
              </a:rPr>
              <a:t>Innehållet ger en grundläggande beskrivning av vad kontinuitetshantering är och redogör för det huvudsakliga moment och aktiviteter som utgör god praxis för utveckling, implementering och uppföljning av kontinuitetsarbetet.</a:t>
            </a:r>
          </a:p>
          <a:p>
            <a:pPr>
              <a:defRPr/>
            </a:pPr>
            <a:endParaRPr lang="sv-SE" sz="1200" dirty="0">
              <a:solidFill>
                <a:schemeClr val="tx1"/>
              </a:solidFill>
              <a:latin typeface="+mj-lt"/>
            </a:endParaRPr>
          </a:p>
          <a:p>
            <a:pPr>
              <a:defRPr/>
            </a:pPr>
            <a:r>
              <a:rPr lang="sv-SE" sz="1200" dirty="0">
                <a:solidFill>
                  <a:schemeClr val="tx1"/>
                </a:solidFill>
                <a:latin typeface="+mj-lt"/>
              </a:rPr>
              <a:t>För ytterligare beskrivningar och fördjupningar, se vägledningen på www.fspos.se</a:t>
            </a:r>
          </a:p>
        </p:txBody>
      </p:sp>
      <p:sp>
        <p:nvSpPr>
          <p:cNvPr id="21507" name="Rubrik 4">
            <a:extLst>
              <a:ext uri="{FF2B5EF4-FFF2-40B4-BE49-F238E27FC236}">
                <a16:creationId xmlns:a16="http://schemas.microsoft.com/office/drawing/2014/main" id="{26A59B3D-D24D-4F12-9D37-014D2D15D2BE}"/>
              </a:ext>
            </a:extLst>
          </p:cNvPr>
          <p:cNvSpPr>
            <a:spLocks noGrp="1" noChangeArrowheads="1"/>
          </p:cNvSpPr>
          <p:nvPr>
            <p:ph type="title"/>
          </p:nvPr>
        </p:nvSpPr>
        <p:spPr>
          <a:xfrm>
            <a:off x="1066800" y="11113"/>
            <a:ext cx="7010400" cy="1066800"/>
          </a:xfrm>
        </p:spPr>
        <p:txBody>
          <a:bodyPr/>
          <a:lstStyle/>
          <a:p>
            <a:r>
              <a:rPr lang="sv-SE" altLang="sv-SE"/>
              <a:t>Anvisningar till materialet</a:t>
            </a:r>
          </a:p>
        </p:txBody>
      </p:sp>
      <p:pic>
        <p:nvPicPr>
          <p:cNvPr id="41" name="Bildobjekt 40">
            <a:extLst>
              <a:ext uri="{FF2B5EF4-FFF2-40B4-BE49-F238E27FC236}">
                <a16:creationId xmlns:a16="http://schemas.microsoft.com/office/drawing/2014/main" id="{39DA09EE-FB11-4B15-A854-A8C0ACDDA08F}"/>
              </a:ext>
            </a:extLst>
          </p:cNvPr>
          <p:cNvPicPr>
            <a:picLocks noChangeAspect="1"/>
          </p:cNvPicPr>
          <p:nvPr/>
        </p:nvPicPr>
        <p:blipFill>
          <a:blip r:embed="rId3"/>
          <a:stretch>
            <a:fillRect/>
          </a:stretch>
        </p:blipFill>
        <p:spPr bwMode="auto">
          <a:xfrm>
            <a:off x="1830388" y="1263650"/>
            <a:ext cx="1173162" cy="1663700"/>
          </a:xfrm>
          <a:prstGeom prst="rect">
            <a:avLst/>
          </a:prstGeom>
          <a:ln>
            <a:noFill/>
          </a:ln>
          <a:effectLst>
            <a:outerShdw blurRad="292100" dist="139700" dir="2700000" algn="tl" rotWithShape="0">
              <a:srgbClr val="333333">
                <a:alpha val="65000"/>
              </a:srgbClr>
            </a:outerShdw>
          </a:effectLst>
        </p:spPr>
      </p:pic>
      <p:sp>
        <p:nvSpPr>
          <p:cNvPr id="21509" name="textruta 21">
            <a:extLst>
              <a:ext uri="{FF2B5EF4-FFF2-40B4-BE49-F238E27FC236}">
                <a16:creationId xmlns:a16="http://schemas.microsoft.com/office/drawing/2014/main" id="{D191FCFF-7AC7-4789-9B57-232CDCED8803}"/>
              </a:ext>
            </a:extLst>
          </p:cNvPr>
          <p:cNvSpPr txBox="1">
            <a:spLocks noChangeArrowheads="1"/>
          </p:cNvSpPr>
          <p:nvPr/>
        </p:nvSpPr>
        <p:spPr bwMode="auto">
          <a:xfrm>
            <a:off x="1660525" y="3284538"/>
            <a:ext cx="14525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2400">
                <a:latin typeface="Times New Roman" panose="02020603050405020304" pitchFamily="18" charset="0"/>
                <a:sym typeface="Webdings" panose="05030102010509060703" pitchFamily="18" charset="2"/>
              </a:rPr>
              <a:t></a:t>
            </a:r>
            <a:endParaRPr lang="sv-SE" altLang="sv-SE" sz="2400">
              <a:latin typeface="Times New Roman" panose="02020603050405020304" pitchFamily="18" charset="0"/>
            </a:endParaRPr>
          </a:p>
        </p:txBody>
      </p:sp>
      <p:sp>
        <p:nvSpPr>
          <p:cNvPr id="44" name="Rectangle 13">
            <a:extLst>
              <a:ext uri="{FF2B5EF4-FFF2-40B4-BE49-F238E27FC236}">
                <a16:creationId xmlns:a16="http://schemas.microsoft.com/office/drawing/2014/main" id="{AAC5A9B9-6143-42FB-8E31-4C27180752C1}"/>
              </a:ext>
            </a:extLst>
          </p:cNvPr>
          <p:cNvSpPr/>
          <p:nvPr/>
        </p:nvSpPr>
        <p:spPr>
          <a:xfrm>
            <a:off x="3305175" y="3184525"/>
            <a:ext cx="4041775" cy="2160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sv-SE" sz="1200" dirty="0">
                <a:solidFill>
                  <a:schemeClr val="tx1"/>
                </a:solidFill>
                <a:latin typeface="+mj-lt"/>
              </a:rPr>
              <a:t>Målgruppen för materialet är personal som är relativt nya i arbetet med kontinuitetshantering eller behöver introduceras till området.</a:t>
            </a:r>
          </a:p>
          <a:p>
            <a:pPr>
              <a:defRPr/>
            </a:pPr>
            <a:endParaRPr lang="sv-SE" sz="1200" dirty="0">
              <a:solidFill>
                <a:schemeClr val="tx1"/>
              </a:solidFill>
              <a:latin typeface="+mj-lt"/>
            </a:endParaRPr>
          </a:p>
          <a:p>
            <a:pPr>
              <a:defRPr/>
            </a:pPr>
            <a:r>
              <a:rPr lang="sv-SE" sz="1200" dirty="0">
                <a:solidFill>
                  <a:schemeClr val="tx1"/>
                </a:solidFill>
                <a:latin typeface="+mj-lt"/>
              </a:rPr>
              <a:t>Materialet kan därmed användas för personer som ges ett nytt ansvar inom kontinuitetshantering eller vid kunskapshöjande aktiviteter i andra delar av organisationen, exempelvis för organisationens ledning.</a:t>
            </a:r>
          </a:p>
        </p:txBody>
      </p:sp>
      <p:sp>
        <p:nvSpPr>
          <p:cNvPr id="28" name="Höger 27">
            <a:hlinkClick r:id="rId4" action="ppaction://hlinksldjump"/>
            <a:extLst>
              <a:ext uri="{FF2B5EF4-FFF2-40B4-BE49-F238E27FC236}">
                <a16:creationId xmlns:a16="http://schemas.microsoft.com/office/drawing/2014/main" id="{D9E6B9A5-27AC-49BB-A1CB-20CF08FB0A6D}"/>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21512" name="Grupp 28">
            <a:extLst>
              <a:ext uri="{FF2B5EF4-FFF2-40B4-BE49-F238E27FC236}">
                <a16:creationId xmlns:a16="http://schemas.microsoft.com/office/drawing/2014/main" id="{7C2EF1C5-4A74-4A8B-96F9-A31193951016}"/>
              </a:ext>
            </a:extLst>
          </p:cNvPr>
          <p:cNvGrpSpPr>
            <a:grpSpLocks/>
          </p:cNvGrpSpPr>
          <p:nvPr/>
        </p:nvGrpSpPr>
        <p:grpSpPr bwMode="auto">
          <a:xfrm>
            <a:off x="95250" y="6280150"/>
            <a:ext cx="1079500" cy="539750"/>
            <a:chOff x="169363" y="6133850"/>
            <a:chExt cx="1080000" cy="540000"/>
          </a:xfrm>
        </p:grpSpPr>
        <p:sp>
          <p:nvSpPr>
            <p:cNvPr id="27" name="Höger 26">
              <a:extLst>
                <a:ext uri="{FF2B5EF4-FFF2-40B4-BE49-F238E27FC236}">
                  <a16:creationId xmlns:a16="http://schemas.microsoft.com/office/drawing/2014/main" id="{1D3C920F-FE6A-41C6-BF7E-56027EB420BE}"/>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29" name="textruta 28">
              <a:hlinkClick r:id="rId5" action="ppaction://hlinksldjump"/>
              <a:extLst>
                <a:ext uri="{FF2B5EF4-FFF2-40B4-BE49-F238E27FC236}">
                  <a16:creationId xmlns:a16="http://schemas.microsoft.com/office/drawing/2014/main" id="{8DED7554-EF8E-44DA-BE28-81014B929EF3}"/>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21513" name="textruta 23">
            <a:hlinkClick r:id="rId5" action="ppaction://hlinksldjump"/>
            <a:extLst>
              <a:ext uri="{FF2B5EF4-FFF2-40B4-BE49-F238E27FC236}">
                <a16:creationId xmlns:a16="http://schemas.microsoft.com/office/drawing/2014/main" id="{CE5AB0A8-8034-43E7-B8EB-2654A5D388EF}"/>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pic>
        <p:nvPicPr>
          <p:cNvPr id="2" name="Bildobjekt 1">
            <a:extLst>
              <a:ext uri="{FF2B5EF4-FFF2-40B4-BE49-F238E27FC236}">
                <a16:creationId xmlns:a16="http://schemas.microsoft.com/office/drawing/2014/main" id="{5F7ED84C-1DBB-4C2C-BEA6-086FDB8DE7D8}"/>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13603" y="5446714"/>
            <a:ext cx="1191712" cy="1191712"/>
          </a:xfrm>
          <a:prstGeom prst="rect">
            <a:avLst/>
          </a:prstGeom>
        </p:spPr>
      </p:pic>
      <p:sp>
        <p:nvSpPr>
          <p:cNvPr id="25" name="Rectangle 13">
            <a:extLst>
              <a:ext uri="{FF2B5EF4-FFF2-40B4-BE49-F238E27FC236}">
                <a16:creationId xmlns:a16="http://schemas.microsoft.com/office/drawing/2014/main" id="{F79CA874-A8CE-4377-9E2E-CA4E7B95BA14}"/>
              </a:ext>
            </a:extLst>
          </p:cNvPr>
          <p:cNvSpPr/>
          <p:nvPr/>
        </p:nvSpPr>
        <p:spPr>
          <a:xfrm>
            <a:off x="3322638" y="5470525"/>
            <a:ext cx="4081462" cy="1101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sv-SE" sz="1200" dirty="0">
                <a:solidFill>
                  <a:schemeClr val="tx1"/>
                </a:solidFill>
                <a:latin typeface="+mj-lt"/>
              </a:rPr>
              <a:t>Målsättningen är att materialet ska kunna utgöra ett underlag för att skapa medvetenhet om kontinuitetshantering inom organisationen. </a:t>
            </a:r>
          </a:p>
          <a:p>
            <a:pPr>
              <a:defRPr/>
            </a:pPr>
            <a:endParaRPr lang="sv-SE" sz="1200" dirty="0">
              <a:solidFill>
                <a:schemeClr val="tx1"/>
              </a:solidFill>
              <a:latin typeface="+mj-lt"/>
            </a:endParaRPr>
          </a:p>
          <a:p>
            <a:pPr>
              <a:defRPr/>
            </a:pPr>
            <a:r>
              <a:rPr lang="sv-SE" sz="1200" dirty="0">
                <a:solidFill>
                  <a:schemeClr val="tx1"/>
                </a:solidFill>
                <a:latin typeface="+mj-lt"/>
              </a:rPr>
              <a:t>Materialet kan användas som ett direkt stöd till personer som genomför aktiviteter inom ramen för sin organisations kontinuitetsarbete.</a:t>
            </a:r>
          </a:p>
        </p:txBody>
      </p:sp>
      <p:cxnSp>
        <p:nvCxnSpPr>
          <p:cNvPr id="4" name="Rak 3">
            <a:extLst>
              <a:ext uri="{FF2B5EF4-FFF2-40B4-BE49-F238E27FC236}">
                <a16:creationId xmlns:a16="http://schemas.microsoft.com/office/drawing/2014/main" id="{7CC07D3B-D3B2-4B36-8BE1-D516C734095B}"/>
              </a:ext>
            </a:extLst>
          </p:cNvPr>
          <p:cNvCxnSpPr/>
          <p:nvPr/>
        </p:nvCxnSpPr>
        <p:spPr>
          <a:xfrm flipV="1">
            <a:off x="1827213" y="3240088"/>
            <a:ext cx="5616575" cy="0"/>
          </a:xfrm>
          <a:prstGeom prst="line">
            <a:avLst/>
          </a:prstGeom>
        </p:spPr>
        <p:style>
          <a:lnRef idx="1">
            <a:schemeClr val="dk1"/>
          </a:lnRef>
          <a:fillRef idx="0">
            <a:schemeClr val="dk1"/>
          </a:fillRef>
          <a:effectRef idx="0">
            <a:schemeClr val="dk1"/>
          </a:effectRef>
          <a:fontRef idx="minor">
            <a:schemeClr val="tx1"/>
          </a:fontRef>
        </p:style>
      </p:cxnSp>
      <p:cxnSp>
        <p:nvCxnSpPr>
          <p:cNvPr id="30" name="Rak 29">
            <a:extLst>
              <a:ext uri="{FF2B5EF4-FFF2-40B4-BE49-F238E27FC236}">
                <a16:creationId xmlns:a16="http://schemas.microsoft.com/office/drawing/2014/main" id="{8639BCBC-3F03-4DAA-B932-7914F605B38E}"/>
              </a:ext>
            </a:extLst>
          </p:cNvPr>
          <p:cNvCxnSpPr/>
          <p:nvPr/>
        </p:nvCxnSpPr>
        <p:spPr>
          <a:xfrm flipV="1">
            <a:off x="1787525" y="5311775"/>
            <a:ext cx="5616575"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14D2A008-E63A-4C4B-9950-F5E3B58C8FDF}"/>
              </a:ext>
            </a:extLst>
          </p:cNvPr>
          <p:cNvSpPr txBox="1"/>
          <p:nvPr/>
        </p:nvSpPr>
        <p:spPr>
          <a:xfrm>
            <a:off x="5591175" y="2066925"/>
            <a:ext cx="3675063" cy="3438525"/>
          </a:xfrm>
          <a:prstGeom prst="roundRect">
            <a:avLst/>
          </a:prstGeom>
          <a:noFill/>
          <a:ln>
            <a:noFill/>
          </a:ln>
        </p:spPr>
        <p:txBody>
          <a:bodyPr>
            <a:spAutoFit/>
          </a:bodyPr>
          <a:lstStyle/>
          <a:p>
            <a:pPr>
              <a:defRPr/>
            </a:pPr>
            <a:r>
              <a:rPr lang="sv-SE" sz="1400" dirty="0">
                <a:latin typeface="+mj-lt"/>
              </a:rPr>
              <a:t>I policyn fastställs även typer av avbrott och konsekvenser som ska motverkas - typiskt sett sker fastställs detta med stöd av en s.k. </a:t>
            </a:r>
            <a:r>
              <a:rPr lang="sv-SE" sz="1400" i="1" dirty="0">
                <a:latin typeface="+mj-lt"/>
              </a:rPr>
              <a:t>kriteriemodell</a:t>
            </a:r>
            <a:r>
              <a:rPr lang="sv-SE" sz="1400" dirty="0">
                <a:latin typeface="+mj-lt"/>
              </a:rPr>
              <a:t>. </a:t>
            </a:r>
          </a:p>
          <a:p>
            <a:pPr>
              <a:defRPr/>
            </a:pPr>
            <a:endParaRPr lang="sv-SE" sz="1400" dirty="0">
              <a:latin typeface="+mj-lt"/>
            </a:endParaRPr>
          </a:p>
          <a:p>
            <a:pPr>
              <a:defRPr/>
            </a:pPr>
            <a:r>
              <a:rPr lang="sv-SE" sz="1400" dirty="0">
                <a:latin typeface="+mj-lt"/>
              </a:rPr>
              <a:t>Kriteriemodellen anger och specificerar kriterier för vad som är acceptabelt och vad som är oacceptabelt – I analys av kritiska processer används modellen för att fastställa </a:t>
            </a:r>
            <a:r>
              <a:rPr lang="sv-SE" sz="1400" i="1" dirty="0">
                <a:latin typeface="+mj-lt"/>
              </a:rPr>
              <a:t>maximalt tolerabla avbrottsperioder </a:t>
            </a:r>
            <a:r>
              <a:rPr lang="sv-SE" sz="1400" dirty="0">
                <a:latin typeface="+mj-lt"/>
              </a:rPr>
              <a:t>och </a:t>
            </a:r>
            <a:r>
              <a:rPr lang="sv-SE" sz="1400" i="1" dirty="0">
                <a:latin typeface="+mj-lt"/>
              </a:rPr>
              <a:t>mål för återställningstider</a:t>
            </a:r>
          </a:p>
          <a:p>
            <a:pPr>
              <a:defRPr/>
            </a:pPr>
            <a:endParaRPr lang="sv-SE" sz="1400" dirty="0">
              <a:latin typeface="+mj-lt"/>
            </a:endParaRPr>
          </a:p>
          <a:p>
            <a:pPr>
              <a:defRPr/>
            </a:pPr>
            <a:endParaRPr lang="sv-SE" sz="1400" dirty="0">
              <a:latin typeface="+mj-lt"/>
            </a:endParaRPr>
          </a:p>
        </p:txBody>
      </p:sp>
      <p:sp>
        <p:nvSpPr>
          <p:cNvPr id="35" name="textruta 34">
            <a:hlinkClick r:id="rId3" action="ppaction://hlinksldjump"/>
            <a:extLst>
              <a:ext uri="{FF2B5EF4-FFF2-40B4-BE49-F238E27FC236}">
                <a16:creationId xmlns:a16="http://schemas.microsoft.com/office/drawing/2014/main" id="{475D65BF-1CCE-434B-B3F0-4AAC554169C8}"/>
              </a:ext>
            </a:extLst>
          </p:cNvPr>
          <p:cNvSpPr txBox="1">
            <a:spLocks noChangeArrowheads="1"/>
          </p:cNvSpPr>
          <p:nvPr/>
        </p:nvSpPr>
        <p:spPr bwMode="auto">
          <a:xfrm>
            <a:off x="1243013" y="6435725"/>
            <a:ext cx="1528762" cy="250825"/>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34" name="Höger 33">
            <a:hlinkClick r:id="rId4" action="ppaction://hlinksldjump"/>
            <a:extLst>
              <a:ext uri="{FF2B5EF4-FFF2-40B4-BE49-F238E27FC236}">
                <a16:creationId xmlns:a16="http://schemas.microsoft.com/office/drawing/2014/main" id="{F775FCB8-D294-4542-859E-8053F8667A3B}"/>
              </a:ext>
            </a:extLst>
          </p:cNvPr>
          <p:cNvSpPr/>
          <p:nvPr/>
        </p:nvSpPr>
        <p:spPr>
          <a:xfrm>
            <a:off x="8002588" y="6297613"/>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56325" name="Grupp 40">
            <a:extLst>
              <a:ext uri="{FF2B5EF4-FFF2-40B4-BE49-F238E27FC236}">
                <a16:creationId xmlns:a16="http://schemas.microsoft.com/office/drawing/2014/main" id="{08916245-2507-48D1-BEC5-68FFC1011696}"/>
              </a:ext>
            </a:extLst>
          </p:cNvPr>
          <p:cNvGrpSpPr>
            <a:grpSpLocks/>
          </p:cNvGrpSpPr>
          <p:nvPr/>
        </p:nvGrpSpPr>
        <p:grpSpPr bwMode="auto">
          <a:xfrm>
            <a:off x="69850" y="6297613"/>
            <a:ext cx="1079500" cy="539750"/>
            <a:chOff x="169363" y="6133850"/>
            <a:chExt cx="1080000" cy="540000"/>
          </a:xfrm>
        </p:grpSpPr>
        <p:sp>
          <p:nvSpPr>
            <p:cNvPr id="39" name="Höger 38">
              <a:extLst>
                <a:ext uri="{FF2B5EF4-FFF2-40B4-BE49-F238E27FC236}">
                  <a16:creationId xmlns:a16="http://schemas.microsoft.com/office/drawing/2014/main" id="{7B3DD805-15B1-4EE5-B9EE-3B419B4B64C0}"/>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1" name="textruta 40">
              <a:hlinkClick r:id="rId5" action="ppaction://hlinksldjump"/>
              <a:extLst>
                <a:ext uri="{FF2B5EF4-FFF2-40B4-BE49-F238E27FC236}">
                  <a16:creationId xmlns:a16="http://schemas.microsoft.com/office/drawing/2014/main" id="{BDC02B8A-26B1-4A1E-85CD-CC64B80F6198}"/>
                </a:ext>
              </a:extLst>
            </p:cNvPr>
            <p:cNvSpPr txBox="1"/>
            <p:nvPr/>
          </p:nvSpPr>
          <p:spPr>
            <a:xfrm>
              <a:off x="231305" y="6264085"/>
              <a:ext cx="1018058" cy="277941"/>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6" name="textruta 35">
            <a:extLst>
              <a:ext uri="{FF2B5EF4-FFF2-40B4-BE49-F238E27FC236}">
                <a16:creationId xmlns:a16="http://schemas.microsoft.com/office/drawing/2014/main" id="{D3489B84-704E-4EF7-BBDC-1A639A6B8FDF}"/>
              </a:ext>
            </a:extLst>
          </p:cNvPr>
          <p:cNvSpPr txBox="1">
            <a:spLocks noChangeArrowheads="1"/>
          </p:cNvSpPr>
          <p:nvPr/>
        </p:nvSpPr>
        <p:spPr bwMode="auto">
          <a:xfrm>
            <a:off x="2822575" y="6438900"/>
            <a:ext cx="3282950" cy="2524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dirty="0">
                <a:solidFill>
                  <a:schemeClr val="tx1"/>
                </a:solidFill>
              </a:rPr>
              <a:t>Fler tips </a:t>
            </a:r>
            <a:r>
              <a:rPr lang="sv-SE" altLang="sv-SE" dirty="0">
                <a:solidFill>
                  <a:schemeClr val="tx1"/>
                </a:solidFill>
                <a:sym typeface="Webdings" panose="05030102010509060703" pitchFamily="18" charset="2"/>
              </a:rPr>
              <a:t></a:t>
            </a:r>
            <a:endParaRPr lang="sv-SE" altLang="sv-SE" dirty="0">
              <a:solidFill>
                <a:schemeClr val="tx1"/>
              </a:solidFill>
            </a:endParaRPr>
          </a:p>
        </p:txBody>
      </p:sp>
      <p:pic>
        <p:nvPicPr>
          <p:cNvPr id="56327" name="Bildobjekt 2">
            <a:extLst>
              <a:ext uri="{FF2B5EF4-FFF2-40B4-BE49-F238E27FC236}">
                <a16:creationId xmlns:a16="http://schemas.microsoft.com/office/drawing/2014/main" id="{9BE0DEEF-4CA1-49A8-B716-6B0506A98C41}"/>
              </a:ext>
            </a:extLst>
          </p:cNvPr>
          <p:cNvPicPr>
            <a:picLocks noChangeAspect="1"/>
          </p:cNvPicPr>
          <p:nvPr/>
        </p:nvPicPr>
        <p:blipFill>
          <a:blip r:embed="rId6">
            <a:extLst>
              <a:ext uri="{28A0092B-C50C-407E-A947-70E740481C1C}">
                <a14:useLocalDpi xmlns:a14="http://schemas.microsoft.com/office/drawing/2010/main" val="0"/>
              </a:ext>
            </a:extLst>
          </a:blip>
          <a:srcRect l="31827" t="34222" r="32222" b="53333"/>
          <a:stretch>
            <a:fillRect/>
          </a:stretch>
        </p:blipFill>
        <p:spPr bwMode="auto">
          <a:xfrm>
            <a:off x="7996238" y="157163"/>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Rektangel 25">
            <a:extLst>
              <a:ext uri="{FF2B5EF4-FFF2-40B4-BE49-F238E27FC236}">
                <a16:creationId xmlns:a16="http://schemas.microsoft.com/office/drawing/2014/main" id="{928A91E5-8001-40EC-A231-D2B4828F5AEA}"/>
              </a:ext>
            </a:extLst>
          </p:cNvPr>
          <p:cNvSpPr>
            <a:spLocks noChangeArrowheads="1"/>
          </p:cNvSpPr>
          <p:nvPr/>
        </p:nvSpPr>
        <p:spPr bwMode="auto">
          <a:xfrm>
            <a:off x="569913" y="227013"/>
            <a:ext cx="1703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Styrande dokument</a:t>
            </a:r>
          </a:p>
        </p:txBody>
      </p:sp>
      <p:pic>
        <p:nvPicPr>
          <p:cNvPr id="56329" name="Bildobjekt 5">
            <a:extLst>
              <a:ext uri="{FF2B5EF4-FFF2-40B4-BE49-F238E27FC236}">
                <a16:creationId xmlns:a16="http://schemas.microsoft.com/office/drawing/2014/main" id="{00C0A6E2-0290-4044-B119-181ED0CCBE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463" y="144463"/>
            <a:ext cx="4810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ruta 47">
            <a:extLst>
              <a:ext uri="{FF2B5EF4-FFF2-40B4-BE49-F238E27FC236}">
                <a16:creationId xmlns:a16="http://schemas.microsoft.com/office/drawing/2014/main" id="{8200A032-93BC-4E98-A27B-C5B2E5540239}"/>
              </a:ext>
            </a:extLst>
          </p:cNvPr>
          <p:cNvSpPr txBox="1"/>
          <p:nvPr/>
        </p:nvSpPr>
        <p:spPr>
          <a:xfrm>
            <a:off x="5811838" y="1928813"/>
            <a:ext cx="3270250" cy="3846512"/>
          </a:xfrm>
          <a:prstGeom prst="roundRect">
            <a:avLst/>
          </a:prstGeom>
          <a:solidFill>
            <a:schemeClr val="bg1">
              <a:lumMod val="65000"/>
            </a:schemeClr>
          </a:solidFill>
        </p:spPr>
        <p:txBody>
          <a:bodyPr>
            <a:spAutoFit/>
          </a:bodyPr>
          <a:lstStyle/>
          <a:p>
            <a:pPr>
              <a:defRPr/>
            </a:pPr>
            <a:r>
              <a:rPr lang="sv-SE" sz="1400" dirty="0">
                <a:latin typeface="+mj-lt"/>
              </a:rPr>
              <a:t>Vilka konsekvenser som organisationen anser vara acceptabla beskrivs genom konsekvenskategorier (exempelvis ekonomi och rykte/varumärke) definieras. I exemplet används tre konsekvenskategorier. </a:t>
            </a:r>
          </a:p>
          <a:p>
            <a:pPr>
              <a:defRPr/>
            </a:pPr>
            <a:endParaRPr lang="sv-SE" sz="1400" dirty="0">
              <a:latin typeface="+mj-lt"/>
            </a:endParaRPr>
          </a:p>
          <a:p>
            <a:pPr>
              <a:defRPr/>
            </a:pPr>
            <a:r>
              <a:rPr lang="sv-SE" sz="1400" dirty="0">
                <a:latin typeface="+mj-lt"/>
              </a:rPr>
              <a:t>Kriteriemodellen kan även ange ett större annat antal klasser om det skulle anses lämpligt, exempelvis regelefterlevnad. Vidare kan olika konsekvens-kategorier vara relevanta endast för specifika delar av verksamheten. </a:t>
            </a:r>
          </a:p>
        </p:txBody>
      </p:sp>
      <p:sp>
        <p:nvSpPr>
          <p:cNvPr id="49" name="X">
            <a:extLst>
              <a:ext uri="{FF2B5EF4-FFF2-40B4-BE49-F238E27FC236}">
                <a16:creationId xmlns:a16="http://schemas.microsoft.com/office/drawing/2014/main" id="{15AE1B39-5A40-410A-B9BF-856F56CB0202}"/>
              </a:ext>
            </a:extLst>
          </p:cNvPr>
          <p:cNvSpPr>
            <a:spLocks noChangeAspect="1"/>
          </p:cNvSpPr>
          <p:nvPr/>
        </p:nvSpPr>
        <p:spPr>
          <a:xfrm>
            <a:off x="8797925" y="1820863"/>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ruta 4">
            <a:extLst>
              <a:ext uri="{FF2B5EF4-FFF2-40B4-BE49-F238E27FC236}">
                <a16:creationId xmlns:a16="http://schemas.microsoft.com/office/drawing/2014/main" id="{541152B2-B26F-43D3-94D7-4BADBF2749F3}"/>
              </a:ext>
            </a:extLst>
          </p:cNvPr>
          <p:cNvSpPr txBox="1"/>
          <p:nvPr/>
        </p:nvSpPr>
        <p:spPr>
          <a:xfrm>
            <a:off x="260350" y="1803400"/>
            <a:ext cx="1882775" cy="246063"/>
          </a:xfrm>
          <a:prstGeom prst="rect">
            <a:avLst/>
          </a:prstGeom>
          <a:noFill/>
          <a:ln>
            <a:solidFill>
              <a:schemeClr val="accent1"/>
            </a:solidFill>
            <a:prstDash val="dash"/>
          </a:ln>
        </p:spPr>
        <p:txBody>
          <a:bodyPr>
            <a:spAutoFit/>
          </a:bodyPr>
          <a:lstStyle/>
          <a:p>
            <a:pPr>
              <a:defRPr/>
            </a:pPr>
            <a:r>
              <a:rPr lang="sv-SE" sz="1000" b="1" dirty="0">
                <a:latin typeface="+mj-lt"/>
              </a:rPr>
              <a:t>Vad är </a:t>
            </a:r>
            <a:r>
              <a:rPr lang="sv-SE" sz="1000" b="1" i="1" dirty="0">
                <a:latin typeface="+mj-lt"/>
              </a:rPr>
              <a:t>Konsekvenskategori</a:t>
            </a:r>
            <a:r>
              <a:rPr lang="sv-SE" sz="1000" b="1" dirty="0">
                <a:latin typeface="+mj-lt"/>
              </a:rPr>
              <a:t>?</a:t>
            </a:r>
          </a:p>
        </p:txBody>
      </p:sp>
      <p:sp>
        <p:nvSpPr>
          <p:cNvPr id="31" name="textruta 30">
            <a:extLst>
              <a:ext uri="{FF2B5EF4-FFF2-40B4-BE49-F238E27FC236}">
                <a16:creationId xmlns:a16="http://schemas.microsoft.com/office/drawing/2014/main" id="{06F28A48-A9A3-40F3-BCD3-2CA2B99FADAB}"/>
              </a:ext>
            </a:extLst>
          </p:cNvPr>
          <p:cNvSpPr txBox="1"/>
          <p:nvPr/>
        </p:nvSpPr>
        <p:spPr>
          <a:xfrm>
            <a:off x="2293938" y="1803400"/>
            <a:ext cx="1668462" cy="246063"/>
          </a:xfrm>
          <a:prstGeom prst="rect">
            <a:avLst/>
          </a:prstGeom>
          <a:noFill/>
          <a:ln>
            <a:solidFill>
              <a:srgbClr val="00956F"/>
            </a:solidFill>
            <a:prstDash val="dash"/>
          </a:ln>
        </p:spPr>
        <p:txBody>
          <a:bodyPr>
            <a:spAutoFit/>
          </a:bodyPr>
          <a:lstStyle/>
          <a:p>
            <a:pPr>
              <a:defRPr/>
            </a:pPr>
            <a:r>
              <a:rPr lang="sv-SE" sz="1000" b="1" dirty="0">
                <a:latin typeface="+mj-lt"/>
              </a:rPr>
              <a:t>Vad är </a:t>
            </a:r>
            <a:r>
              <a:rPr lang="sv-SE" sz="1000" b="1" i="1" dirty="0">
                <a:latin typeface="+mj-lt"/>
              </a:rPr>
              <a:t>Konsekvens</a:t>
            </a:r>
            <a:r>
              <a:rPr lang="sv-SE" sz="900" b="1" i="1" dirty="0">
                <a:latin typeface="+mj-lt"/>
              </a:rPr>
              <a:t>nivå</a:t>
            </a:r>
            <a:r>
              <a:rPr lang="sv-SE" sz="900" b="1" dirty="0">
                <a:latin typeface="+mj-lt"/>
              </a:rPr>
              <a:t>?</a:t>
            </a:r>
          </a:p>
        </p:txBody>
      </p:sp>
      <p:sp>
        <p:nvSpPr>
          <p:cNvPr id="32" name="textruta 31">
            <a:extLst>
              <a:ext uri="{FF2B5EF4-FFF2-40B4-BE49-F238E27FC236}">
                <a16:creationId xmlns:a16="http://schemas.microsoft.com/office/drawing/2014/main" id="{7AA60BEB-BAC6-48C4-8B8D-F6EAD2C46733}"/>
              </a:ext>
            </a:extLst>
          </p:cNvPr>
          <p:cNvSpPr txBox="1"/>
          <p:nvPr/>
        </p:nvSpPr>
        <p:spPr>
          <a:xfrm>
            <a:off x="5794375" y="1952625"/>
            <a:ext cx="3271838" cy="3846513"/>
          </a:xfrm>
          <a:prstGeom prst="roundRect">
            <a:avLst/>
          </a:prstGeom>
          <a:solidFill>
            <a:schemeClr val="bg1">
              <a:lumMod val="65000"/>
            </a:schemeClr>
          </a:solidFill>
        </p:spPr>
        <p:txBody>
          <a:bodyPr>
            <a:spAutoFit/>
          </a:bodyPr>
          <a:lstStyle/>
          <a:p>
            <a:pPr>
              <a:defRPr/>
            </a:pPr>
            <a:r>
              <a:rPr lang="sv-SE" sz="1400" dirty="0">
                <a:latin typeface="+mj-lt"/>
              </a:rPr>
              <a:t>Vilka konsekvenser som organisationen anser vara acceptabla beskrivs genom konsekvensklasser (</a:t>
            </a:r>
            <a:r>
              <a:rPr lang="sv-SE" sz="1400" i="1" dirty="0">
                <a:latin typeface="+mj-lt"/>
              </a:rPr>
              <a:t>obetydlig, märkbar, allvarlig</a:t>
            </a:r>
            <a:r>
              <a:rPr lang="sv-SE" sz="1400" dirty="0">
                <a:latin typeface="+mj-lt"/>
              </a:rPr>
              <a:t>). Här kan även ett större annat antal klasser användas, t.ex. genom att använda nivåerna </a:t>
            </a:r>
            <a:r>
              <a:rPr lang="sv-SE" sz="1400" i="1" dirty="0">
                <a:latin typeface="+mj-lt"/>
              </a:rPr>
              <a:t>obetydlig, märkbar, allvarlig </a:t>
            </a:r>
            <a:r>
              <a:rPr lang="sv-SE" sz="1400" dirty="0">
                <a:latin typeface="+mj-lt"/>
              </a:rPr>
              <a:t>och </a:t>
            </a:r>
            <a:r>
              <a:rPr lang="sv-SE" sz="1400" i="1" dirty="0">
                <a:latin typeface="+mj-lt"/>
              </a:rPr>
              <a:t>katastrofal</a:t>
            </a:r>
            <a:r>
              <a:rPr lang="sv-SE" sz="1400" dirty="0">
                <a:latin typeface="+mj-lt"/>
              </a:rPr>
              <a:t>.</a:t>
            </a:r>
          </a:p>
          <a:p>
            <a:pPr>
              <a:defRPr/>
            </a:pPr>
            <a:endParaRPr lang="sv-SE" sz="1400" dirty="0">
              <a:latin typeface="+mj-lt"/>
            </a:endParaRPr>
          </a:p>
          <a:p>
            <a:pPr>
              <a:defRPr/>
            </a:pPr>
            <a:r>
              <a:rPr lang="sv-SE" sz="1400" dirty="0">
                <a:latin typeface="+mj-lt"/>
              </a:rPr>
              <a:t>Därefter beskrivs var gränsen för vad som är acceptabelt går. I exemplet nedan är gränsen för vad som är acceptabelt angiven med den svarta linjen mellan nivåerna märkbar och allvarlig. </a:t>
            </a:r>
          </a:p>
        </p:txBody>
      </p:sp>
      <p:sp>
        <p:nvSpPr>
          <p:cNvPr id="33" name="X">
            <a:extLst>
              <a:ext uri="{FF2B5EF4-FFF2-40B4-BE49-F238E27FC236}">
                <a16:creationId xmlns:a16="http://schemas.microsoft.com/office/drawing/2014/main" id="{7C62C78B-FEE5-4423-A017-C34DC0EF79D2}"/>
              </a:ext>
            </a:extLst>
          </p:cNvPr>
          <p:cNvSpPr>
            <a:spLocks noChangeAspect="1"/>
          </p:cNvSpPr>
          <p:nvPr/>
        </p:nvSpPr>
        <p:spPr>
          <a:xfrm>
            <a:off x="8816975" y="1817688"/>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6336" name="Bildobjekt 3">
            <a:extLst>
              <a:ext uri="{FF2B5EF4-FFF2-40B4-BE49-F238E27FC236}">
                <a16:creationId xmlns:a16="http://schemas.microsoft.com/office/drawing/2014/main" id="{2E530A27-5A51-4B8D-856B-BEA2D60BFC4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700" y="2301875"/>
            <a:ext cx="5761038"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ruta 41">
            <a:hlinkClick r:id="rId5" action="ppaction://hlinksldjump"/>
            <a:extLst>
              <a:ext uri="{FF2B5EF4-FFF2-40B4-BE49-F238E27FC236}">
                <a16:creationId xmlns:a16="http://schemas.microsoft.com/office/drawing/2014/main" id="{9F449D9F-42EC-4D44-8249-BB29D27DE6D4}"/>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56338" name="textruta 22">
            <a:extLst>
              <a:ext uri="{FF2B5EF4-FFF2-40B4-BE49-F238E27FC236}">
                <a16:creationId xmlns:a16="http://schemas.microsoft.com/office/drawing/2014/main" id="{1AAD3254-3623-4E90-B7AB-A14A6F60FFEA}"/>
              </a:ext>
            </a:extLst>
          </p:cNvPr>
          <p:cNvSpPr txBox="1">
            <a:spLocks noChangeArrowheads="1"/>
          </p:cNvSpPr>
          <p:nvPr/>
        </p:nvSpPr>
        <p:spPr bwMode="auto">
          <a:xfrm>
            <a:off x="69850" y="13208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56339" name="textruta 23">
            <a:extLst>
              <a:ext uri="{FF2B5EF4-FFF2-40B4-BE49-F238E27FC236}">
                <a16:creationId xmlns:a16="http://schemas.microsoft.com/office/drawing/2014/main" id="{2800E954-1240-4EEF-B1CD-745A9000B9BD}"/>
              </a:ext>
            </a:extLst>
          </p:cNvPr>
          <p:cNvSpPr txBox="1">
            <a:spLocks noChangeArrowheads="1"/>
          </p:cNvSpPr>
          <p:nvPr/>
        </p:nvSpPr>
        <p:spPr bwMode="auto">
          <a:xfrm>
            <a:off x="2068513" y="13208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25" name="grey_out">
            <a:extLst>
              <a:ext uri="{FF2B5EF4-FFF2-40B4-BE49-F238E27FC236}">
                <a16:creationId xmlns:a16="http://schemas.microsoft.com/office/drawing/2014/main" id="{245635E7-384E-4AA0-AF97-8EC3C2E48B9E}"/>
              </a:ext>
            </a:extLst>
          </p:cNvPr>
          <p:cNvSpPr/>
          <p:nvPr/>
        </p:nvSpPr>
        <p:spPr>
          <a:xfrm>
            <a:off x="-260351" y="-215900"/>
            <a:ext cx="9448801" cy="70739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ktangel med rundade hörn 25">
            <a:extLst>
              <a:ext uri="{FF2B5EF4-FFF2-40B4-BE49-F238E27FC236}">
                <a16:creationId xmlns:a16="http://schemas.microsoft.com/office/drawing/2014/main" id="{F06B57A5-36B3-4C3E-A433-32D75C555DC1}"/>
              </a:ext>
            </a:extLst>
          </p:cNvPr>
          <p:cNvSpPr>
            <a:spLocks noChangeAspect="1"/>
          </p:cNvSpPr>
          <p:nvPr/>
        </p:nvSpPr>
        <p:spPr>
          <a:xfrm>
            <a:off x="961093" y="171445"/>
            <a:ext cx="7300800" cy="6224638"/>
          </a:xfrm>
          <a:prstGeom prst="roundRect">
            <a:avLst/>
          </a:prstGeom>
          <a:ln/>
        </p:spPr>
        <p:style>
          <a:lnRef idx="0">
            <a:schemeClr val="accent5"/>
          </a:lnRef>
          <a:fillRef idx="3">
            <a:schemeClr val="accent5"/>
          </a:fillRef>
          <a:effectRef idx="3">
            <a:schemeClr val="accent5"/>
          </a:effectRef>
          <a:fontRef idx="minor">
            <a:schemeClr val="lt1"/>
          </a:fontRef>
        </p:style>
        <p:txBody>
          <a:bodyPr/>
          <a:lstStyle/>
          <a:p>
            <a:pPr>
              <a:spcBef>
                <a:spcPts val="600"/>
              </a:spcBef>
              <a:spcAft>
                <a:spcPts val="600"/>
              </a:spcAft>
              <a:tabLst>
                <a:tab pos="685800" algn="l"/>
                <a:tab pos="914400" algn="l"/>
              </a:tabLst>
              <a:defRPr/>
            </a:pPr>
            <a:r>
              <a:rPr lang="sv-SE" sz="1600" b="1" dirty="0">
                <a:solidFill>
                  <a:schemeClr val="tx1"/>
                </a:solidFill>
              </a:rPr>
              <a:t>TIPS FÖR GENOMFÖRANDE</a:t>
            </a:r>
          </a:p>
          <a:p>
            <a:pPr marL="285750" indent="-285750">
              <a:spcBef>
                <a:spcPts val="600"/>
              </a:spcBef>
              <a:spcAft>
                <a:spcPts val="600"/>
              </a:spcAft>
              <a:buFont typeface="Arial" panose="020B0604020202020204" pitchFamily="34" charset="0"/>
              <a:buChar char="•"/>
              <a:tabLst>
                <a:tab pos="685800" algn="l"/>
                <a:tab pos="914400" algn="l"/>
              </a:tabLst>
              <a:defRPr/>
            </a:pPr>
            <a:r>
              <a:rPr lang="sv-SE" altLang="sv-SE" sz="1600" dirty="0">
                <a:solidFill>
                  <a:schemeClr val="tx1"/>
                </a:solidFill>
              </a:rPr>
              <a:t>Utveckling av kriteriemodellen utförs med fördel genom en workshop, e</a:t>
            </a:r>
            <a:r>
              <a:rPr lang="sv-SE" altLang="sv-SE" sz="1600" dirty="0">
                <a:solidFill>
                  <a:srgbClr val="000000"/>
                </a:solidFill>
              </a:rPr>
              <a:t>n eller två halvdagar (ge tillräckligt med tid för förankring och beslut)</a:t>
            </a:r>
          </a:p>
          <a:p>
            <a:pPr marL="285750" indent="-285750">
              <a:spcBef>
                <a:spcPts val="600"/>
              </a:spcBef>
              <a:spcAft>
                <a:spcPts val="600"/>
              </a:spcAft>
              <a:buFont typeface="Arial" panose="020B0604020202020204" pitchFamily="34" charset="0"/>
              <a:buChar char="•"/>
              <a:tabLst>
                <a:tab pos="685800" algn="l"/>
                <a:tab pos="914400" algn="l"/>
              </a:tabLst>
              <a:defRPr/>
            </a:pPr>
            <a:r>
              <a:rPr lang="sv-SE" altLang="sv-SE" sz="1600" dirty="0">
                <a:solidFill>
                  <a:schemeClr val="tx1"/>
                </a:solidFill>
              </a:rPr>
              <a:t>Viktigt att kriteriemodellen förankras inom hela ledningen – Involvera representanter från ledningen som har insyn i hela organisationen och har mandat att fatta beslut</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Vid val av konsekvenskategorier, utgå ifrån vad som är viktigt för den aktuella organisationen</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Vid beskrivning av konsekvenserna för respektive nivå, börja med beskrivning av konsekvenserna på den mest kritiska nivån</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Tänk på att samtliga beskrivningar ska vara mätbara</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Efter att kriteriemodellen är ifylld, ”kalibrera” respektive kolumn</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Utgå från befintlig modell, t.ex. från riskhantering eller fastställd riskaptit</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Inkludera kriteriemodell i styrande dokument, t.ex. policy</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Säkerställ kännedom och gemensam tolkning</a:t>
            </a:r>
          </a:p>
        </p:txBody>
      </p:sp>
      <p:sp>
        <p:nvSpPr>
          <p:cNvPr id="27" name="X">
            <a:extLst>
              <a:ext uri="{FF2B5EF4-FFF2-40B4-BE49-F238E27FC236}">
                <a16:creationId xmlns:a16="http://schemas.microsoft.com/office/drawing/2014/main" id="{2F96AC5E-8E6F-484D-9C6D-78B1D78B6F07}"/>
              </a:ext>
            </a:extLst>
          </p:cNvPr>
          <p:cNvSpPr/>
          <p:nvPr/>
        </p:nvSpPr>
        <p:spPr>
          <a:xfrm>
            <a:off x="7716838" y="17463"/>
            <a:ext cx="636587" cy="920750"/>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4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3"/>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3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9"/>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exit" presetSubtype="0" fill="hold" nodeType="withEffect">
                                  <p:stCondLst>
                                    <p:cond delay="0"/>
                                  </p:stCondLst>
                                  <p:childTnLst>
                                    <p:set>
                                      <p:cBhvr>
                                        <p:cTn id="23" dur="1" fill="hold">
                                          <p:stCondLst>
                                            <p:cond delay="0"/>
                                          </p:stCondLst>
                                        </p:cTn>
                                        <p:tgtEl>
                                          <p:spTgt spid="49"/>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6" restart="whenNotActive" fill="hold" evtFilter="cancelBubble" nodeType="interactiveSeq">
                <p:stCondLst>
                  <p:cond evt="onClick" delay="0">
                    <p:tgtEl>
                      <p:spTgt spid="3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exit" presetSubtype="0" fill="hold"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33"/>
                                        </p:tgtEl>
                                        <p:attrNameLst>
                                          <p:attrName>style.visibility</p:attrName>
                                        </p:attrNameLst>
                                      </p:cBhvr>
                                      <p:to>
                                        <p:strVal val="hidden"/>
                                      </p:to>
                                    </p:set>
                                  </p:childTnLst>
                                </p:cTn>
                              </p:par>
                              <p:par>
                                <p:cTn id="42" presetID="1" presetClass="exit" presetSubtype="0" fill="hold" grpId="4" nodeType="withEffect">
                                  <p:stCondLst>
                                    <p:cond delay="0"/>
                                  </p:stCondLst>
                                  <p:childTnLst>
                                    <p:set>
                                      <p:cBhvr>
                                        <p:cTn id="43"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4" restart="whenNotActive" fill="hold" evtFilter="cancelBubble" nodeType="interactiveSeq">
                <p:stCondLst>
                  <p:cond evt="onClick" delay="0">
                    <p:tgtEl>
                      <p:spTgt spid="3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49"/>
                                        </p:tgtEl>
                                        <p:attrNameLst>
                                          <p:attrName>style.visibility</p:attrName>
                                        </p:attrNameLst>
                                      </p:cBhvr>
                                      <p:to>
                                        <p:strVal val="hidden"/>
                                      </p:to>
                                    </p:set>
                                  </p:childTnLst>
                                </p:cTn>
                              </p:par>
                              <p:par>
                                <p:cTn id="53" presetID="1" presetClass="exit" presetSubtype="0" fill="hold" grpId="4" nodeType="withEffect">
                                  <p:stCondLst>
                                    <p:cond delay="0"/>
                                  </p:stCondLst>
                                  <p:childTnLst>
                                    <p:set>
                                      <p:cBhvr>
                                        <p:cTn id="54"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5" restart="whenNotActive" fill="hold" evtFilter="cancelBubble" nodeType="interactiveSeq">
                <p:stCondLst>
                  <p:cond evt="onClick" delay="0">
                    <p:tgtEl>
                      <p:spTgt spid="36"/>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49"/>
                                        </p:tgtEl>
                                        <p:attrNameLst>
                                          <p:attrName>style.visibility</p:attrName>
                                        </p:attrNameLst>
                                      </p:cBhvr>
                                      <p:to>
                                        <p:strVal val="hidden"/>
                                      </p:to>
                                    </p:set>
                                  </p:childTnLst>
                                </p:cTn>
                              </p:par>
                              <p:par>
                                <p:cTn id="68" presetID="1" presetClass="exit" presetSubtype="0" fill="hold" grpId="3" nodeType="withEffect">
                                  <p:stCondLst>
                                    <p:cond delay="0"/>
                                  </p:stCondLst>
                                  <p:childTnLst>
                                    <p:set>
                                      <p:cBhvr>
                                        <p:cTn id="69" dur="1" fill="hold">
                                          <p:stCondLst>
                                            <p:cond delay="0"/>
                                          </p:stCondLst>
                                        </p:cTn>
                                        <p:tgtEl>
                                          <p:spTgt spid="48"/>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33"/>
                                        </p:tgtEl>
                                        <p:attrNameLst>
                                          <p:attrName>style.visibility</p:attrName>
                                        </p:attrNameLst>
                                      </p:cBhvr>
                                      <p:to>
                                        <p:strVal val="hidden"/>
                                      </p:to>
                                    </p:set>
                                  </p:childTnLst>
                                </p:cTn>
                              </p:par>
                              <p:par>
                                <p:cTn id="72" presetID="1" presetClass="exit" presetSubtype="0" fill="hold" grpId="3" nodeType="withEffect">
                                  <p:stCondLst>
                                    <p:cond delay="0"/>
                                  </p:stCondLst>
                                  <p:childTnLst>
                                    <p:set>
                                      <p:cBhvr>
                                        <p:cTn id="73"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4" restart="whenNotActive" fill="hold" evtFilter="cancelBubble" nodeType="interactiveSeq">
                <p:stCondLst>
                  <p:cond evt="onClick" delay="0">
                    <p:tgtEl>
                      <p:spTgt spid="42"/>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exit" presetSubtype="0" fill="hold" nodeType="clickEffect">
                                  <p:stCondLst>
                                    <p:cond delay="0"/>
                                  </p:stCondLst>
                                  <p:childTnLst>
                                    <p:set>
                                      <p:cBhvr>
                                        <p:cTn id="78" dur="1" fill="hold">
                                          <p:stCondLst>
                                            <p:cond delay="0"/>
                                          </p:stCondLst>
                                        </p:cTn>
                                        <p:tgtEl>
                                          <p:spTgt spid="49"/>
                                        </p:tgtEl>
                                        <p:attrNameLst>
                                          <p:attrName>style.visibility</p:attrName>
                                        </p:attrNameLst>
                                      </p:cBhvr>
                                      <p:to>
                                        <p:strVal val="hidden"/>
                                      </p:to>
                                    </p:set>
                                  </p:childTnLst>
                                </p:cTn>
                              </p:par>
                              <p:par>
                                <p:cTn id="79" presetID="1" presetClass="exit" presetSubtype="0" fill="hold" grpId="6" nodeType="withEffect">
                                  <p:stCondLst>
                                    <p:cond delay="0"/>
                                  </p:stCondLst>
                                  <p:childTnLst>
                                    <p:set>
                                      <p:cBhvr>
                                        <p:cTn id="80" dur="1" fill="hold">
                                          <p:stCondLst>
                                            <p:cond delay="0"/>
                                          </p:stCondLst>
                                        </p:cTn>
                                        <p:tgtEl>
                                          <p:spTgt spid="48"/>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33"/>
                                        </p:tgtEl>
                                        <p:attrNameLst>
                                          <p:attrName>style.visibility</p:attrName>
                                        </p:attrNameLst>
                                      </p:cBhvr>
                                      <p:to>
                                        <p:strVal val="hidden"/>
                                      </p:to>
                                    </p:set>
                                  </p:childTnLst>
                                </p:cTn>
                              </p:par>
                              <p:par>
                                <p:cTn id="83" presetID="1" presetClass="exit" presetSubtype="0" fill="hold" grpId="6" nodeType="withEffect">
                                  <p:stCondLst>
                                    <p:cond delay="0"/>
                                  </p:stCondLst>
                                  <p:childTnLst>
                                    <p:set>
                                      <p:cBhvr>
                                        <p:cTn id="84"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5" restart="whenNotActive" fill="hold" evtFilter="cancelBubble" nodeType="interactiveSeq">
                <p:stCondLst>
                  <p:cond evt="onClick" delay="0">
                    <p:tgtEl>
                      <p:spTgt spid="34"/>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 presetClass="exit" presetSubtype="0" fill="hold" nodeType="clickEffect">
                                  <p:stCondLst>
                                    <p:cond delay="0"/>
                                  </p:stCondLst>
                                  <p:childTnLst>
                                    <p:set>
                                      <p:cBhvr>
                                        <p:cTn id="89" dur="1" fill="hold">
                                          <p:stCondLst>
                                            <p:cond delay="0"/>
                                          </p:stCondLst>
                                        </p:cTn>
                                        <p:tgtEl>
                                          <p:spTgt spid="49"/>
                                        </p:tgtEl>
                                        <p:attrNameLst>
                                          <p:attrName>style.visibility</p:attrName>
                                        </p:attrNameLst>
                                      </p:cBhvr>
                                      <p:to>
                                        <p:strVal val="hidden"/>
                                      </p:to>
                                    </p:set>
                                  </p:childTnLst>
                                </p:cTn>
                              </p:par>
                              <p:par>
                                <p:cTn id="90" presetID="1" presetClass="exit" presetSubtype="0" fill="hold" grpId="5" nodeType="withEffect">
                                  <p:stCondLst>
                                    <p:cond delay="0"/>
                                  </p:stCondLst>
                                  <p:childTnLst>
                                    <p:set>
                                      <p:cBhvr>
                                        <p:cTn id="91" dur="1" fill="hold">
                                          <p:stCondLst>
                                            <p:cond delay="0"/>
                                          </p:stCondLst>
                                        </p:cTn>
                                        <p:tgtEl>
                                          <p:spTgt spid="48"/>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3"/>
                                        </p:tgtEl>
                                        <p:attrNameLst>
                                          <p:attrName>style.visibility</p:attrName>
                                        </p:attrNameLst>
                                      </p:cBhvr>
                                      <p:to>
                                        <p:strVal val="hidden"/>
                                      </p:to>
                                    </p:set>
                                  </p:childTnLst>
                                </p:cTn>
                              </p:par>
                              <p:par>
                                <p:cTn id="94" presetID="1" presetClass="exit" presetSubtype="0" fill="hold" grpId="5" nodeType="withEffect">
                                  <p:stCondLst>
                                    <p:cond delay="0"/>
                                  </p:stCondLst>
                                  <p:childTnLst>
                                    <p:set>
                                      <p:cBhvr>
                                        <p:cTn id="95"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96" restart="whenNotActive" fill="hold" evtFilter="cancelBubble" nodeType="interactiveSeq">
                <p:stCondLst>
                  <p:cond evt="onClick" delay="0">
                    <p:tgtEl>
                      <p:spTgt spid="27"/>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 presetClass="exit" presetSubtype="0" fill="hold" nodeType="withEffect">
                                  <p:stCondLst>
                                    <p:cond delay="0"/>
                                  </p:stCondLst>
                                  <p:childTnLst>
                                    <p:set>
                                      <p:cBhvr>
                                        <p:cTn id="100" dur="1" fill="hold">
                                          <p:stCondLst>
                                            <p:cond delay="0"/>
                                          </p:stCondLst>
                                        </p:cTn>
                                        <p:tgtEl>
                                          <p:spTgt spid="27"/>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26"/>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48" grpId="0" animBg="1"/>
      <p:bldP spid="48" grpId="1" animBg="1"/>
      <p:bldP spid="48" grpId="2" animBg="1"/>
      <p:bldP spid="48" grpId="3" animBg="1"/>
      <p:bldP spid="48" grpId="4" animBg="1"/>
      <p:bldP spid="48" grpId="5" animBg="1"/>
      <p:bldP spid="48" grpId="6" animBg="1"/>
      <p:bldP spid="32" grpId="0" animBg="1"/>
      <p:bldP spid="32" grpId="1" animBg="1"/>
      <p:bldP spid="32" grpId="2" animBg="1"/>
      <p:bldP spid="32" grpId="3" animBg="1"/>
      <p:bldP spid="32" grpId="4" animBg="1"/>
      <p:bldP spid="32" grpId="5" animBg="1"/>
      <p:bldP spid="32" grpId="6" animBg="1"/>
      <p:bldP spid="25" grpId="0" animBg="1"/>
      <p:bldP spid="25" grpId="1" animBg="1"/>
      <p:bldP spid="25" grpId="2"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E2BA65B-4C0B-459D-84E8-F1BF8A7A0331}"/>
              </a:ext>
            </a:extLst>
          </p:cNvPr>
          <p:cNvPicPr>
            <a:picLocks noChangeAspect="1"/>
          </p:cNvPicPr>
          <p:nvPr/>
        </p:nvPicPr>
        <p:blipFill>
          <a:blip r:embed="rId3"/>
          <a:stretch>
            <a:fillRect/>
          </a:stretch>
        </p:blipFill>
        <p:spPr>
          <a:xfrm>
            <a:off x="513562" y="3121818"/>
            <a:ext cx="7980356" cy="2316681"/>
          </a:xfrm>
          <a:prstGeom prst="rect">
            <a:avLst/>
          </a:prstGeom>
        </p:spPr>
      </p:pic>
      <p:pic>
        <p:nvPicPr>
          <p:cNvPr id="27" name="Txt 1">
            <a:extLst>
              <a:ext uri="{FF2B5EF4-FFF2-40B4-BE49-F238E27FC236}">
                <a16:creationId xmlns:a16="http://schemas.microsoft.com/office/drawing/2014/main" id="{131AA783-6B4E-484A-97A5-0938359C7292}"/>
              </a:ext>
            </a:extLst>
          </p:cNvPr>
          <p:cNvPicPr/>
          <p:nvPr/>
        </p:nvPicPr>
        <p:blipFill rotWithShape="1">
          <a:blip r:embed="rId4" cstate="print">
            <a:extLst>
              <a:ext uri="{28A0092B-C50C-407E-A947-70E740481C1C}">
                <a14:useLocalDpi xmlns:a14="http://schemas.microsoft.com/office/drawing/2010/main" val="0"/>
              </a:ext>
            </a:extLst>
          </a:blip>
          <a:srcRect r="70907" b="74976"/>
          <a:stretch/>
        </p:blipFill>
        <p:spPr bwMode="auto">
          <a:xfrm>
            <a:off x="514867" y="2069132"/>
            <a:ext cx="2321322" cy="779156"/>
          </a:xfrm>
          <a:prstGeom prst="rect">
            <a:avLst/>
          </a:prstGeom>
          <a:noFill/>
        </p:spPr>
      </p:pic>
      <p:pic>
        <p:nvPicPr>
          <p:cNvPr id="26" name="Txt 2">
            <a:extLst>
              <a:ext uri="{FF2B5EF4-FFF2-40B4-BE49-F238E27FC236}">
                <a16:creationId xmlns:a16="http://schemas.microsoft.com/office/drawing/2014/main" id="{FFECCA42-BFAD-48AA-8B04-26C12C9213D3}"/>
              </a:ext>
            </a:extLst>
          </p:cNvPr>
          <p:cNvPicPr/>
          <p:nvPr/>
        </p:nvPicPr>
        <p:blipFill rotWithShape="1">
          <a:blip r:embed="rId4" cstate="print">
            <a:extLst>
              <a:ext uri="{28A0092B-C50C-407E-A947-70E740481C1C}">
                <a14:useLocalDpi xmlns:a14="http://schemas.microsoft.com/office/drawing/2010/main" val="0"/>
              </a:ext>
            </a:extLst>
          </a:blip>
          <a:srcRect l="29093" r="39830" b="75614"/>
          <a:stretch/>
        </p:blipFill>
        <p:spPr bwMode="auto">
          <a:xfrm>
            <a:off x="2836189" y="2069132"/>
            <a:ext cx="2479683" cy="759309"/>
          </a:xfrm>
          <a:prstGeom prst="rect">
            <a:avLst/>
          </a:prstGeom>
          <a:noFill/>
        </p:spPr>
      </p:pic>
      <p:pic>
        <p:nvPicPr>
          <p:cNvPr id="22" name="Txt 3">
            <a:extLst>
              <a:ext uri="{FF2B5EF4-FFF2-40B4-BE49-F238E27FC236}">
                <a16:creationId xmlns:a16="http://schemas.microsoft.com/office/drawing/2014/main" id="{FFCF83FD-1371-4CE3-9F4D-3CA89CEFA18F}"/>
              </a:ext>
            </a:extLst>
          </p:cNvPr>
          <p:cNvPicPr/>
          <p:nvPr/>
        </p:nvPicPr>
        <p:blipFill rotWithShape="1">
          <a:blip r:embed="rId4" cstate="print">
            <a:extLst>
              <a:ext uri="{28A0092B-C50C-407E-A947-70E740481C1C}">
                <a14:useLocalDpi xmlns:a14="http://schemas.microsoft.com/office/drawing/2010/main" val="0"/>
              </a:ext>
            </a:extLst>
          </a:blip>
          <a:srcRect l="60170" b="75614"/>
          <a:stretch/>
        </p:blipFill>
        <p:spPr bwMode="auto">
          <a:xfrm>
            <a:off x="5315871" y="2061990"/>
            <a:ext cx="3178047" cy="759310"/>
          </a:xfrm>
          <a:prstGeom prst="rect">
            <a:avLst/>
          </a:prstGeom>
          <a:noFill/>
        </p:spPr>
      </p:pic>
      <p:grpSp>
        <p:nvGrpSpPr>
          <p:cNvPr id="61442" name="Grupp 66">
            <a:extLst>
              <a:ext uri="{FF2B5EF4-FFF2-40B4-BE49-F238E27FC236}">
                <a16:creationId xmlns:a16="http://schemas.microsoft.com/office/drawing/2014/main" id="{1C402734-A00F-4A6A-A8B2-E62029650BBE}"/>
              </a:ext>
            </a:extLst>
          </p:cNvPr>
          <p:cNvGrpSpPr>
            <a:grpSpLocks/>
          </p:cNvGrpSpPr>
          <p:nvPr/>
        </p:nvGrpSpPr>
        <p:grpSpPr bwMode="auto">
          <a:xfrm>
            <a:off x="69850" y="6264275"/>
            <a:ext cx="1079500" cy="539750"/>
            <a:chOff x="169363" y="6133850"/>
            <a:chExt cx="1080000" cy="540000"/>
          </a:xfrm>
        </p:grpSpPr>
        <p:sp>
          <p:nvSpPr>
            <p:cNvPr id="68" name="Höger 67">
              <a:extLst>
                <a:ext uri="{FF2B5EF4-FFF2-40B4-BE49-F238E27FC236}">
                  <a16:creationId xmlns:a16="http://schemas.microsoft.com/office/drawing/2014/main" id="{F3ECC3AA-58AD-42B8-AB9F-10340B6E6B0F}"/>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sp>
          <p:nvSpPr>
            <p:cNvPr id="61457" name="textruta 68">
              <a:hlinkClick r:id="" action="ppaction://noaction"/>
              <a:extLst>
                <a:ext uri="{FF2B5EF4-FFF2-40B4-BE49-F238E27FC236}">
                  <a16:creationId xmlns:a16="http://schemas.microsoft.com/office/drawing/2014/main" id="{8F2916C2-5FF1-4118-962C-E6CC8D45F8A3}"/>
                </a:ext>
              </a:extLst>
            </p:cNvPr>
            <p:cNvSpPr txBox="1">
              <a:spLocks noChangeArrowheads="1"/>
            </p:cNvSpPr>
            <p:nvPr/>
          </p:nvSpPr>
          <p:spPr bwMode="auto">
            <a:xfrm>
              <a:off x="231305" y="6264085"/>
              <a:ext cx="1018058" cy="27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a:ln>
                    <a:noFill/>
                  </a:ln>
                  <a:solidFill>
                    <a:srgbClr val="FFFFFF"/>
                  </a:solidFill>
                  <a:effectLst/>
                  <a:uLnTx/>
                  <a:uFillTx/>
                  <a:latin typeface="Book Antiqua" panose="02040602050305030304" pitchFamily="18" charset="0"/>
                  <a:ea typeface="+mn-ea"/>
                  <a:cs typeface="Times New Roman" panose="02020603050405020304" pitchFamily="18" charset="0"/>
                </a:rPr>
                <a:t>    Tillbaka</a:t>
              </a:r>
            </a:p>
          </p:txBody>
        </p:sp>
      </p:grpSp>
      <p:sp>
        <p:nvSpPr>
          <p:cNvPr id="61443" name="textruta 69">
            <a:hlinkClick r:id="" action="ppaction://noaction"/>
            <a:extLst>
              <a:ext uri="{FF2B5EF4-FFF2-40B4-BE49-F238E27FC236}">
                <a16:creationId xmlns:a16="http://schemas.microsoft.com/office/drawing/2014/main" id="{038DA322-1F65-42E1-8F82-C956471D2289}"/>
              </a:ext>
            </a:extLst>
          </p:cNvPr>
          <p:cNvSpPr txBox="1">
            <a:spLocks noChangeArrowheads="1"/>
          </p:cNvSpPr>
          <p:nvPr/>
        </p:nvSpPr>
        <p:spPr bwMode="auto">
          <a:xfrm>
            <a:off x="0" y="6221413"/>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1444" name="textruta 66">
            <a:hlinkClick r:id="rId5" action="ppaction://hlinksldjump"/>
            <a:extLst>
              <a:ext uri="{FF2B5EF4-FFF2-40B4-BE49-F238E27FC236}">
                <a16:creationId xmlns:a16="http://schemas.microsoft.com/office/drawing/2014/main" id="{F2D302FF-3B5A-4A4E-844C-074BA187324F}"/>
              </a:ext>
            </a:extLst>
          </p:cNvPr>
          <p:cNvSpPr txBox="1">
            <a:spLocks noChangeArrowheads="1"/>
          </p:cNvSpPr>
          <p:nvPr/>
        </p:nvSpPr>
        <p:spPr bwMode="auto">
          <a:xfrm>
            <a:off x="41275" y="622935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4" name="Höger 63">
            <a:hlinkClick r:id="rId6" action="ppaction://hlinksldjump"/>
            <a:extLst>
              <a:ext uri="{FF2B5EF4-FFF2-40B4-BE49-F238E27FC236}">
                <a16:creationId xmlns:a16="http://schemas.microsoft.com/office/drawing/2014/main" id="{50F7575C-945C-4AAB-A7C0-37375912BB8C}"/>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a:rPr>
              <a:t>Fortsätt</a:t>
            </a: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sp>
        <p:nvSpPr>
          <p:cNvPr id="61446" name="textruta 10">
            <a:extLst>
              <a:ext uri="{FF2B5EF4-FFF2-40B4-BE49-F238E27FC236}">
                <a16:creationId xmlns:a16="http://schemas.microsoft.com/office/drawing/2014/main" id="{770E7C9A-AE16-4ABD-BED9-96DC1FBB2445}"/>
              </a:ext>
            </a:extLst>
          </p:cNvPr>
          <p:cNvSpPr>
            <a:spLocks noChangeArrowheads="1"/>
          </p:cNvSpPr>
          <p:nvPr/>
        </p:nvSpPr>
        <p:spPr bwMode="auto">
          <a:xfrm>
            <a:off x="320675" y="736600"/>
            <a:ext cx="6956425" cy="153193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4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rPr>
              <a:t>Innan en mer djupgående verksamhetsanalys genomförs bör med fördel verksamheten göra en så kallad</a:t>
            </a:r>
            <a:r>
              <a:rPr kumimoji="0" lang="sv-SE" altLang="sv-SE" sz="1400" b="1"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rPr>
              <a:t> strategisk konsekvensanalys. </a:t>
            </a:r>
            <a:r>
              <a:rPr kumimoji="0" lang="sv-SE" altLang="sv-SE" sz="14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rPr>
              <a:t>En strategisk konsekvensanalys genomförs för att fastställa vilka produkter och tjänster samt vilka av de stödjande processerna som ska inkluderas i kontinuitetsarbetet.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4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4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endParaRPr>
          </a:p>
        </p:txBody>
      </p:sp>
      <p:pic>
        <p:nvPicPr>
          <p:cNvPr id="61447" name="Bildobjekt 2">
            <a:extLst>
              <a:ext uri="{FF2B5EF4-FFF2-40B4-BE49-F238E27FC236}">
                <a16:creationId xmlns:a16="http://schemas.microsoft.com/office/drawing/2014/main" id="{8D914E72-5A2C-4140-AE82-AE7668887102}"/>
              </a:ext>
            </a:extLst>
          </p:cNvPr>
          <p:cNvPicPr>
            <a:picLocks noChangeAspect="1"/>
          </p:cNvPicPr>
          <p:nvPr/>
        </p:nvPicPr>
        <p:blipFill>
          <a:blip r:embed="rId7">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ruta 43">
            <a:hlinkClick r:id="rId8" action="ppaction://hlinksldjump"/>
            <a:extLst>
              <a:ext uri="{FF2B5EF4-FFF2-40B4-BE49-F238E27FC236}">
                <a16:creationId xmlns:a16="http://schemas.microsoft.com/office/drawing/2014/main" id="{68316D59-71B0-48D5-A81D-BD8E749203D1}"/>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dirty="0">
                <a:ln>
                  <a:noFill/>
                </a:ln>
                <a:solidFill>
                  <a:srgbClr val="FFFFFF"/>
                </a:solidFill>
                <a:effectLst/>
                <a:uLnTx/>
                <a:uFillTx/>
                <a:latin typeface="Book Antiqua"/>
                <a:ea typeface="+mn-ea"/>
                <a:cs typeface="Times New Roman"/>
              </a:rPr>
              <a:t>Gå till huvudmeny</a:t>
            </a:r>
          </a:p>
        </p:txBody>
      </p:sp>
      <p:sp>
        <p:nvSpPr>
          <p:cNvPr id="61452" name="Click 1">
            <a:extLst>
              <a:ext uri="{FF2B5EF4-FFF2-40B4-BE49-F238E27FC236}">
                <a16:creationId xmlns:a16="http://schemas.microsoft.com/office/drawing/2014/main" id="{4A5023C9-CBAA-406C-96E2-2F10DDA770D0}"/>
              </a:ext>
            </a:extLst>
          </p:cNvPr>
          <p:cNvSpPr txBox="1">
            <a:spLocks noChangeArrowheads="1"/>
          </p:cNvSpPr>
          <p:nvPr/>
        </p:nvSpPr>
        <p:spPr bwMode="auto">
          <a:xfrm>
            <a:off x="620713" y="167957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1453" name="Click 2">
            <a:extLst>
              <a:ext uri="{FF2B5EF4-FFF2-40B4-BE49-F238E27FC236}">
                <a16:creationId xmlns:a16="http://schemas.microsoft.com/office/drawing/2014/main" id="{26132B45-E109-4C95-88EB-82347CCD8B11}"/>
              </a:ext>
            </a:extLst>
          </p:cNvPr>
          <p:cNvSpPr txBox="1">
            <a:spLocks noChangeArrowheads="1"/>
          </p:cNvSpPr>
          <p:nvPr/>
        </p:nvSpPr>
        <p:spPr bwMode="auto">
          <a:xfrm>
            <a:off x="2771775" y="16970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1454" name="Click 3">
            <a:extLst>
              <a:ext uri="{FF2B5EF4-FFF2-40B4-BE49-F238E27FC236}">
                <a16:creationId xmlns:a16="http://schemas.microsoft.com/office/drawing/2014/main" id="{E36691B7-A148-4E01-8DB6-3497FFF6554F}"/>
              </a:ext>
            </a:extLst>
          </p:cNvPr>
          <p:cNvSpPr txBox="1">
            <a:spLocks noChangeArrowheads="1"/>
          </p:cNvSpPr>
          <p:nvPr/>
        </p:nvSpPr>
        <p:spPr bwMode="auto">
          <a:xfrm>
            <a:off x="5319713" y="16970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8" name="Rektangel 25">
            <a:extLst>
              <a:ext uri="{FF2B5EF4-FFF2-40B4-BE49-F238E27FC236}">
                <a16:creationId xmlns:a16="http://schemas.microsoft.com/office/drawing/2014/main" id="{5516A652-E238-4C6E-93F2-254EED5E4205}"/>
              </a:ext>
            </a:extLst>
          </p:cNvPr>
          <p:cNvSpPr>
            <a:spLocks noChangeArrowheads="1"/>
          </p:cNvSpPr>
          <p:nvPr/>
        </p:nvSpPr>
        <p:spPr bwMode="auto">
          <a:xfrm>
            <a:off x="569913" y="227013"/>
            <a:ext cx="1703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Styrande dokument</a:t>
            </a:r>
          </a:p>
        </p:txBody>
      </p:sp>
      <p:pic>
        <p:nvPicPr>
          <p:cNvPr id="19" name="Bildobjekt 5">
            <a:extLst>
              <a:ext uri="{FF2B5EF4-FFF2-40B4-BE49-F238E27FC236}">
                <a16:creationId xmlns:a16="http://schemas.microsoft.com/office/drawing/2014/main" id="{57568D3D-0A38-43AB-9617-890F06AD0D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463" y="144463"/>
            <a:ext cx="4810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ruta 1">
            <a:extLst>
              <a:ext uri="{FF2B5EF4-FFF2-40B4-BE49-F238E27FC236}">
                <a16:creationId xmlns:a16="http://schemas.microsoft.com/office/drawing/2014/main" id="{17F8A7B6-ED93-445B-B78E-32FB54D0EB53}"/>
              </a:ext>
            </a:extLst>
          </p:cNvPr>
          <p:cNvSpPr txBox="1"/>
          <p:nvPr/>
        </p:nvSpPr>
        <p:spPr>
          <a:xfrm>
            <a:off x="1609264" y="2678510"/>
            <a:ext cx="5929313" cy="2247900"/>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sv-SE" altLang="sv-SE" sz="1400" b="1" i="0" u="none" strike="noStrike" kern="0" cap="none" spc="0" normalizeH="0" baseline="0" noProof="0" dirty="0">
                <a:ln>
                  <a:noFill/>
                </a:ln>
                <a:solidFill>
                  <a:srgbClr val="000000"/>
                </a:solidFill>
                <a:effectLst/>
                <a:uLnTx/>
                <a:uFillTx/>
                <a:latin typeface="Book Antiqua"/>
                <a:ea typeface="+mn-ea"/>
                <a:cs typeface="Times New Roman"/>
              </a:rPr>
              <a:t>1. </a:t>
            </a:r>
            <a:r>
              <a:rPr kumimoji="0" lang="sv-SE" altLang="sv-SE" sz="1400" b="0" i="0" u="none" strike="noStrike" kern="0" cap="none" spc="0" normalizeH="0" baseline="0" noProof="0" dirty="0">
                <a:ln>
                  <a:noFill/>
                </a:ln>
                <a:solidFill>
                  <a:srgbClr val="000000"/>
                </a:solidFill>
                <a:effectLst/>
                <a:uLnTx/>
                <a:uFillTx/>
                <a:latin typeface="Book Antiqua"/>
                <a:ea typeface="+mn-ea"/>
                <a:cs typeface="Times New Roman"/>
              </a:rPr>
              <a:t>Framtagen kriteriemodell som beskrevs i föregående avsnitt ”Styrande dokument” blir ett viktigt verktyg i första steget i av en strategisk konsekvensanalys, d.v.s. att prioritera organisationens produkter och tjänster. I ett första steg inventeras och prioriteras organisationens produkter och tjänster. För samtliga produkter och tjänster fastställs därefter maximalt tolerabla avbrottsperioder genom att, med utgångspunkt i kriteriemodellen, bedöma hur länge produkten/tjänsten kan vara otillgänglig innan oacceptabla konsekvenser uppstår.</a:t>
            </a:r>
          </a:p>
        </p:txBody>
      </p:sp>
      <p:sp>
        <p:nvSpPr>
          <p:cNvPr id="21" name="textruta 2">
            <a:extLst>
              <a:ext uri="{FF2B5EF4-FFF2-40B4-BE49-F238E27FC236}">
                <a16:creationId xmlns:a16="http://schemas.microsoft.com/office/drawing/2014/main" id="{BBAEB9F5-1780-4074-8525-D6F087609303}"/>
              </a:ext>
            </a:extLst>
          </p:cNvPr>
          <p:cNvSpPr txBox="1"/>
          <p:nvPr/>
        </p:nvSpPr>
        <p:spPr>
          <a:xfrm>
            <a:off x="1773118" y="2685255"/>
            <a:ext cx="5597764" cy="817562"/>
          </a:xfrm>
          <a:prstGeom prst="roundRect">
            <a:avLst/>
          </a:prstGeom>
          <a:solidFill>
            <a:schemeClr val="bg1">
              <a:lumMod val="75000"/>
            </a:schemeClr>
          </a:solid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sv-SE" altLang="sv-SE" sz="1400" b="1" i="0" u="none" strike="noStrike" kern="0" cap="none" spc="0" normalizeH="0" baseline="0" noProof="0" dirty="0">
                <a:ln>
                  <a:noFill/>
                </a:ln>
                <a:solidFill>
                  <a:srgbClr val="000000"/>
                </a:solidFill>
                <a:effectLst/>
                <a:uLnTx/>
                <a:uFillTx/>
                <a:latin typeface="Book Antiqua"/>
                <a:ea typeface="+mn-ea"/>
                <a:cs typeface="Times New Roman"/>
              </a:rPr>
              <a:t>2. </a:t>
            </a:r>
            <a:r>
              <a:rPr kumimoji="0" lang="sv-SE" altLang="sv-SE" sz="1400" b="0" i="0" u="none" strike="noStrike" kern="0" cap="none" spc="0" normalizeH="0" baseline="0" noProof="0" dirty="0">
                <a:ln>
                  <a:noFill/>
                </a:ln>
                <a:solidFill>
                  <a:srgbClr val="000000"/>
                </a:solidFill>
                <a:effectLst/>
                <a:uLnTx/>
                <a:uFillTx/>
                <a:latin typeface="Book Antiqua"/>
                <a:ea typeface="+mn-ea"/>
                <a:cs typeface="Times New Roman"/>
              </a:rPr>
              <a:t>I ett andra steg identifieras de processer (såväl huvudprocesser som stödprocesser) som stödjer de produkter och tjänster som organisationen prioriterat i </a:t>
            </a:r>
            <a:r>
              <a:rPr kumimoji="0" lang="sv-SE" altLang="sv-SE" sz="1400" b="0" i="1" u="none" strike="noStrike" kern="0" cap="none" spc="0" normalizeH="0" baseline="0" noProof="0" dirty="0">
                <a:ln>
                  <a:noFill/>
                </a:ln>
                <a:solidFill>
                  <a:srgbClr val="000000"/>
                </a:solidFill>
                <a:effectLst/>
                <a:uLnTx/>
                <a:uFillTx/>
                <a:latin typeface="Book Antiqua"/>
                <a:ea typeface="+mn-ea"/>
                <a:cs typeface="Times New Roman"/>
              </a:rPr>
              <a:t>steg 1</a:t>
            </a:r>
            <a:r>
              <a:rPr kumimoji="0" lang="sv-SE" altLang="sv-SE" sz="1400" b="0" i="0" u="none" strike="noStrike" kern="0" cap="none" spc="0" normalizeH="0" baseline="0" noProof="0" dirty="0">
                <a:ln>
                  <a:noFill/>
                </a:ln>
                <a:solidFill>
                  <a:srgbClr val="000000"/>
                </a:solidFill>
                <a:effectLst/>
                <a:uLnTx/>
                <a:uFillTx/>
                <a:latin typeface="Book Antiqua"/>
                <a:ea typeface="+mn-ea"/>
                <a:cs typeface="Times New Roman"/>
              </a:rPr>
              <a:t>. </a:t>
            </a:r>
          </a:p>
        </p:txBody>
      </p:sp>
      <p:sp>
        <p:nvSpPr>
          <p:cNvPr id="23" name="textruta 3">
            <a:extLst>
              <a:ext uri="{FF2B5EF4-FFF2-40B4-BE49-F238E27FC236}">
                <a16:creationId xmlns:a16="http://schemas.microsoft.com/office/drawing/2014/main" id="{2AD7BCC9-6E87-4271-8BE4-3C17DE99544F}"/>
              </a:ext>
            </a:extLst>
          </p:cNvPr>
          <p:cNvSpPr txBox="1"/>
          <p:nvPr/>
        </p:nvSpPr>
        <p:spPr>
          <a:xfrm>
            <a:off x="1620704" y="2685255"/>
            <a:ext cx="5914032" cy="2008187"/>
          </a:xfrm>
          <a:prstGeom prst="roundRect">
            <a:avLst/>
          </a:prstGeom>
          <a:solidFill>
            <a:schemeClr val="bg1">
              <a:lumMod val="75000"/>
            </a:schemeClr>
          </a:solid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sv-SE" altLang="sv-SE" sz="1400" b="1" i="0" u="none" strike="noStrike" kern="0" cap="none" spc="0" normalizeH="0" baseline="0" noProof="0" dirty="0">
                <a:ln>
                  <a:noFill/>
                </a:ln>
                <a:solidFill>
                  <a:srgbClr val="000000"/>
                </a:solidFill>
                <a:effectLst/>
                <a:uLnTx/>
                <a:uFillTx/>
                <a:latin typeface="Book Antiqua"/>
                <a:ea typeface="+mn-ea"/>
                <a:cs typeface="Times New Roman"/>
              </a:rPr>
              <a:t>3. </a:t>
            </a:r>
            <a:r>
              <a:rPr kumimoji="0" lang="sv-SE" altLang="sv-SE" sz="1400" b="0" i="0" u="none" strike="noStrike" kern="0" cap="none" spc="0" normalizeH="0" baseline="0" noProof="0" dirty="0">
                <a:ln>
                  <a:noFill/>
                </a:ln>
                <a:solidFill>
                  <a:srgbClr val="000000"/>
                </a:solidFill>
                <a:effectLst/>
                <a:uLnTx/>
                <a:uFillTx/>
                <a:latin typeface="Book Antiqua"/>
                <a:ea typeface="+mn-ea"/>
                <a:cs typeface="Times New Roman"/>
              </a:rPr>
              <a:t>När samtliga processer är identifierade fastställs också processernas maximalt tolerabla avbrottsperioder. Vid fastställande av tidskrav tas hänsyn till prioriterade produkterna/tjänsternas beroende till processerna. Processerna prioriteras sedan utifrån dess tidskritikalitet. Processer med korta tidskrav prioriteras för djupgående analys, medan processer med längre tidskrav inte prioriteras för vidare åtgärder i ett första steg. För processer med medellånga tidskrav kan en förenklad konsekvensanalys göras. </a:t>
            </a:r>
          </a:p>
        </p:txBody>
      </p:sp>
      <p:sp>
        <p:nvSpPr>
          <p:cNvPr id="24" name="X3">
            <a:extLst>
              <a:ext uri="{FF2B5EF4-FFF2-40B4-BE49-F238E27FC236}">
                <a16:creationId xmlns:a16="http://schemas.microsoft.com/office/drawing/2014/main" id="{395AEC8B-D997-4D48-BC30-099A56A4AC58}"/>
              </a:ext>
            </a:extLst>
          </p:cNvPr>
          <p:cNvSpPr>
            <a:spLocks noChangeAspect="1"/>
          </p:cNvSpPr>
          <p:nvPr/>
        </p:nvSpPr>
        <p:spPr>
          <a:xfrm>
            <a:off x="7058130" y="2436018"/>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4"/>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2" nodeType="clickEffect">
                                  <p:stCondLst>
                                    <p:cond delay="0"/>
                                  </p:stCondLst>
                                  <p:childTnLst>
                                    <p:set>
                                      <p:cBhvr>
                                        <p:cTn id="17" dur="1" fill="hold">
                                          <p:stCondLst>
                                            <p:cond delay="0"/>
                                          </p:stCondLst>
                                        </p:cTn>
                                        <p:tgtEl>
                                          <p:spTgt spid="17"/>
                                        </p:tgtEl>
                                        <p:attrNameLst>
                                          <p:attrName>style.visibility</p:attrName>
                                        </p:attrNameLst>
                                      </p:cBhvr>
                                      <p:to>
                                        <p:strVal val="hidden"/>
                                      </p:to>
                                    </p:set>
                                  </p:childTnLst>
                                </p:cTn>
                              </p:par>
                              <p:par>
                                <p:cTn id="18" presetID="1" presetClass="exit" presetSubtype="0" fill="hold" grpId="2" nodeType="withEffect">
                                  <p:stCondLst>
                                    <p:cond delay="0"/>
                                  </p:stCondLst>
                                  <p:childTnLst>
                                    <p:set>
                                      <p:cBhvr>
                                        <p:cTn id="19" dur="1" fill="hold">
                                          <p:stCondLst>
                                            <p:cond delay="0"/>
                                          </p:stCondLst>
                                        </p:cTn>
                                        <p:tgtEl>
                                          <p:spTgt spid="24"/>
                                        </p:tgtEl>
                                        <p:attrNameLst>
                                          <p:attrName>style.visibility</p:attrName>
                                        </p:attrNameLst>
                                      </p:cBhvr>
                                      <p:to>
                                        <p:strVal val="hidden"/>
                                      </p:to>
                                    </p:set>
                                  </p:childTnLst>
                                </p:cTn>
                              </p:par>
                              <p:par>
                                <p:cTn id="20" presetID="1" presetClass="exit" presetSubtype="0" fill="hold" grpId="3"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par>
                                <p:cTn id="22" presetID="1" presetClass="exit" presetSubtype="0" fill="hold" grpId="4" nodeType="withEffect">
                                  <p:stCondLst>
                                    <p:cond delay="0"/>
                                  </p:stCondLst>
                                  <p:childTnLst>
                                    <p:set>
                                      <p:cBhvr>
                                        <p:cTn id="23" dur="1" fill="hold">
                                          <p:stCondLst>
                                            <p:cond delay="0"/>
                                          </p:stCondLst>
                                        </p:cTn>
                                        <p:tgtEl>
                                          <p:spTgt spid="24"/>
                                        </p:tgtEl>
                                        <p:attrNameLst>
                                          <p:attrName>style.visibility</p:attrName>
                                        </p:attrNameLst>
                                      </p:cBhvr>
                                      <p:to>
                                        <p:strVal val="hidden"/>
                                      </p:to>
                                    </p:set>
                                  </p:childTnLst>
                                </p:cTn>
                              </p:par>
                              <p:par>
                                <p:cTn id="24" presetID="1" presetClass="exit" presetSubtype="0" fill="hold" grpId="4" nodeType="withEffect">
                                  <p:stCondLst>
                                    <p:cond delay="0"/>
                                  </p:stCondLst>
                                  <p:childTnLst>
                                    <p:set>
                                      <p:cBhvr>
                                        <p:cTn id="25" dur="1" fill="hold">
                                          <p:stCondLst>
                                            <p:cond delay="0"/>
                                          </p:stCondLst>
                                        </p:cTn>
                                        <p:tgtEl>
                                          <p:spTgt spid="23"/>
                                        </p:tgtEl>
                                        <p:attrNameLst>
                                          <p:attrName>style.visibility</p:attrName>
                                        </p:attrNameLst>
                                      </p:cBhvr>
                                      <p:to>
                                        <p:strVal val="hidden"/>
                                      </p:to>
                                    </p:set>
                                  </p:childTnLst>
                                </p:cTn>
                              </p:par>
                              <p:par>
                                <p:cTn id="26" presetID="1" presetClass="exit" presetSubtype="0" fill="hold" grpId="6" nodeType="withEffect">
                                  <p:stCondLst>
                                    <p:cond delay="0"/>
                                  </p:stCondLst>
                                  <p:childTnLst>
                                    <p:set>
                                      <p:cBhvr>
                                        <p:cTn id="27"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2"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 presetClass="entr" presetSubtype="0" fill="hold" grpId="3"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par>
                                <p:cTn id="46" presetID="1" presetClass="exit" presetSubtype="0" fill="hold" grpId="3" nodeType="withEffect">
                                  <p:stCondLst>
                                    <p:cond delay="0"/>
                                  </p:stCondLst>
                                  <p:childTnLst>
                                    <p:set>
                                      <p:cBhvr>
                                        <p:cTn id="47" dur="1" fill="hold">
                                          <p:stCondLst>
                                            <p:cond delay="0"/>
                                          </p:stCondLst>
                                        </p:cTn>
                                        <p:tgtEl>
                                          <p:spTgt spid="17"/>
                                        </p:tgtEl>
                                        <p:attrNameLst>
                                          <p:attrName>style.visibility</p:attrName>
                                        </p:attrNameLst>
                                      </p:cBhvr>
                                      <p:to>
                                        <p:strVal val="hidden"/>
                                      </p:to>
                                    </p:set>
                                  </p:childTnLst>
                                </p:cTn>
                              </p:par>
                              <p:par>
                                <p:cTn id="48" presetID="1" presetClass="exit" presetSubtype="0" fill="hold" grpId="2" nodeType="withEffect">
                                  <p:stCondLst>
                                    <p:cond delay="0"/>
                                  </p:stCondLst>
                                  <p:childTnLst>
                                    <p:set>
                                      <p:cBhvr>
                                        <p:cTn id="49"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3"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5"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xit" presetSubtype="0" fill="hold" grpId="4" nodeType="withEffect">
                                  <p:stCondLst>
                                    <p:cond delay="0"/>
                                  </p:stCondLst>
                                  <p:childTnLst>
                                    <p:set>
                                      <p:cBhvr>
                                        <p:cTn id="58" dur="1" fill="hold">
                                          <p:stCondLst>
                                            <p:cond delay="0"/>
                                          </p:stCondLst>
                                        </p:cTn>
                                        <p:tgtEl>
                                          <p:spTgt spid="21"/>
                                        </p:tgtEl>
                                        <p:attrNameLst>
                                          <p:attrName>style.visibility</p:attrName>
                                        </p:attrNameLst>
                                      </p:cBhvr>
                                      <p:to>
                                        <p:strVal val="hidden"/>
                                      </p:to>
                                    </p:set>
                                  </p:childTnLst>
                                </p:cTn>
                              </p:par>
                              <p:par>
                                <p:cTn id="59" presetID="1" presetClass="exit" presetSubtype="0" fill="hold" grpId="4" nodeType="withEffect">
                                  <p:stCondLst>
                                    <p:cond delay="0"/>
                                  </p:stCondLst>
                                  <p:childTnLst>
                                    <p:set>
                                      <p:cBhvr>
                                        <p:cTn id="60"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7" grpId="0" animBg="1"/>
      <p:bldP spid="17" grpId="1" animBg="1"/>
      <p:bldP spid="17" grpId="2" animBg="1"/>
      <p:bldP spid="17" grpId="3" animBg="1"/>
      <p:bldP spid="17" grpId="4" animBg="1"/>
      <p:bldP spid="21" grpId="0" animBg="1"/>
      <p:bldP spid="21" grpId="1" animBg="1"/>
      <p:bldP spid="21" grpId="2" animBg="1"/>
      <p:bldP spid="21" grpId="3" animBg="1"/>
      <p:bldP spid="21" grpId="4" animBg="1"/>
      <p:bldP spid="23" grpId="0" animBg="1"/>
      <p:bldP spid="23" grpId="1" animBg="1"/>
      <p:bldP spid="23" grpId="2" animBg="1"/>
      <p:bldP spid="23" grpId="3" animBg="1"/>
      <p:bldP spid="23" grpId="4" animBg="1"/>
      <p:bldP spid="24" grpId="0" animBg="1"/>
      <p:bldP spid="24" grpId="1" animBg="1"/>
      <p:bldP spid="24" grpId="2" animBg="1"/>
      <p:bldP spid="24" grpId="3" animBg="1"/>
      <p:bldP spid="24" grpId="4" animBg="1"/>
      <p:bldP spid="24" grpId="5" animBg="1"/>
      <p:bldP spid="24" grpId="6"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Rektangel med rundade hörn 33">
            <a:hlinkClick r:id="rId3" action="ppaction://hlinksldjump"/>
            <a:extLst>
              <a:ext uri="{FF2B5EF4-FFF2-40B4-BE49-F238E27FC236}">
                <a16:creationId xmlns:a16="http://schemas.microsoft.com/office/drawing/2014/main" id="{A86C4976-8D35-4374-8B6A-D1A1A7585414}"/>
              </a:ext>
            </a:extLst>
          </p:cNvPr>
          <p:cNvSpPr/>
          <p:nvPr/>
        </p:nvSpPr>
        <p:spPr>
          <a:xfrm>
            <a:off x="3135313" y="6269038"/>
            <a:ext cx="2874962" cy="358775"/>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100" b="1" dirty="0">
                <a:solidFill>
                  <a:schemeClr val="tx1"/>
                </a:solidFill>
              </a:rPr>
              <a:t>7. </a:t>
            </a:r>
            <a:r>
              <a:rPr lang="sv-SE" sz="1100" b="1" dirty="0" err="1">
                <a:solidFill>
                  <a:schemeClr val="tx1"/>
                </a:solidFill>
              </a:rPr>
              <a:t>Utbildningsquiz</a:t>
            </a:r>
            <a:endParaRPr lang="sv-SE" sz="1100" dirty="0">
              <a:solidFill>
                <a:schemeClr val="tx1"/>
              </a:solidFill>
            </a:endParaRPr>
          </a:p>
        </p:txBody>
      </p:sp>
      <p:sp>
        <p:nvSpPr>
          <p:cNvPr id="58371" name="Rubrik 1">
            <a:extLst>
              <a:ext uri="{FF2B5EF4-FFF2-40B4-BE49-F238E27FC236}">
                <a16:creationId xmlns:a16="http://schemas.microsoft.com/office/drawing/2014/main" id="{E8534C60-4FF0-4332-8636-2591DAC59757}"/>
              </a:ext>
            </a:extLst>
          </p:cNvPr>
          <p:cNvSpPr>
            <a:spLocks noGrp="1" noChangeArrowheads="1"/>
          </p:cNvSpPr>
          <p:nvPr>
            <p:ph type="title"/>
          </p:nvPr>
        </p:nvSpPr>
        <p:spPr>
          <a:xfrm>
            <a:off x="0" y="9525"/>
            <a:ext cx="5162550" cy="1066800"/>
          </a:xfrm>
        </p:spPr>
        <p:txBody>
          <a:bodyPr/>
          <a:lstStyle/>
          <a:p>
            <a:r>
              <a:rPr lang="sv-SE" altLang="sv-SE" sz="3200"/>
              <a:t>3. Analys av verksamheten</a:t>
            </a:r>
          </a:p>
        </p:txBody>
      </p:sp>
      <p:pic>
        <p:nvPicPr>
          <p:cNvPr id="58372" name="Bildobjekt 2">
            <a:extLst>
              <a:ext uri="{FF2B5EF4-FFF2-40B4-BE49-F238E27FC236}">
                <a16:creationId xmlns:a16="http://schemas.microsoft.com/office/drawing/2014/main" id="{3C526DCB-C1DF-439C-B208-F330C0975138}"/>
              </a:ext>
            </a:extLst>
          </p:cNvPr>
          <p:cNvPicPr>
            <a:picLocks noChangeAspect="1"/>
          </p:cNvPicPr>
          <p:nvPr/>
        </p:nvPicPr>
        <p:blipFill>
          <a:blip r:embed="rId4">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ihandsfigur 16">
            <a:hlinkClick r:id="rId5" action="ppaction://hlinksldjump"/>
            <a:extLst>
              <a:ext uri="{FF2B5EF4-FFF2-40B4-BE49-F238E27FC236}">
                <a16:creationId xmlns:a16="http://schemas.microsoft.com/office/drawing/2014/main" id="{30B7A6A0-73C5-4FED-8DC2-42A89BAC1A67}"/>
              </a:ext>
            </a:extLst>
          </p:cNvPr>
          <p:cNvSpPr/>
          <p:nvPr/>
        </p:nvSpPr>
        <p:spPr bwMode="auto">
          <a:xfrm>
            <a:off x="2414311" y="1673282"/>
            <a:ext cx="4193076" cy="4194448"/>
          </a:xfrm>
          <a:custGeom>
            <a:avLst/>
            <a:gdLst>
              <a:gd name="connsiteX0" fmla="*/ 0 w 4193857"/>
              <a:gd name="connsiteY0" fmla="*/ 2096929 h 4193857"/>
              <a:gd name="connsiteX1" fmla="*/ 2096929 w 4193857"/>
              <a:gd name="connsiteY1" fmla="*/ 0 h 4193857"/>
              <a:gd name="connsiteX2" fmla="*/ 2096929 w 4193857"/>
              <a:gd name="connsiteY2" fmla="*/ 2096929 h 4193857"/>
              <a:gd name="connsiteX3" fmla="*/ 0 w 4193857"/>
              <a:gd name="connsiteY3" fmla="*/ 2096929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0" y="2096929"/>
                </a:moveTo>
                <a:cubicBezTo>
                  <a:pt x="0" y="938827"/>
                  <a:pt x="938827" y="0"/>
                  <a:pt x="2096929" y="0"/>
                </a:cubicBezTo>
                <a:lnTo>
                  <a:pt x="2096929" y="2096929"/>
                </a:lnTo>
                <a:lnTo>
                  <a:pt x="0" y="2096929"/>
                </a:lnTo>
                <a:close/>
              </a:path>
            </a:pathLst>
          </a:custGeom>
          <a:solidFill>
            <a:schemeClr val="bg1"/>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435125" tIns="884467" rIns="2241479" bIns="2191552" spcCol="1270" anchor="ctr"/>
          <a:lstStyle/>
          <a:p>
            <a:pPr algn="ctr" defTabSz="533400" eaLnBrk="1" hangingPunct="1">
              <a:lnSpc>
                <a:spcPct val="90000"/>
              </a:lnSpc>
              <a:spcAft>
                <a:spcPct val="35000"/>
              </a:spcAft>
              <a:defRPr/>
            </a:pPr>
            <a:r>
              <a:rPr lang="sv-SE" sz="1100" b="1" dirty="0"/>
              <a:t>6. Upprätthålla</a:t>
            </a:r>
          </a:p>
          <a:p>
            <a:pPr algn="ctr" defTabSz="533400" eaLnBrk="1" hangingPunct="1">
              <a:lnSpc>
                <a:spcPct val="90000"/>
              </a:lnSpc>
              <a:spcAft>
                <a:spcPct val="35000"/>
              </a:spcAft>
              <a:defRPr/>
            </a:pPr>
            <a:endParaRPr lang="sv-SE" sz="1200" dirty="0"/>
          </a:p>
        </p:txBody>
      </p:sp>
      <p:sp>
        <p:nvSpPr>
          <p:cNvPr id="24" name="Frihandsfigur 23">
            <a:extLst>
              <a:ext uri="{FF2B5EF4-FFF2-40B4-BE49-F238E27FC236}">
                <a16:creationId xmlns:a16="http://schemas.microsoft.com/office/drawing/2014/main" id="{EFC40EDC-51E9-48BD-BF3D-B949DF42A664}"/>
              </a:ext>
            </a:extLst>
          </p:cNvPr>
          <p:cNvSpPr/>
          <p:nvPr/>
        </p:nvSpPr>
        <p:spPr bwMode="auto">
          <a:xfrm>
            <a:off x="2541891" y="1665080"/>
            <a:ext cx="4193076" cy="4194448"/>
          </a:xfrm>
          <a:custGeom>
            <a:avLst/>
            <a:gdLst>
              <a:gd name="connsiteX0" fmla="*/ 2096928 w 4193857"/>
              <a:gd name="connsiteY0" fmla="*/ 0 h 4193857"/>
              <a:gd name="connsiteX1" fmla="*/ 4193857 w 4193857"/>
              <a:gd name="connsiteY1" fmla="*/ 2096929 h 4193857"/>
              <a:gd name="connsiteX2" fmla="*/ 2096929 w 4193857"/>
              <a:gd name="connsiteY2" fmla="*/ 2096929 h 4193857"/>
              <a:gd name="connsiteX3" fmla="*/ 2096928 w 4193857"/>
              <a:gd name="connsiteY3" fmla="*/ 0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2096928" y="0"/>
                </a:moveTo>
                <a:cubicBezTo>
                  <a:pt x="3255030" y="0"/>
                  <a:pt x="4193857" y="938827"/>
                  <a:pt x="4193857" y="2096929"/>
                </a:cubicBezTo>
                <a:lnTo>
                  <a:pt x="2096929" y="2096929"/>
                </a:lnTo>
                <a:cubicBezTo>
                  <a:pt x="2096929" y="1397953"/>
                  <a:pt x="2096928" y="698976"/>
                  <a:pt x="2096928" y="0"/>
                </a:cubicBezTo>
                <a:close/>
              </a:path>
            </a:pathLst>
          </a:custGeom>
          <a:gradFill flip="none" rotWithShape="0">
            <a:gsLst>
              <a:gs pos="0">
                <a:srgbClr val="90FFDA"/>
              </a:gs>
              <a:gs pos="35000">
                <a:srgbClr val="B2FFE3"/>
              </a:gs>
              <a:gs pos="100000">
                <a:srgbClr val="E0FFF4"/>
              </a:gs>
            </a:gsLst>
            <a:lin ang="13500000" scaled="1"/>
            <a:tileRect/>
          </a:gradFill>
          <a:ln>
            <a:noFill/>
          </a:ln>
          <a:effectLst/>
          <a:scene3d>
            <a:camera prst="orthographicFront"/>
            <a:lightRig rig="flat" dir="t"/>
          </a:scene3d>
          <a:sp3d prstMaterial="dkEdge">
            <a:bevelT w="8200" h="38100"/>
          </a:sp3d>
        </p:spPr>
        <p:style>
          <a:lnRef idx="1">
            <a:schemeClr val="accent1"/>
          </a:lnRef>
          <a:fillRef idx="2">
            <a:schemeClr val="accent1"/>
          </a:fillRef>
          <a:effectRef idx="1">
            <a:schemeClr val="accent1"/>
          </a:effectRef>
          <a:fontRef idx="minor">
            <a:schemeClr val="dk1"/>
          </a:fontRef>
        </p:style>
        <p:txBody>
          <a:bodyPr lIns="2241480" tIns="884467" rIns="435124" bIns="2191552" spcCol="1270" anchor="ctr"/>
          <a:lstStyle/>
          <a:p>
            <a:pPr algn="ctr" defTabSz="533400" eaLnBrk="1" hangingPunct="1">
              <a:lnSpc>
                <a:spcPct val="90000"/>
              </a:lnSpc>
              <a:spcAft>
                <a:spcPct val="35000"/>
              </a:spcAft>
              <a:defRPr/>
            </a:pPr>
            <a:r>
              <a:rPr lang="sv-SE" sz="1100" b="1" dirty="0"/>
              <a:t>3. Analys av verksamheten</a:t>
            </a:r>
          </a:p>
          <a:p>
            <a:pPr algn="ctr" defTabSz="533400" eaLnBrk="1" hangingPunct="1">
              <a:lnSpc>
                <a:spcPct val="90000"/>
              </a:lnSpc>
              <a:spcAft>
                <a:spcPct val="35000"/>
              </a:spcAft>
              <a:defRPr/>
            </a:pPr>
            <a:endParaRPr lang="sv-SE" sz="1200" dirty="0"/>
          </a:p>
        </p:txBody>
      </p:sp>
      <p:sp>
        <p:nvSpPr>
          <p:cNvPr id="26" name="Frihandsfigur 25">
            <a:hlinkClick r:id="rId6" action="ppaction://hlinksldjump"/>
            <a:extLst>
              <a:ext uri="{FF2B5EF4-FFF2-40B4-BE49-F238E27FC236}">
                <a16:creationId xmlns:a16="http://schemas.microsoft.com/office/drawing/2014/main" id="{A3B9F248-9EA7-4121-B424-069A5B8F503C}"/>
              </a:ext>
            </a:extLst>
          </p:cNvPr>
          <p:cNvSpPr/>
          <p:nvPr/>
        </p:nvSpPr>
        <p:spPr bwMode="auto">
          <a:xfrm>
            <a:off x="2555338" y="1807617"/>
            <a:ext cx="4193076" cy="4194448"/>
          </a:xfrm>
          <a:custGeom>
            <a:avLst/>
            <a:gdLst>
              <a:gd name="connsiteX0" fmla="*/ 4193857 w 4193857"/>
              <a:gd name="connsiteY0" fmla="*/ 2096929 h 4193857"/>
              <a:gd name="connsiteX1" fmla="*/ 2096928 w 4193857"/>
              <a:gd name="connsiteY1" fmla="*/ 4193858 h 4193857"/>
              <a:gd name="connsiteX2" fmla="*/ 2096929 w 4193857"/>
              <a:gd name="connsiteY2" fmla="*/ 2096929 h 4193857"/>
              <a:gd name="connsiteX3" fmla="*/ 4193857 w 4193857"/>
              <a:gd name="connsiteY3" fmla="*/ 2096929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4193857" y="2096929"/>
                </a:moveTo>
                <a:cubicBezTo>
                  <a:pt x="4193857" y="3255031"/>
                  <a:pt x="3255030" y="4193858"/>
                  <a:pt x="2096928" y="4193858"/>
                </a:cubicBezTo>
                <a:cubicBezTo>
                  <a:pt x="2096928" y="3494882"/>
                  <a:pt x="2096929" y="2795905"/>
                  <a:pt x="2096929" y="2096929"/>
                </a:cubicBezTo>
                <a:lnTo>
                  <a:pt x="4193857" y="2096929"/>
                </a:lnTo>
                <a:close/>
              </a:path>
            </a:pathLst>
          </a:custGeom>
          <a:solidFill>
            <a:schemeClr val="bg1"/>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2241480" tIns="2191553" rIns="435124" bIns="884466" spcCol="1270" anchor="ctr"/>
          <a:lstStyle/>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r>
              <a:rPr lang="sv-SE" sz="1100" b="1" dirty="0"/>
              <a:t>4. Kontinuitetsstrategi</a:t>
            </a:r>
          </a:p>
        </p:txBody>
      </p:sp>
      <p:sp>
        <p:nvSpPr>
          <p:cNvPr id="29" name="Frihandsfigur 28">
            <a:hlinkClick r:id="rId7" action="ppaction://hlinksldjump"/>
            <a:extLst>
              <a:ext uri="{FF2B5EF4-FFF2-40B4-BE49-F238E27FC236}">
                <a16:creationId xmlns:a16="http://schemas.microsoft.com/office/drawing/2014/main" id="{215A9B2C-79C0-49D7-A3DC-C3B0E71F2A84}"/>
              </a:ext>
            </a:extLst>
          </p:cNvPr>
          <p:cNvSpPr/>
          <p:nvPr/>
        </p:nvSpPr>
        <p:spPr bwMode="auto">
          <a:xfrm>
            <a:off x="2402710" y="1805568"/>
            <a:ext cx="4193076" cy="4194448"/>
          </a:xfrm>
          <a:custGeom>
            <a:avLst/>
            <a:gdLst>
              <a:gd name="connsiteX0" fmla="*/ 2096929 w 4193857"/>
              <a:gd name="connsiteY0" fmla="*/ 4193857 h 4193857"/>
              <a:gd name="connsiteX1" fmla="*/ 0 w 4193857"/>
              <a:gd name="connsiteY1" fmla="*/ 2096928 h 4193857"/>
              <a:gd name="connsiteX2" fmla="*/ 2096929 w 4193857"/>
              <a:gd name="connsiteY2" fmla="*/ 2096929 h 4193857"/>
              <a:gd name="connsiteX3" fmla="*/ 2096929 w 4193857"/>
              <a:gd name="connsiteY3" fmla="*/ 4193857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2096929" y="4193857"/>
                </a:moveTo>
                <a:cubicBezTo>
                  <a:pt x="938827" y="4193857"/>
                  <a:pt x="0" y="3255030"/>
                  <a:pt x="0" y="2096928"/>
                </a:cubicBezTo>
                <a:lnTo>
                  <a:pt x="2096929" y="2096929"/>
                </a:lnTo>
                <a:lnTo>
                  <a:pt x="2096929" y="4193857"/>
                </a:lnTo>
                <a:close/>
              </a:path>
            </a:pathLst>
          </a:custGeom>
          <a:solidFill>
            <a:schemeClr val="bg1"/>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435125" tIns="2191553" rIns="2241479" bIns="884466" spcCol="1270" anchor="ctr"/>
          <a:lstStyle/>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r>
              <a:rPr lang="sv-SE" sz="1100" b="1" dirty="0"/>
              <a:t>5. Kontinuitetsplaner</a:t>
            </a:r>
          </a:p>
          <a:p>
            <a:pPr algn="ctr" defTabSz="533400" eaLnBrk="1" hangingPunct="1">
              <a:lnSpc>
                <a:spcPct val="90000"/>
              </a:lnSpc>
              <a:spcAft>
                <a:spcPct val="35000"/>
              </a:spcAft>
              <a:defRPr/>
            </a:pPr>
            <a:endParaRPr lang="sv-SE" sz="1200" dirty="0"/>
          </a:p>
        </p:txBody>
      </p:sp>
      <p:sp>
        <p:nvSpPr>
          <p:cNvPr id="22" name="Ellips 21">
            <a:hlinkClick r:id="rId8" action="ppaction://hlinksldjump"/>
            <a:extLst>
              <a:ext uri="{FF2B5EF4-FFF2-40B4-BE49-F238E27FC236}">
                <a16:creationId xmlns:a16="http://schemas.microsoft.com/office/drawing/2014/main" id="{28C76D2C-5E1D-4D11-A4D5-C6D009EBC1A4}"/>
              </a:ext>
            </a:extLst>
          </p:cNvPr>
          <p:cNvSpPr/>
          <p:nvPr/>
        </p:nvSpPr>
        <p:spPr bwMode="auto">
          <a:xfrm>
            <a:off x="3933825" y="3152775"/>
            <a:ext cx="1295400" cy="12954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eaLnBrk="1" hangingPunct="1">
              <a:defRPr/>
            </a:pPr>
            <a:r>
              <a:rPr lang="sv-SE" sz="1100" b="1" dirty="0">
                <a:solidFill>
                  <a:schemeClr val="tx1"/>
                </a:solidFill>
                <a:latin typeface="+mj-lt"/>
                <a:cs typeface="Arial" pitchFamily="34" charset="0"/>
              </a:rPr>
              <a:t>2. Styrande dokument</a:t>
            </a:r>
          </a:p>
        </p:txBody>
      </p:sp>
      <p:grpSp>
        <p:nvGrpSpPr>
          <p:cNvPr id="31" name="Grupp 30">
            <a:extLst>
              <a:ext uri="{FF2B5EF4-FFF2-40B4-BE49-F238E27FC236}">
                <a16:creationId xmlns:a16="http://schemas.microsoft.com/office/drawing/2014/main" id="{44E55B5B-82AD-40A5-835C-0133C30B9A20}"/>
              </a:ext>
            </a:extLst>
          </p:cNvPr>
          <p:cNvGrpSpPr/>
          <p:nvPr/>
        </p:nvGrpSpPr>
        <p:grpSpPr>
          <a:xfrm>
            <a:off x="3009075" y="1030539"/>
            <a:ext cx="3111695" cy="360000"/>
            <a:chOff x="2523592" y="1106739"/>
            <a:chExt cx="3111695" cy="360000"/>
          </a:xfrm>
          <a:solidFill>
            <a:schemeClr val="bg1"/>
          </a:solidFill>
        </p:grpSpPr>
        <p:sp>
          <p:nvSpPr>
            <p:cNvPr id="2" name="Rektangel med rundade hörn 1">
              <a:extLst>
                <a:ext uri="{FF2B5EF4-FFF2-40B4-BE49-F238E27FC236}">
                  <a16:creationId xmlns:a16="http://schemas.microsoft.com/office/drawing/2014/main" id="{542E2139-7306-41C0-85EE-C84A379E8E77}"/>
                </a:ext>
              </a:extLst>
            </p:cNvPr>
            <p:cNvSpPr/>
            <p:nvPr/>
          </p:nvSpPr>
          <p:spPr>
            <a:xfrm>
              <a:off x="2523592" y="1106739"/>
              <a:ext cx="3111695" cy="360000"/>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textruta 3">
              <a:hlinkClick r:id="rId9" action="ppaction://hlinksldjump"/>
              <a:extLst>
                <a:ext uri="{FF2B5EF4-FFF2-40B4-BE49-F238E27FC236}">
                  <a16:creationId xmlns:a16="http://schemas.microsoft.com/office/drawing/2014/main" id="{6FE1B557-3E59-4A14-A0CF-A3F9AF74215F}"/>
                </a:ext>
              </a:extLst>
            </p:cNvPr>
            <p:cNvSpPr txBox="1"/>
            <p:nvPr/>
          </p:nvSpPr>
          <p:spPr>
            <a:xfrm>
              <a:off x="2663486" y="1150983"/>
              <a:ext cx="2837636" cy="261610"/>
            </a:xfrm>
            <a:prstGeom prst="rect">
              <a:avLst/>
            </a:prstGeom>
            <a:grpFill/>
          </p:spPr>
          <p:txBody>
            <a:bodyPr wrap="none">
              <a:spAutoFit/>
            </a:bodyPr>
            <a:lstStyle/>
            <a:p>
              <a:pPr>
                <a:defRPr/>
              </a:pPr>
              <a:r>
                <a:rPr lang="sv-SE" sz="1100" b="1" dirty="0">
                  <a:latin typeface="+mj-lt"/>
                </a:rPr>
                <a:t>1. Introduktion till kontinuitetshantering</a:t>
              </a:r>
            </a:p>
          </p:txBody>
        </p:sp>
      </p:grpSp>
      <p:sp>
        <p:nvSpPr>
          <p:cNvPr id="21" name="Bågformad 20">
            <a:extLst>
              <a:ext uri="{FF2B5EF4-FFF2-40B4-BE49-F238E27FC236}">
                <a16:creationId xmlns:a16="http://schemas.microsoft.com/office/drawing/2014/main" id="{2283517E-CDE8-4D4E-A476-F793CB061C75}"/>
              </a:ext>
            </a:extLst>
          </p:cNvPr>
          <p:cNvSpPr/>
          <p:nvPr/>
        </p:nvSpPr>
        <p:spPr bwMode="auto">
          <a:xfrm>
            <a:off x="2168525" y="1412875"/>
            <a:ext cx="4711700" cy="4713288"/>
          </a:xfrm>
          <a:prstGeom prst="circularArrow">
            <a:avLst>
              <a:gd name="adj1" fmla="val 5085"/>
              <a:gd name="adj2" fmla="val 327528"/>
              <a:gd name="adj3" fmla="val 15872472"/>
              <a:gd name="adj4" fmla="val 1080000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5" name="Bågformad 24">
            <a:extLst>
              <a:ext uri="{FF2B5EF4-FFF2-40B4-BE49-F238E27FC236}">
                <a16:creationId xmlns:a16="http://schemas.microsoft.com/office/drawing/2014/main" id="{144FA315-7307-491F-AB01-7D8C36707B5F}"/>
              </a:ext>
            </a:extLst>
          </p:cNvPr>
          <p:cNvSpPr/>
          <p:nvPr/>
        </p:nvSpPr>
        <p:spPr bwMode="auto">
          <a:xfrm>
            <a:off x="2282825" y="1404938"/>
            <a:ext cx="4711700" cy="4713287"/>
          </a:xfrm>
          <a:prstGeom prst="circularArrow">
            <a:avLst>
              <a:gd name="adj1" fmla="val 5085"/>
              <a:gd name="adj2" fmla="val 327528"/>
              <a:gd name="adj3" fmla="val 21272472"/>
              <a:gd name="adj4" fmla="val 16200000"/>
              <a:gd name="adj5" fmla="val 5932"/>
            </a:avLst>
          </a:prstGeom>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7" name="Bågformad 26">
            <a:extLst>
              <a:ext uri="{FF2B5EF4-FFF2-40B4-BE49-F238E27FC236}">
                <a16:creationId xmlns:a16="http://schemas.microsoft.com/office/drawing/2014/main" id="{EB09F2BF-6F6E-435A-9522-59EF26249C61}"/>
              </a:ext>
            </a:extLst>
          </p:cNvPr>
          <p:cNvSpPr/>
          <p:nvPr/>
        </p:nvSpPr>
        <p:spPr bwMode="auto">
          <a:xfrm>
            <a:off x="2282825" y="1546225"/>
            <a:ext cx="4711700" cy="4713288"/>
          </a:xfrm>
          <a:prstGeom prst="circularArrow">
            <a:avLst>
              <a:gd name="adj1" fmla="val 5085"/>
              <a:gd name="adj2" fmla="val 327528"/>
              <a:gd name="adj3" fmla="val 5072472"/>
              <a:gd name="adj4" fmla="val 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30" name="Bågformad 29">
            <a:extLst>
              <a:ext uri="{FF2B5EF4-FFF2-40B4-BE49-F238E27FC236}">
                <a16:creationId xmlns:a16="http://schemas.microsoft.com/office/drawing/2014/main" id="{DDD780E5-B764-4CBE-A397-4425969B81B1}"/>
              </a:ext>
            </a:extLst>
          </p:cNvPr>
          <p:cNvSpPr/>
          <p:nvPr/>
        </p:nvSpPr>
        <p:spPr bwMode="auto">
          <a:xfrm>
            <a:off x="2135188" y="1525588"/>
            <a:ext cx="4711700" cy="4713287"/>
          </a:xfrm>
          <a:prstGeom prst="circularArrow">
            <a:avLst>
              <a:gd name="adj1" fmla="val 5085"/>
              <a:gd name="adj2" fmla="val 327528"/>
              <a:gd name="adj3" fmla="val 10472472"/>
              <a:gd name="adj4" fmla="val 540000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73" name="Höger 72">
            <a:hlinkClick r:id="rId10" action="ppaction://hlinksldjump"/>
            <a:extLst>
              <a:ext uri="{FF2B5EF4-FFF2-40B4-BE49-F238E27FC236}">
                <a16:creationId xmlns:a16="http://schemas.microsoft.com/office/drawing/2014/main" id="{EA2AC9CD-7D08-4ACE-B2C7-3B98E82590E3}"/>
              </a:ext>
            </a:extLst>
          </p:cNvPr>
          <p:cNvSpPr/>
          <p:nvPr/>
        </p:nvSpPr>
        <p:spPr>
          <a:xfrm>
            <a:off x="6897688" y="6054725"/>
            <a:ext cx="2184400" cy="754063"/>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 till 3. Analys av verksamheten</a:t>
            </a:r>
            <a:endParaRPr lang="sv-SE" dirty="0"/>
          </a:p>
        </p:txBody>
      </p:sp>
      <p:grpSp>
        <p:nvGrpSpPr>
          <p:cNvPr id="58392" name="Grupp 6">
            <a:extLst>
              <a:ext uri="{FF2B5EF4-FFF2-40B4-BE49-F238E27FC236}">
                <a16:creationId xmlns:a16="http://schemas.microsoft.com/office/drawing/2014/main" id="{15769A97-E236-4D43-BF43-58B3CD2A2F3C}"/>
              </a:ext>
            </a:extLst>
          </p:cNvPr>
          <p:cNvGrpSpPr>
            <a:grpSpLocks/>
          </p:cNvGrpSpPr>
          <p:nvPr/>
        </p:nvGrpSpPr>
        <p:grpSpPr bwMode="auto">
          <a:xfrm>
            <a:off x="66675" y="6064250"/>
            <a:ext cx="2187575" cy="755650"/>
            <a:chOff x="165633" y="5917499"/>
            <a:chExt cx="2189158" cy="756351"/>
          </a:xfrm>
        </p:grpSpPr>
        <p:sp>
          <p:nvSpPr>
            <p:cNvPr id="75" name="Höger 74">
              <a:extLst>
                <a:ext uri="{FF2B5EF4-FFF2-40B4-BE49-F238E27FC236}">
                  <a16:creationId xmlns:a16="http://schemas.microsoft.com/office/drawing/2014/main" id="{53566537-4E22-4F94-AF8B-FBA87338FF14}"/>
                </a:ext>
              </a:extLst>
            </p:cNvPr>
            <p:cNvSpPr/>
            <p:nvPr/>
          </p:nvSpPr>
          <p:spPr>
            <a:xfrm rot="10800000">
              <a:off x="165633" y="5917499"/>
              <a:ext cx="2185981" cy="756351"/>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76" name="textruta 75">
              <a:hlinkClick r:id="rId11" action="ppaction://hlinksldjump"/>
              <a:extLst>
                <a:ext uri="{FF2B5EF4-FFF2-40B4-BE49-F238E27FC236}">
                  <a16:creationId xmlns:a16="http://schemas.microsoft.com/office/drawing/2014/main" id="{8B0AA9B6-153E-4802-B18A-E4DB484B7F56}"/>
                </a:ext>
              </a:extLst>
            </p:cNvPr>
            <p:cNvSpPr txBox="1"/>
            <p:nvPr/>
          </p:nvSpPr>
          <p:spPr>
            <a:xfrm>
              <a:off x="194229" y="5971524"/>
              <a:ext cx="2160562" cy="683258"/>
            </a:xfrm>
            <a:prstGeom prst="rect">
              <a:avLst/>
            </a:prstGeom>
            <a:noFill/>
          </p:spPr>
          <p:txBody>
            <a:bodyPr>
              <a:spAutoFit/>
            </a:bodyPr>
            <a:lstStyle/>
            <a:p>
              <a:pPr>
                <a:defRPr/>
              </a:pPr>
              <a:r>
                <a:rPr lang="sv-SE" sz="1200" dirty="0">
                  <a:solidFill>
                    <a:schemeClr val="bg1"/>
                  </a:solidFill>
                  <a:latin typeface="+mj-lt"/>
                </a:rPr>
                <a:t>  </a:t>
              </a:r>
            </a:p>
            <a:p>
              <a:pPr algn="ctr">
                <a:defRPr/>
              </a:pPr>
              <a:r>
                <a:rPr lang="sv-SE" sz="1200" dirty="0">
                  <a:solidFill>
                    <a:schemeClr val="bg1"/>
                  </a:solidFill>
                  <a:latin typeface="+mj-lt"/>
                </a:rPr>
                <a:t> Tillbaka</a:t>
              </a:r>
            </a:p>
          </p:txBody>
        </p:sp>
      </p:grpSp>
      <p:sp>
        <p:nvSpPr>
          <p:cNvPr id="28" name="textruta 27">
            <a:extLst>
              <a:ext uri="{FF2B5EF4-FFF2-40B4-BE49-F238E27FC236}">
                <a16:creationId xmlns:a16="http://schemas.microsoft.com/office/drawing/2014/main" id="{4B53236F-A77C-498F-BE49-77C7A39970F7}"/>
              </a:ext>
            </a:extLst>
          </p:cNvPr>
          <p:cNvSpPr txBox="1"/>
          <p:nvPr/>
        </p:nvSpPr>
        <p:spPr>
          <a:xfrm>
            <a:off x="6832600" y="4181475"/>
            <a:ext cx="2365375" cy="1446213"/>
          </a:xfrm>
          <a:prstGeom prst="rect">
            <a:avLst/>
          </a:prstGeom>
          <a:noFill/>
        </p:spPr>
        <p:txBody>
          <a:bodyPr>
            <a:spAutoFit/>
          </a:bodyPr>
          <a:lstStyle/>
          <a:p>
            <a:pPr>
              <a:defRPr/>
            </a:pPr>
            <a:endParaRPr lang="sv-SE" sz="1100" dirty="0">
              <a:latin typeface="+mj-lt"/>
            </a:endParaRPr>
          </a:p>
          <a:p>
            <a:pPr>
              <a:defRPr/>
            </a:pPr>
            <a:r>
              <a:rPr lang="sv-SE" sz="1100" dirty="0">
                <a:latin typeface="+mj-lt"/>
              </a:rPr>
              <a:t>Följ den numrerade ordningen genom att börja med avsnitt 3. </a:t>
            </a:r>
          </a:p>
          <a:p>
            <a:pPr>
              <a:defRPr/>
            </a:pPr>
            <a:endParaRPr lang="sv-SE" sz="1100" dirty="0">
              <a:latin typeface="+mj-lt"/>
            </a:endParaRPr>
          </a:p>
          <a:p>
            <a:pPr>
              <a:defRPr/>
            </a:pPr>
            <a:endParaRPr lang="sv-SE" sz="1100" dirty="0">
              <a:latin typeface="+mj-lt"/>
            </a:endParaRPr>
          </a:p>
          <a:p>
            <a:pPr>
              <a:defRPr/>
            </a:pPr>
            <a:r>
              <a:rPr lang="sv-SE" sz="1100" dirty="0">
                <a:latin typeface="+mj-lt"/>
              </a:rPr>
              <a:t>Klicka på en specifik del av diagrammet om du vill hoppa direkt till ett annat avsnitt</a:t>
            </a:r>
          </a:p>
        </p:txBody>
      </p:sp>
      <p:sp>
        <p:nvSpPr>
          <p:cNvPr id="58394" name="textruta 22">
            <a:extLst>
              <a:ext uri="{FF2B5EF4-FFF2-40B4-BE49-F238E27FC236}">
                <a16:creationId xmlns:a16="http://schemas.microsoft.com/office/drawing/2014/main" id="{CE06FE63-E9B8-41FB-AB02-76ACE2C93A76}"/>
              </a:ext>
            </a:extLst>
          </p:cNvPr>
          <p:cNvSpPr txBox="1">
            <a:spLocks noChangeArrowheads="1"/>
          </p:cNvSpPr>
          <p:nvPr/>
        </p:nvSpPr>
        <p:spPr bwMode="auto">
          <a:xfrm rot="-5400000">
            <a:off x="6393656" y="4890294"/>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58395" name="textruta 22">
            <a:extLst>
              <a:ext uri="{FF2B5EF4-FFF2-40B4-BE49-F238E27FC236}">
                <a16:creationId xmlns:a16="http://schemas.microsoft.com/office/drawing/2014/main" id="{892F482B-EDA4-4BCC-9219-5CC964B033D3}"/>
              </a:ext>
            </a:extLst>
          </p:cNvPr>
          <p:cNvSpPr txBox="1">
            <a:spLocks noChangeArrowheads="1"/>
          </p:cNvSpPr>
          <p:nvPr/>
        </p:nvSpPr>
        <p:spPr bwMode="auto">
          <a:xfrm flipV="1">
            <a:off x="8589963" y="427355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Tree>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8C36B7BC-1981-4839-82C9-D6B6B36A5BE0}"/>
              </a:ext>
            </a:extLst>
          </p:cNvPr>
          <p:cNvSpPr txBox="1">
            <a:spLocks noChangeArrowheads="1"/>
          </p:cNvSpPr>
          <p:nvPr/>
        </p:nvSpPr>
        <p:spPr bwMode="auto">
          <a:xfrm>
            <a:off x="771525" y="4119563"/>
            <a:ext cx="1760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800">
                <a:latin typeface="Times New Roman" panose="02020603050405020304" pitchFamily="18" charset="0"/>
              </a:rPr>
              <a:t>Hur gör vi detta steg?</a:t>
            </a:r>
          </a:p>
          <a:p>
            <a:pPr algn="ctr">
              <a:spcBef>
                <a:spcPct val="0"/>
              </a:spcBef>
              <a:buFontTx/>
              <a:buNone/>
            </a:pPr>
            <a:r>
              <a:rPr lang="sv-SE" altLang="sv-SE" sz="3600">
                <a:latin typeface="Times New Roman" panose="02020603050405020304" pitchFamily="18" charset="0"/>
                <a:sym typeface="Webdings" panose="05030102010509060703" pitchFamily="18" charset="2"/>
              </a:rPr>
              <a:t></a:t>
            </a:r>
            <a:endParaRPr lang="sv-SE" altLang="sv-SE" sz="1800">
              <a:latin typeface="Times New Roman" panose="02020603050405020304" pitchFamily="18" charset="0"/>
            </a:endParaRPr>
          </a:p>
        </p:txBody>
      </p:sp>
      <p:cxnSp>
        <p:nvCxnSpPr>
          <p:cNvPr id="6" name="Rak 5">
            <a:extLst>
              <a:ext uri="{FF2B5EF4-FFF2-40B4-BE49-F238E27FC236}">
                <a16:creationId xmlns:a16="http://schemas.microsoft.com/office/drawing/2014/main" id="{0E90F9F2-AC0C-4A79-A6E2-10D7C71CF538}"/>
              </a:ext>
            </a:extLst>
          </p:cNvPr>
          <p:cNvCxnSpPr/>
          <p:nvPr/>
        </p:nvCxnSpPr>
        <p:spPr bwMode="auto">
          <a:xfrm rot="5400000">
            <a:off x="1620838" y="3565525"/>
            <a:ext cx="0" cy="1079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Rak 6">
            <a:extLst>
              <a:ext uri="{FF2B5EF4-FFF2-40B4-BE49-F238E27FC236}">
                <a16:creationId xmlns:a16="http://schemas.microsoft.com/office/drawing/2014/main" id="{D73838C9-5C5F-4FFA-AAC8-C8A44938391B}"/>
              </a:ext>
            </a:extLst>
          </p:cNvPr>
          <p:cNvCxnSpPr/>
          <p:nvPr/>
        </p:nvCxnSpPr>
        <p:spPr bwMode="auto">
          <a:xfrm rot="5400000">
            <a:off x="1635125" y="2387600"/>
            <a:ext cx="0" cy="1079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CFC0636B-3341-4781-A671-27715B75899F}"/>
              </a:ext>
            </a:extLst>
          </p:cNvPr>
          <p:cNvSpPr txBox="1">
            <a:spLocks noChangeArrowheads="1"/>
          </p:cNvSpPr>
          <p:nvPr/>
        </p:nvSpPr>
        <p:spPr bwMode="auto">
          <a:xfrm>
            <a:off x="771525" y="2927350"/>
            <a:ext cx="17605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800">
                <a:latin typeface="Times New Roman" panose="02020603050405020304" pitchFamily="18" charset="0"/>
              </a:rPr>
              <a:t>Vad gör vi i detta steg?</a:t>
            </a:r>
          </a:p>
          <a:p>
            <a:pPr algn="ctr">
              <a:spcBef>
                <a:spcPct val="0"/>
              </a:spcBef>
              <a:buFontTx/>
              <a:buNone/>
            </a:pPr>
            <a:r>
              <a:rPr lang="sv-SE" altLang="sv-SE" sz="3600">
                <a:latin typeface="Times New Roman" panose="02020603050405020304" pitchFamily="18" charset="0"/>
                <a:sym typeface="Webdings" panose="05030102010509060703" pitchFamily="18" charset="2"/>
              </a:rPr>
              <a:t></a:t>
            </a:r>
            <a:endParaRPr lang="sv-SE" altLang="sv-SE" sz="1800">
              <a:latin typeface="Times New Roman" panose="02020603050405020304" pitchFamily="18" charset="0"/>
            </a:endParaRPr>
          </a:p>
        </p:txBody>
      </p:sp>
      <p:sp>
        <p:nvSpPr>
          <p:cNvPr id="9" name="textruta 8">
            <a:extLst>
              <a:ext uri="{FF2B5EF4-FFF2-40B4-BE49-F238E27FC236}">
                <a16:creationId xmlns:a16="http://schemas.microsoft.com/office/drawing/2014/main" id="{3992D89F-9E65-4C15-B5D7-E5382A2276EA}"/>
              </a:ext>
            </a:extLst>
          </p:cNvPr>
          <p:cNvSpPr txBox="1">
            <a:spLocks noChangeArrowheads="1"/>
          </p:cNvSpPr>
          <p:nvPr/>
        </p:nvSpPr>
        <p:spPr bwMode="auto">
          <a:xfrm>
            <a:off x="777875" y="1730375"/>
            <a:ext cx="1760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800">
                <a:latin typeface="Times New Roman" panose="02020603050405020304" pitchFamily="18" charset="0"/>
              </a:rPr>
              <a:t>Varför gör vi detta steg?</a:t>
            </a:r>
          </a:p>
          <a:p>
            <a:pPr algn="ctr">
              <a:spcBef>
                <a:spcPct val="0"/>
              </a:spcBef>
              <a:buFontTx/>
              <a:buNone/>
            </a:pPr>
            <a:r>
              <a:rPr lang="sv-SE" altLang="sv-SE" sz="3600">
                <a:latin typeface="Times New Roman" panose="02020603050405020304" pitchFamily="18" charset="0"/>
                <a:sym typeface="Webdings" panose="05030102010509060703" pitchFamily="18" charset="2"/>
              </a:rPr>
              <a:t></a:t>
            </a:r>
            <a:endParaRPr lang="sv-SE" altLang="sv-SE" sz="1800">
              <a:latin typeface="Times New Roman" panose="02020603050405020304" pitchFamily="18" charset="0"/>
            </a:endParaRPr>
          </a:p>
        </p:txBody>
      </p:sp>
      <p:pic>
        <p:nvPicPr>
          <p:cNvPr id="60423" name="Bildobjekt 3">
            <a:extLst>
              <a:ext uri="{FF2B5EF4-FFF2-40B4-BE49-F238E27FC236}">
                <a16:creationId xmlns:a16="http://schemas.microsoft.com/office/drawing/2014/main" id="{B6AA9EB4-17A6-4EFF-AE6C-4DF906697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Rektangel 25">
            <a:extLst>
              <a:ext uri="{FF2B5EF4-FFF2-40B4-BE49-F238E27FC236}">
                <a16:creationId xmlns:a16="http://schemas.microsoft.com/office/drawing/2014/main" id="{238D7A6C-56BE-46CB-AC34-EA7208995838}"/>
              </a:ext>
            </a:extLst>
          </p:cNvPr>
          <p:cNvSpPr>
            <a:spLocks noChangeArrowheads="1"/>
          </p:cNvSpPr>
          <p:nvPr/>
        </p:nvSpPr>
        <p:spPr bwMode="auto">
          <a:xfrm>
            <a:off x="569913" y="227013"/>
            <a:ext cx="2058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Analys av verksamheten</a:t>
            </a:r>
          </a:p>
        </p:txBody>
      </p:sp>
      <p:sp>
        <p:nvSpPr>
          <p:cNvPr id="29" name="textruta 28">
            <a:extLst>
              <a:ext uri="{FF2B5EF4-FFF2-40B4-BE49-F238E27FC236}">
                <a16:creationId xmlns:a16="http://schemas.microsoft.com/office/drawing/2014/main" id="{04AD6A5D-2798-493B-AD8A-9ACB88AF10F6}"/>
              </a:ext>
            </a:extLst>
          </p:cNvPr>
          <p:cNvSpPr txBox="1"/>
          <p:nvPr/>
        </p:nvSpPr>
        <p:spPr>
          <a:xfrm>
            <a:off x="2628900" y="2344738"/>
            <a:ext cx="5580063" cy="2486025"/>
          </a:xfrm>
          <a:prstGeom prst="roundRect">
            <a:avLst/>
          </a:prstGeom>
          <a:solidFill>
            <a:schemeClr val="bg1">
              <a:lumMod val="75000"/>
            </a:schemeClr>
          </a:solidFill>
        </p:spPr>
        <p:txBody>
          <a:bodyPr>
            <a:spAutoFit/>
          </a:bodyPr>
          <a:lstStyle/>
          <a:p>
            <a:pPr>
              <a:defRPr/>
            </a:pPr>
            <a:r>
              <a:rPr lang="sv-SE" sz="1400" b="1" dirty="0">
                <a:latin typeface="+mj-lt"/>
              </a:rPr>
              <a:t>VARFÖR GÖR VI DETTA STEG?</a:t>
            </a:r>
          </a:p>
          <a:p>
            <a:pPr>
              <a:defRPr/>
            </a:pPr>
            <a:endParaRPr lang="sv-SE" sz="1400" b="1" dirty="0">
              <a:latin typeface="+mj-lt"/>
            </a:endParaRPr>
          </a:p>
          <a:p>
            <a:pPr>
              <a:defRPr/>
            </a:pPr>
            <a:r>
              <a:rPr lang="sv-SE" sz="1400" dirty="0">
                <a:latin typeface="+mj-lt"/>
              </a:rPr>
              <a:t>Analysen genomförs först på strategisk nivå för att sedan gå på djupet i termer av </a:t>
            </a:r>
            <a:r>
              <a:rPr lang="sv-SE" sz="1400" i="1" dirty="0">
                <a:latin typeface="+mj-lt"/>
              </a:rPr>
              <a:t>vad som är kritiskt </a:t>
            </a:r>
            <a:r>
              <a:rPr lang="sv-SE" sz="1400" dirty="0">
                <a:latin typeface="+mj-lt"/>
              </a:rPr>
              <a:t>och </a:t>
            </a:r>
            <a:r>
              <a:rPr lang="sv-SE" sz="1400" i="1" dirty="0">
                <a:latin typeface="+mj-lt"/>
              </a:rPr>
              <a:t>hur kritiskt </a:t>
            </a:r>
            <a:r>
              <a:rPr lang="sv-SE" sz="1400" dirty="0">
                <a:latin typeface="+mj-lt"/>
              </a:rPr>
              <a:t>det är.</a:t>
            </a:r>
          </a:p>
          <a:p>
            <a:pPr>
              <a:defRPr/>
            </a:pPr>
            <a:endParaRPr lang="sv-SE" sz="1400" dirty="0">
              <a:latin typeface="+mj-lt"/>
            </a:endParaRPr>
          </a:p>
          <a:p>
            <a:pPr>
              <a:defRPr/>
            </a:pPr>
            <a:r>
              <a:rPr lang="sv-SE" sz="1400" dirty="0">
                <a:latin typeface="+mj-lt"/>
              </a:rPr>
              <a:t>Förståelsen för beroenden, </a:t>
            </a:r>
            <a:r>
              <a:rPr lang="sv-SE" sz="1400" dirty="0" err="1">
                <a:latin typeface="+mj-lt"/>
              </a:rPr>
              <a:t>kritikalitet</a:t>
            </a:r>
            <a:r>
              <a:rPr lang="sv-SE" sz="1400" dirty="0">
                <a:latin typeface="+mj-lt"/>
              </a:rPr>
              <a:t>, sårbarheter, m.m. är nödvändigt för att veta vilka prioriteringar som behöver göras och hur planering kan göras för att säkerställa kontinuitet, t.ex. med hjälp av mer konkreta strategier, lösningar, kontinuitetsplaner, m.m.</a:t>
            </a:r>
          </a:p>
        </p:txBody>
      </p:sp>
      <p:sp>
        <p:nvSpPr>
          <p:cNvPr id="30" name="X">
            <a:extLst>
              <a:ext uri="{FF2B5EF4-FFF2-40B4-BE49-F238E27FC236}">
                <a16:creationId xmlns:a16="http://schemas.microsoft.com/office/drawing/2014/main" id="{F5AD604C-42C1-4924-9736-EB9767FC0950}"/>
              </a:ext>
            </a:extLst>
          </p:cNvPr>
          <p:cNvSpPr>
            <a:spLocks noChangeAspect="1"/>
          </p:cNvSpPr>
          <p:nvPr/>
        </p:nvSpPr>
        <p:spPr>
          <a:xfrm>
            <a:off x="7888288" y="2197100"/>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ruta 30">
            <a:extLst>
              <a:ext uri="{FF2B5EF4-FFF2-40B4-BE49-F238E27FC236}">
                <a16:creationId xmlns:a16="http://schemas.microsoft.com/office/drawing/2014/main" id="{69383C28-5020-40DE-ACD0-1C236A51CE7B}"/>
              </a:ext>
            </a:extLst>
          </p:cNvPr>
          <p:cNvSpPr txBox="1"/>
          <p:nvPr/>
        </p:nvSpPr>
        <p:spPr>
          <a:xfrm>
            <a:off x="2635250" y="1843088"/>
            <a:ext cx="5580063" cy="2962275"/>
          </a:xfrm>
          <a:prstGeom prst="roundRect">
            <a:avLst/>
          </a:prstGeom>
          <a:solidFill>
            <a:schemeClr val="bg1">
              <a:lumMod val="75000"/>
            </a:schemeClr>
          </a:solidFill>
        </p:spPr>
        <p:txBody>
          <a:bodyPr>
            <a:spAutoFit/>
          </a:bodyPr>
          <a:lstStyle/>
          <a:p>
            <a:pPr>
              <a:defRPr/>
            </a:pPr>
            <a:r>
              <a:rPr lang="sv-SE" sz="1400" b="1" dirty="0">
                <a:latin typeface="+mj-lt"/>
              </a:rPr>
              <a:t>VAD GÖR VI I DETTA STEG?</a:t>
            </a:r>
          </a:p>
          <a:p>
            <a:pPr>
              <a:defRPr/>
            </a:pPr>
            <a:endParaRPr lang="sv-SE" sz="1400" b="1" dirty="0">
              <a:latin typeface="+mj-lt"/>
            </a:endParaRPr>
          </a:p>
          <a:p>
            <a:pPr>
              <a:defRPr/>
            </a:pPr>
            <a:r>
              <a:rPr lang="sv-SE" sz="1400" dirty="0">
                <a:latin typeface="+mj-lt"/>
              </a:rPr>
              <a:t>Verksamhetens </a:t>
            </a:r>
            <a:r>
              <a:rPr lang="sv-SE" sz="1400" i="1" dirty="0">
                <a:latin typeface="+mj-lt"/>
              </a:rPr>
              <a:t>kritiska processer </a:t>
            </a:r>
            <a:r>
              <a:rPr lang="sv-SE" sz="1400" dirty="0">
                <a:latin typeface="+mj-lt"/>
              </a:rPr>
              <a:t>fastställs, med utgångpunkt i organisationens mål</a:t>
            </a:r>
          </a:p>
          <a:p>
            <a:pPr>
              <a:defRPr/>
            </a:pPr>
            <a:endParaRPr lang="sv-SE" sz="1400" dirty="0">
              <a:latin typeface="+mj-lt"/>
            </a:endParaRPr>
          </a:p>
          <a:p>
            <a:pPr>
              <a:defRPr/>
            </a:pPr>
            <a:r>
              <a:rPr lang="sv-SE" sz="1400" dirty="0">
                <a:latin typeface="+mj-lt"/>
              </a:rPr>
              <a:t>Konsekvensanalysen bryter ned processen i underliggande </a:t>
            </a:r>
            <a:r>
              <a:rPr lang="sv-SE" sz="1400" i="1" dirty="0">
                <a:latin typeface="+mj-lt"/>
              </a:rPr>
              <a:t>aktiviteter</a:t>
            </a:r>
            <a:r>
              <a:rPr lang="sv-SE" sz="1400" dirty="0">
                <a:latin typeface="+mj-lt"/>
              </a:rPr>
              <a:t> och </a:t>
            </a:r>
            <a:r>
              <a:rPr lang="sv-SE" sz="1400" i="1" dirty="0">
                <a:latin typeface="+mj-lt"/>
              </a:rPr>
              <a:t>resursberoenden</a:t>
            </a:r>
            <a:r>
              <a:rPr lang="sv-SE" sz="1400" dirty="0">
                <a:latin typeface="+mj-lt"/>
              </a:rPr>
              <a:t>, samt fastställer </a:t>
            </a:r>
            <a:r>
              <a:rPr lang="sv-SE" sz="1400" i="1" dirty="0">
                <a:latin typeface="+mj-lt"/>
              </a:rPr>
              <a:t>maximala avbrottsperioder</a:t>
            </a:r>
            <a:r>
              <a:rPr lang="sv-SE" sz="1400" dirty="0">
                <a:latin typeface="+mj-lt"/>
              </a:rPr>
              <a:t> i processen</a:t>
            </a:r>
          </a:p>
          <a:p>
            <a:pPr>
              <a:defRPr/>
            </a:pPr>
            <a:endParaRPr lang="sv-SE" sz="1400" dirty="0">
              <a:latin typeface="+mj-lt"/>
            </a:endParaRPr>
          </a:p>
          <a:p>
            <a:pPr>
              <a:defRPr/>
            </a:pPr>
            <a:r>
              <a:rPr lang="sv-SE" sz="1400" dirty="0">
                <a:latin typeface="+mj-lt"/>
              </a:rPr>
              <a:t>Riskbedömningen identifierar de mest angelägna </a:t>
            </a:r>
            <a:r>
              <a:rPr lang="sv-SE" sz="1400" i="1" dirty="0">
                <a:latin typeface="+mj-lt"/>
              </a:rPr>
              <a:t>riskerna</a:t>
            </a:r>
            <a:r>
              <a:rPr lang="sv-SE" sz="1400" dirty="0">
                <a:latin typeface="+mj-lt"/>
              </a:rPr>
              <a:t> mot kontinuiteten i processen och hur väl rustad organisationen är att hantera riskerna, t.ex. genom </a:t>
            </a:r>
            <a:r>
              <a:rPr lang="sv-SE" sz="1400" i="1" dirty="0">
                <a:latin typeface="+mj-lt"/>
              </a:rPr>
              <a:t>redundans</a:t>
            </a:r>
            <a:r>
              <a:rPr lang="sv-SE" sz="1400" dirty="0">
                <a:latin typeface="+mj-lt"/>
              </a:rPr>
              <a:t> eller </a:t>
            </a:r>
            <a:r>
              <a:rPr lang="sv-SE" sz="1400" i="1" dirty="0">
                <a:latin typeface="+mj-lt"/>
              </a:rPr>
              <a:t>reservlösningar</a:t>
            </a:r>
          </a:p>
        </p:txBody>
      </p:sp>
      <p:sp>
        <p:nvSpPr>
          <p:cNvPr id="32" name="X">
            <a:extLst>
              <a:ext uri="{FF2B5EF4-FFF2-40B4-BE49-F238E27FC236}">
                <a16:creationId xmlns:a16="http://schemas.microsoft.com/office/drawing/2014/main" id="{6BBA2F4F-03AA-41ED-8964-E11587ADD8D4}"/>
              </a:ext>
            </a:extLst>
          </p:cNvPr>
          <p:cNvSpPr>
            <a:spLocks noChangeAspect="1"/>
          </p:cNvSpPr>
          <p:nvPr/>
        </p:nvSpPr>
        <p:spPr>
          <a:xfrm>
            <a:off x="7888288" y="1774825"/>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ruta 32">
            <a:extLst>
              <a:ext uri="{FF2B5EF4-FFF2-40B4-BE49-F238E27FC236}">
                <a16:creationId xmlns:a16="http://schemas.microsoft.com/office/drawing/2014/main" id="{D2516331-3503-4E29-BEAA-9D177013D1E5}"/>
              </a:ext>
            </a:extLst>
          </p:cNvPr>
          <p:cNvSpPr txBox="1"/>
          <p:nvPr/>
        </p:nvSpPr>
        <p:spPr>
          <a:xfrm>
            <a:off x="2725738" y="1654812"/>
            <a:ext cx="5580062" cy="3200400"/>
          </a:xfrm>
          <a:prstGeom prst="roundRect">
            <a:avLst/>
          </a:prstGeom>
          <a:solidFill>
            <a:schemeClr val="bg1">
              <a:lumMod val="75000"/>
            </a:schemeClr>
          </a:solidFill>
        </p:spPr>
        <p:txBody>
          <a:bodyPr>
            <a:spAutoFit/>
          </a:bodyPr>
          <a:lstStyle/>
          <a:p>
            <a:pPr>
              <a:defRPr/>
            </a:pPr>
            <a:r>
              <a:rPr lang="sv-SE" sz="1400" b="1" dirty="0">
                <a:latin typeface="+mj-lt"/>
              </a:rPr>
              <a:t>HUR GÖR VI DETTA STEG?</a:t>
            </a:r>
          </a:p>
          <a:p>
            <a:pPr>
              <a:defRPr/>
            </a:pPr>
            <a:endParaRPr lang="sv-SE" sz="1400" b="1" dirty="0">
              <a:latin typeface="+mj-lt"/>
            </a:endParaRPr>
          </a:p>
          <a:p>
            <a:pPr>
              <a:defRPr/>
            </a:pPr>
            <a:r>
              <a:rPr lang="sv-SE" sz="1400" dirty="0">
                <a:latin typeface="+mj-lt"/>
              </a:rPr>
              <a:t>Detta steg är typiskt sett det som är mest tidskrävande för personer i den operativa verksamheten. Generellt så kan följande upplägg användas vid genomförande:</a:t>
            </a:r>
          </a:p>
          <a:p>
            <a:pPr marL="285750" indent="-285750">
              <a:buFont typeface="Arial" panose="020B0604020202020204" pitchFamily="34" charset="0"/>
              <a:buChar char="•"/>
              <a:defRPr/>
            </a:pPr>
            <a:r>
              <a:rPr lang="sv-SE" sz="1400" dirty="0">
                <a:latin typeface="+mj-lt"/>
              </a:rPr>
              <a:t>Urval av processer utifrån genomförd strategisk konsekvensanalys samt befintliga styrande dokument eller genom workshop med personer med tillräckligt mandat</a:t>
            </a:r>
          </a:p>
          <a:p>
            <a:pPr marL="285750" indent="-285750">
              <a:buFont typeface="Arial" panose="020B0604020202020204" pitchFamily="34" charset="0"/>
              <a:buChar char="•"/>
              <a:defRPr/>
            </a:pPr>
            <a:r>
              <a:rPr lang="sv-SE" sz="1400" dirty="0">
                <a:latin typeface="+mj-lt"/>
              </a:rPr>
              <a:t>Konsekvensanalys i workshopformat för respektive identifierad kritisk process </a:t>
            </a:r>
          </a:p>
          <a:p>
            <a:pPr marL="285750" indent="-285750">
              <a:buFont typeface="Arial" panose="020B0604020202020204" pitchFamily="34" charset="0"/>
              <a:buChar char="•"/>
              <a:defRPr/>
            </a:pPr>
            <a:r>
              <a:rPr lang="sv-SE" sz="1400" dirty="0">
                <a:latin typeface="+mj-lt"/>
              </a:rPr>
              <a:t>Riskbedömning i workshopformat för identifierade kritiska resurser</a:t>
            </a:r>
          </a:p>
          <a:p>
            <a:pPr marL="285750" indent="-285750">
              <a:buFont typeface="Arial" panose="020B0604020202020204" pitchFamily="34" charset="0"/>
              <a:buChar char="•"/>
              <a:defRPr/>
            </a:pPr>
            <a:r>
              <a:rPr lang="sv-SE" sz="1400" dirty="0">
                <a:latin typeface="+mj-lt"/>
              </a:rPr>
              <a:t>Kompletterande intervjuer, enkäter, mailutskick vid behov. </a:t>
            </a:r>
          </a:p>
        </p:txBody>
      </p:sp>
      <p:sp>
        <p:nvSpPr>
          <p:cNvPr id="34" name="X">
            <a:extLst>
              <a:ext uri="{FF2B5EF4-FFF2-40B4-BE49-F238E27FC236}">
                <a16:creationId xmlns:a16="http://schemas.microsoft.com/office/drawing/2014/main" id="{53E591A5-2A5D-4A37-A078-2A902941D3F5}"/>
              </a:ext>
            </a:extLst>
          </p:cNvPr>
          <p:cNvSpPr>
            <a:spLocks noChangeAspect="1"/>
          </p:cNvSpPr>
          <p:nvPr/>
        </p:nvSpPr>
        <p:spPr>
          <a:xfrm>
            <a:off x="7888288" y="1627188"/>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Höger 34">
            <a:hlinkClick r:id="rId3" action="ppaction://hlinksldjump"/>
            <a:extLst>
              <a:ext uri="{FF2B5EF4-FFF2-40B4-BE49-F238E27FC236}">
                <a16:creationId xmlns:a16="http://schemas.microsoft.com/office/drawing/2014/main" id="{BF5BB3C0-B9D8-486C-8CEB-78E2B093F8A3}"/>
              </a:ext>
            </a:extLst>
          </p:cNvPr>
          <p:cNvSpPr/>
          <p:nvPr/>
        </p:nvSpPr>
        <p:spPr>
          <a:xfrm>
            <a:off x="8002588" y="629602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60432" name="Grupp 40">
            <a:extLst>
              <a:ext uri="{FF2B5EF4-FFF2-40B4-BE49-F238E27FC236}">
                <a16:creationId xmlns:a16="http://schemas.microsoft.com/office/drawing/2014/main" id="{6104B7E5-7E60-4E67-AAC0-C90A573475CE}"/>
              </a:ext>
            </a:extLst>
          </p:cNvPr>
          <p:cNvGrpSpPr>
            <a:grpSpLocks/>
          </p:cNvGrpSpPr>
          <p:nvPr/>
        </p:nvGrpSpPr>
        <p:grpSpPr bwMode="auto">
          <a:xfrm>
            <a:off x="69850" y="6296025"/>
            <a:ext cx="1079500" cy="539750"/>
            <a:chOff x="169363" y="6133850"/>
            <a:chExt cx="1080000" cy="540000"/>
          </a:xfrm>
        </p:grpSpPr>
        <p:sp>
          <p:nvSpPr>
            <p:cNvPr id="37" name="Höger 36">
              <a:extLst>
                <a:ext uri="{FF2B5EF4-FFF2-40B4-BE49-F238E27FC236}">
                  <a16:creationId xmlns:a16="http://schemas.microsoft.com/office/drawing/2014/main" id="{F224D5EC-8E6E-460E-B61E-50A29EF01634}"/>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38" name="textruta 37">
              <a:hlinkClick r:id="rId4" action="ppaction://hlinksldjump"/>
              <a:extLst>
                <a:ext uri="{FF2B5EF4-FFF2-40B4-BE49-F238E27FC236}">
                  <a16:creationId xmlns:a16="http://schemas.microsoft.com/office/drawing/2014/main" id="{BC4DAFE3-3E74-4C26-A4ED-61C9B44E2B28}"/>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9" name="textruta 38">
            <a:hlinkClick r:id="rId4" action="ppaction://hlinksldjump"/>
            <a:extLst>
              <a:ext uri="{FF2B5EF4-FFF2-40B4-BE49-F238E27FC236}">
                <a16:creationId xmlns:a16="http://schemas.microsoft.com/office/drawing/2014/main" id="{3E7DDC4F-7926-4AF2-A928-4473FD483431}"/>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60434" name="textruta 22">
            <a:extLst>
              <a:ext uri="{FF2B5EF4-FFF2-40B4-BE49-F238E27FC236}">
                <a16:creationId xmlns:a16="http://schemas.microsoft.com/office/drawing/2014/main" id="{30E0DBD5-D295-41EA-9B1E-24CF83E242AD}"/>
              </a:ext>
            </a:extLst>
          </p:cNvPr>
          <p:cNvSpPr txBox="1">
            <a:spLocks noChangeArrowheads="1"/>
          </p:cNvSpPr>
          <p:nvPr/>
        </p:nvSpPr>
        <p:spPr bwMode="auto">
          <a:xfrm>
            <a:off x="460375" y="17732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60435" name="textruta 22">
            <a:extLst>
              <a:ext uri="{FF2B5EF4-FFF2-40B4-BE49-F238E27FC236}">
                <a16:creationId xmlns:a16="http://schemas.microsoft.com/office/drawing/2014/main" id="{9EEAD177-AC56-4609-9ED8-69A734D36FEC}"/>
              </a:ext>
            </a:extLst>
          </p:cNvPr>
          <p:cNvSpPr txBox="1">
            <a:spLocks noChangeArrowheads="1"/>
          </p:cNvSpPr>
          <p:nvPr/>
        </p:nvSpPr>
        <p:spPr bwMode="auto">
          <a:xfrm>
            <a:off x="460375" y="28908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60436" name="textruta 21">
            <a:extLst>
              <a:ext uri="{FF2B5EF4-FFF2-40B4-BE49-F238E27FC236}">
                <a16:creationId xmlns:a16="http://schemas.microsoft.com/office/drawing/2014/main" id="{0E3B8405-B9D4-4E6E-817A-107A622FF26D}"/>
              </a:ext>
            </a:extLst>
          </p:cNvPr>
          <p:cNvSpPr txBox="1">
            <a:spLocks noChangeArrowheads="1"/>
          </p:cNvSpPr>
          <p:nvPr/>
        </p:nvSpPr>
        <p:spPr bwMode="auto">
          <a:xfrm>
            <a:off x="460375" y="40433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23" name="textruta 22">
            <a:hlinkClick r:id="rId5" action="ppaction://hlinksldjump"/>
            <a:extLst>
              <a:ext uri="{FF2B5EF4-FFF2-40B4-BE49-F238E27FC236}">
                <a16:creationId xmlns:a16="http://schemas.microsoft.com/office/drawing/2014/main" id="{E7258BA3-BA1B-4C5D-BA2D-17E1B327182B}"/>
              </a:ext>
            </a:extLst>
          </p:cNvPr>
          <p:cNvSpPr txBox="1">
            <a:spLocks noChangeArrowheads="1"/>
          </p:cNvSpPr>
          <p:nvPr/>
        </p:nvSpPr>
        <p:spPr bwMode="auto">
          <a:xfrm>
            <a:off x="1243013" y="643572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30"/>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2"/>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4"/>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 presetClass="exit" presetSubtype="0" fill="hold" nodeType="withEffect">
                                  <p:stCondLst>
                                    <p:cond delay="0"/>
                                  </p:stCondLst>
                                  <p:childTnLst>
                                    <p:set>
                                      <p:cBhvr>
                                        <p:cTn id="27" dur="1" fill="hold">
                                          <p:stCondLst>
                                            <p:cond delay="0"/>
                                          </p:stCondLst>
                                        </p:cTn>
                                        <p:tgtEl>
                                          <p:spTgt spid="32"/>
                                        </p:tgtEl>
                                        <p:attrNameLst>
                                          <p:attrName>style.visibility</p:attrName>
                                        </p:attrNameLst>
                                      </p:cBhvr>
                                      <p:to>
                                        <p:strVal val="hidden"/>
                                      </p:to>
                                    </p:set>
                                  </p:childTnLst>
                                </p:cTn>
                              </p:par>
                              <p:par>
                                <p:cTn id="28" presetID="1" presetClass="exit" presetSubtype="0" fill="hold" grpId="3"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34"/>
                                        </p:tgtEl>
                                        <p:attrNameLst>
                                          <p:attrName>style.visibility</p:attrName>
                                        </p:attrNameLst>
                                      </p:cBhvr>
                                      <p:to>
                                        <p:strVal val="hidden"/>
                                      </p:to>
                                    </p:set>
                                  </p:childTnLst>
                                </p:cTn>
                              </p:par>
                              <p:par>
                                <p:cTn id="32" presetID="1" presetClass="exit" presetSubtype="0" fill="hold" grpId="3" nodeType="withEffect">
                                  <p:stCondLst>
                                    <p:cond delay="0"/>
                                  </p:stCondLst>
                                  <p:childTnLst>
                                    <p:set>
                                      <p:cBhvr>
                                        <p:cTn id="33"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 presetClass="exit" presetSubtype="0" fill="hold" nodeType="withEffect">
                                  <p:stCondLst>
                                    <p:cond delay="0"/>
                                  </p:stCondLst>
                                  <p:childTnLst>
                                    <p:set>
                                      <p:cBhvr>
                                        <p:cTn id="44" dur="1" fill="hold">
                                          <p:stCondLst>
                                            <p:cond delay="0"/>
                                          </p:stCondLst>
                                        </p:cTn>
                                        <p:tgtEl>
                                          <p:spTgt spid="30"/>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2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4"/>
                                        </p:tgtEl>
                                        <p:attrNameLst>
                                          <p:attrName>style.visibility</p:attrName>
                                        </p:attrNameLst>
                                      </p:cBhvr>
                                      <p:to>
                                        <p:strVal val="hidden"/>
                                      </p:to>
                                    </p:set>
                                  </p:childTnLst>
                                </p:cTn>
                              </p:par>
                              <p:par>
                                <p:cTn id="49" presetID="1" presetClass="exit" presetSubtype="0" fill="hold" grpId="4" nodeType="with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par>
                                <p:cTn id="60" presetID="1" presetClass="exit" presetSubtype="0" fill="hold" nodeType="withEffect">
                                  <p:stCondLst>
                                    <p:cond delay="0"/>
                                  </p:stCondLst>
                                  <p:childTnLst>
                                    <p:set>
                                      <p:cBhvr>
                                        <p:cTn id="61" dur="1" fill="hold">
                                          <p:stCondLst>
                                            <p:cond delay="0"/>
                                          </p:stCondLst>
                                        </p:cTn>
                                        <p:tgtEl>
                                          <p:spTgt spid="30"/>
                                        </p:tgtEl>
                                        <p:attrNameLst>
                                          <p:attrName>style.visibility</p:attrName>
                                        </p:attrNameLst>
                                      </p:cBhvr>
                                      <p:to>
                                        <p:strVal val="hidden"/>
                                      </p:to>
                                    </p:set>
                                  </p:childTnLst>
                                </p:cTn>
                              </p:par>
                              <p:par>
                                <p:cTn id="62" presetID="1" presetClass="exit" presetSubtype="0" fill="hold" grpId="4" nodeType="withEffect">
                                  <p:stCondLst>
                                    <p:cond delay="0"/>
                                  </p:stCondLst>
                                  <p:childTnLst>
                                    <p:set>
                                      <p:cBhvr>
                                        <p:cTn id="63" dur="1" fill="hold">
                                          <p:stCondLst>
                                            <p:cond delay="0"/>
                                          </p:stCondLst>
                                        </p:cTn>
                                        <p:tgtEl>
                                          <p:spTgt spid="29"/>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32"/>
                                        </p:tgtEl>
                                        <p:attrNameLst>
                                          <p:attrName>style.visibility</p:attrName>
                                        </p:attrNameLst>
                                      </p:cBhvr>
                                      <p:to>
                                        <p:strVal val="hidden"/>
                                      </p:to>
                                    </p:set>
                                  </p:childTnLst>
                                </p:cTn>
                              </p:par>
                              <p:par>
                                <p:cTn id="66" presetID="1" presetClass="exit" presetSubtype="0" fill="hold" grpId="4" nodeType="withEffect">
                                  <p:stCondLst>
                                    <p:cond delay="0"/>
                                  </p:stCondLst>
                                  <p:childTnLst>
                                    <p:set>
                                      <p:cBhvr>
                                        <p:cTn id="67"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exit" presetSubtype="0" fill="hold" nodeType="withEffect">
                                  <p:stCondLst>
                                    <p:cond delay="0"/>
                                  </p:stCondLst>
                                  <p:childTnLst>
                                    <p:set>
                                      <p:cBhvr>
                                        <p:cTn id="72" dur="1" fill="hold">
                                          <p:stCondLst>
                                            <p:cond delay="0"/>
                                          </p:stCondLst>
                                        </p:cTn>
                                        <p:tgtEl>
                                          <p:spTgt spid="3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5" restart="whenNotActive" fill="hold" evtFilter="cancelBubble" nodeType="interactiveSeq">
                <p:stCondLst>
                  <p:cond evt="onClick" delay="0">
                    <p:tgtEl>
                      <p:spTgt spid="32"/>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 presetClass="exit" presetSubtype="0" fill="hold" nodeType="withEffect">
                                  <p:stCondLst>
                                    <p:cond delay="0"/>
                                  </p:stCondLst>
                                  <p:childTnLst>
                                    <p:set>
                                      <p:cBhvr>
                                        <p:cTn id="79" dur="1" fill="hold">
                                          <p:stCondLst>
                                            <p:cond delay="0"/>
                                          </p:stCondLst>
                                        </p:cTn>
                                        <p:tgtEl>
                                          <p:spTgt spid="32"/>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2" restart="whenNotActive" fill="hold" evtFilter="cancelBubble" nodeType="interactiveSeq">
                <p:stCondLst>
                  <p:cond evt="onClick" delay="0">
                    <p:tgtEl>
                      <p:spTgt spid="34"/>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 presetClass="exit" presetSubtype="0" fill="hold" nodeType="withEffect">
                                  <p:stCondLst>
                                    <p:cond delay="0"/>
                                  </p:stCondLst>
                                  <p:childTnLst>
                                    <p:set>
                                      <p:cBhvr>
                                        <p:cTn id="86" dur="1" fill="hold">
                                          <p:stCondLst>
                                            <p:cond delay="0"/>
                                          </p:stCondLst>
                                        </p:cTn>
                                        <p:tgtEl>
                                          <p:spTgt spid="34"/>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9" restart="whenNotActive" fill="hold" evtFilter="cancelBubble" nodeType="interactiveSeq">
                <p:stCondLst>
                  <p:cond evt="onClick" delay="0">
                    <p:tgtEl>
                      <p:spTgt spid="35"/>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xit" presetSubtype="0" fill="hold" nodeType="clickEffect">
                                  <p:stCondLst>
                                    <p:cond delay="0"/>
                                  </p:stCondLst>
                                  <p:childTnLst>
                                    <p:set>
                                      <p:cBhvr>
                                        <p:cTn id="93" dur="1" fill="hold">
                                          <p:stCondLst>
                                            <p:cond delay="0"/>
                                          </p:stCondLst>
                                        </p:cTn>
                                        <p:tgtEl>
                                          <p:spTgt spid="30"/>
                                        </p:tgtEl>
                                        <p:attrNameLst>
                                          <p:attrName>style.visibility</p:attrName>
                                        </p:attrNameLst>
                                      </p:cBhvr>
                                      <p:to>
                                        <p:strVal val="hidden"/>
                                      </p:to>
                                    </p:set>
                                  </p:childTnLst>
                                </p:cTn>
                              </p:par>
                              <p:par>
                                <p:cTn id="94" presetID="1" presetClass="exit" presetSubtype="0" fill="hold" grpId="6" nodeType="withEffect">
                                  <p:stCondLst>
                                    <p:cond delay="0"/>
                                  </p:stCondLst>
                                  <p:childTnLst>
                                    <p:set>
                                      <p:cBhvr>
                                        <p:cTn id="95" dur="1" fill="hold">
                                          <p:stCondLst>
                                            <p:cond delay="0"/>
                                          </p:stCondLst>
                                        </p:cTn>
                                        <p:tgtEl>
                                          <p:spTgt spid="29"/>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32"/>
                                        </p:tgtEl>
                                        <p:attrNameLst>
                                          <p:attrName>style.visibility</p:attrName>
                                        </p:attrNameLst>
                                      </p:cBhvr>
                                      <p:to>
                                        <p:strVal val="hidden"/>
                                      </p:to>
                                    </p:set>
                                  </p:childTnLst>
                                </p:cTn>
                              </p:par>
                              <p:par>
                                <p:cTn id="98" presetID="1" presetClass="exit" presetSubtype="0" fill="hold" grpId="6" nodeType="withEffect">
                                  <p:stCondLst>
                                    <p:cond delay="0"/>
                                  </p:stCondLst>
                                  <p:childTnLst>
                                    <p:set>
                                      <p:cBhvr>
                                        <p:cTn id="99" dur="1" fill="hold">
                                          <p:stCondLst>
                                            <p:cond delay="0"/>
                                          </p:stCondLst>
                                        </p:cTn>
                                        <p:tgtEl>
                                          <p:spTgt spid="31"/>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34"/>
                                        </p:tgtEl>
                                        <p:attrNameLst>
                                          <p:attrName>style.visibility</p:attrName>
                                        </p:attrNameLst>
                                      </p:cBhvr>
                                      <p:to>
                                        <p:strVal val="hidden"/>
                                      </p:to>
                                    </p:set>
                                  </p:childTnLst>
                                </p:cTn>
                              </p:par>
                              <p:par>
                                <p:cTn id="102" presetID="1" presetClass="exit" presetSubtype="0" fill="hold" grpId="6" nodeType="withEffect">
                                  <p:stCondLst>
                                    <p:cond delay="0"/>
                                  </p:stCondLst>
                                  <p:childTnLst>
                                    <p:set>
                                      <p:cBhvr>
                                        <p:cTn id="103"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4" restart="whenNotActive" fill="hold" evtFilter="cancelBubble" nodeType="interactiveSeq">
                <p:stCondLst>
                  <p:cond evt="onClick" delay="0">
                    <p:tgtEl>
                      <p:spTgt spid="39"/>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 presetClass="exit" presetSubtype="0" fill="hold" nodeType="clickEffect">
                                  <p:stCondLst>
                                    <p:cond delay="0"/>
                                  </p:stCondLst>
                                  <p:childTnLst>
                                    <p:set>
                                      <p:cBhvr>
                                        <p:cTn id="108" dur="1" fill="hold">
                                          <p:stCondLst>
                                            <p:cond delay="0"/>
                                          </p:stCondLst>
                                        </p:cTn>
                                        <p:tgtEl>
                                          <p:spTgt spid="30"/>
                                        </p:tgtEl>
                                        <p:attrNameLst>
                                          <p:attrName>style.visibility</p:attrName>
                                        </p:attrNameLst>
                                      </p:cBhvr>
                                      <p:to>
                                        <p:strVal val="hidden"/>
                                      </p:to>
                                    </p:set>
                                  </p:childTnLst>
                                </p:cTn>
                              </p:par>
                              <p:par>
                                <p:cTn id="109" presetID="1" presetClass="exit" presetSubtype="0" fill="hold" grpId="5" nodeType="withEffect">
                                  <p:stCondLst>
                                    <p:cond delay="0"/>
                                  </p:stCondLst>
                                  <p:childTnLst>
                                    <p:set>
                                      <p:cBhvr>
                                        <p:cTn id="110" dur="1" fill="hold">
                                          <p:stCondLst>
                                            <p:cond delay="0"/>
                                          </p:stCondLst>
                                        </p:cTn>
                                        <p:tgtEl>
                                          <p:spTgt spid="29"/>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32"/>
                                        </p:tgtEl>
                                        <p:attrNameLst>
                                          <p:attrName>style.visibility</p:attrName>
                                        </p:attrNameLst>
                                      </p:cBhvr>
                                      <p:to>
                                        <p:strVal val="hidden"/>
                                      </p:to>
                                    </p:set>
                                  </p:childTnLst>
                                </p:cTn>
                              </p:par>
                              <p:par>
                                <p:cTn id="113" presetID="1" presetClass="exit" presetSubtype="0" fill="hold" grpId="5" nodeType="withEffect">
                                  <p:stCondLst>
                                    <p:cond delay="0"/>
                                  </p:stCondLst>
                                  <p:childTnLst>
                                    <p:set>
                                      <p:cBhvr>
                                        <p:cTn id="114" dur="1" fill="hold">
                                          <p:stCondLst>
                                            <p:cond delay="0"/>
                                          </p:stCondLst>
                                        </p:cTn>
                                        <p:tgtEl>
                                          <p:spTgt spid="31"/>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34"/>
                                        </p:tgtEl>
                                        <p:attrNameLst>
                                          <p:attrName>style.visibility</p:attrName>
                                        </p:attrNameLst>
                                      </p:cBhvr>
                                      <p:to>
                                        <p:strVal val="hidden"/>
                                      </p:to>
                                    </p:set>
                                  </p:childTnLst>
                                </p:cTn>
                              </p:par>
                              <p:par>
                                <p:cTn id="117" presetID="1" presetClass="exit" presetSubtype="0" fill="hold" grpId="5" nodeType="withEffect">
                                  <p:stCondLst>
                                    <p:cond delay="0"/>
                                  </p:stCondLst>
                                  <p:childTnLst>
                                    <p:set>
                                      <p:cBhvr>
                                        <p:cTn id="118"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29" grpId="0" animBg="1"/>
      <p:bldP spid="29" grpId="1" animBg="1"/>
      <p:bldP spid="29" grpId="2" animBg="1"/>
      <p:bldP spid="29" grpId="3" animBg="1"/>
      <p:bldP spid="29" grpId="4" animBg="1"/>
      <p:bldP spid="29" grpId="5" animBg="1"/>
      <p:bldP spid="29" grpId="6" animBg="1"/>
      <p:bldP spid="31" grpId="0" animBg="1"/>
      <p:bldP spid="31" grpId="1" animBg="1"/>
      <p:bldP spid="31" grpId="2" animBg="1"/>
      <p:bldP spid="31" grpId="3" animBg="1"/>
      <p:bldP spid="31" grpId="4" animBg="1"/>
      <p:bldP spid="31" grpId="5" animBg="1"/>
      <p:bldP spid="31" grpId="6" animBg="1"/>
      <p:bldP spid="33" grpId="0" animBg="1"/>
      <p:bldP spid="33" grpId="1" animBg="1"/>
      <p:bldP spid="33" grpId="2" animBg="1"/>
      <p:bldP spid="33" grpId="3" animBg="1"/>
      <p:bldP spid="33" grpId="4" animBg="1"/>
      <p:bldP spid="33" grpId="5" animBg="1"/>
      <p:bldP spid="33" grpId="6"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lternativ process 4">
            <a:extLst>
              <a:ext uri="{FF2B5EF4-FFF2-40B4-BE49-F238E27FC236}">
                <a16:creationId xmlns:a16="http://schemas.microsoft.com/office/drawing/2014/main" id="{48AE8E28-F789-460A-94CA-159B886EA8BF}"/>
              </a:ext>
            </a:extLst>
          </p:cNvPr>
          <p:cNvSpPr/>
          <p:nvPr/>
        </p:nvSpPr>
        <p:spPr>
          <a:xfrm rot="16200000">
            <a:off x="3803650" y="-1370012"/>
            <a:ext cx="1404937" cy="8783638"/>
          </a:xfrm>
          <a:prstGeom prst="flowChartAlternateProcess">
            <a:avLst/>
          </a:prstGeom>
          <a:gradFill flip="none" rotWithShape="1">
            <a:gsLst>
              <a:gs pos="0">
                <a:schemeClr val="bg1">
                  <a:lumMod val="65000"/>
                </a:schemeClr>
              </a:gs>
              <a:gs pos="11000">
                <a:schemeClr val="bg1">
                  <a:lumMod val="75000"/>
                </a:schemeClr>
              </a:gs>
              <a:gs pos="81000">
                <a:schemeClr val="bg1">
                  <a:lumMod val="95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a:normAutofit/>
          </a:bodyPr>
          <a:lstStyle/>
          <a:p>
            <a:pPr algn="ctr" eaLnBrk="1" hangingPunct="1">
              <a:spcBef>
                <a:spcPct val="50000"/>
              </a:spcBef>
              <a:defRPr/>
            </a:pPr>
            <a:r>
              <a:rPr lang="sv-SE" sz="1200" b="1" dirty="0">
                <a:solidFill>
                  <a:srgbClr val="FFFFFF"/>
                </a:solidFill>
                <a:cs typeface="Arial" pitchFamily="34" charset="0"/>
              </a:rPr>
              <a:t>KRITISKA AKTIVITETER</a:t>
            </a:r>
          </a:p>
        </p:txBody>
      </p:sp>
      <p:sp>
        <p:nvSpPr>
          <p:cNvPr id="6" name="Alternativ process 5">
            <a:extLst>
              <a:ext uri="{FF2B5EF4-FFF2-40B4-BE49-F238E27FC236}">
                <a16:creationId xmlns:a16="http://schemas.microsoft.com/office/drawing/2014/main" id="{63CF26DB-75EF-4B55-A49E-CD1A8351DAE4}"/>
              </a:ext>
            </a:extLst>
          </p:cNvPr>
          <p:cNvSpPr/>
          <p:nvPr/>
        </p:nvSpPr>
        <p:spPr>
          <a:xfrm rot="16200000">
            <a:off x="3944144" y="1116806"/>
            <a:ext cx="1123950" cy="8783638"/>
          </a:xfrm>
          <a:prstGeom prst="flowChartAlternateProcess">
            <a:avLst/>
          </a:prstGeom>
          <a:gradFill flip="none" rotWithShape="1">
            <a:gsLst>
              <a:gs pos="0">
                <a:schemeClr val="bg1">
                  <a:lumMod val="65000"/>
                </a:schemeClr>
              </a:gs>
              <a:gs pos="11000">
                <a:schemeClr val="bg1">
                  <a:lumMod val="75000"/>
                </a:schemeClr>
              </a:gs>
              <a:gs pos="81000">
                <a:schemeClr val="bg1">
                  <a:lumMod val="95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a:normAutofit/>
          </a:bodyPr>
          <a:lstStyle/>
          <a:p>
            <a:pPr algn="ctr" eaLnBrk="1" hangingPunct="1">
              <a:spcBef>
                <a:spcPct val="50000"/>
              </a:spcBef>
              <a:defRPr/>
            </a:pPr>
            <a:r>
              <a:rPr lang="sv-SE" sz="1200" b="1" dirty="0">
                <a:solidFill>
                  <a:srgbClr val="FFFFFF"/>
                </a:solidFill>
                <a:cs typeface="Arial" pitchFamily="34" charset="0"/>
              </a:rPr>
              <a:t>EXTERNA RESURSER</a:t>
            </a:r>
          </a:p>
        </p:txBody>
      </p:sp>
      <p:sp>
        <p:nvSpPr>
          <p:cNvPr id="7" name="Alternativ process 6">
            <a:extLst>
              <a:ext uri="{FF2B5EF4-FFF2-40B4-BE49-F238E27FC236}">
                <a16:creationId xmlns:a16="http://schemas.microsoft.com/office/drawing/2014/main" id="{520845A7-83A1-4147-87B2-8B6EF6FC2963}"/>
              </a:ext>
            </a:extLst>
          </p:cNvPr>
          <p:cNvSpPr/>
          <p:nvPr/>
        </p:nvSpPr>
        <p:spPr>
          <a:xfrm rot="16200000">
            <a:off x="3927475" y="-63500"/>
            <a:ext cx="1157288" cy="8783638"/>
          </a:xfrm>
          <a:prstGeom prst="flowChartAlternateProcess">
            <a:avLst/>
          </a:prstGeom>
          <a:gradFill flip="none" rotWithShape="1">
            <a:gsLst>
              <a:gs pos="0">
                <a:schemeClr val="bg1">
                  <a:lumMod val="65000"/>
                </a:schemeClr>
              </a:gs>
              <a:gs pos="11000">
                <a:schemeClr val="bg1">
                  <a:lumMod val="75000"/>
                </a:schemeClr>
              </a:gs>
              <a:gs pos="81000">
                <a:schemeClr val="bg1">
                  <a:lumMod val="95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a:normAutofit/>
          </a:bodyPr>
          <a:lstStyle/>
          <a:p>
            <a:pPr algn="ctr" eaLnBrk="1" hangingPunct="1">
              <a:spcBef>
                <a:spcPct val="50000"/>
              </a:spcBef>
              <a:defRPr/>
            </a:pPr>
            <a:r>
              <a:rPr lang="sv-SE" sz="1200" b="1" dirty="0">
                <a:solidFill>
                  <a:srgbClr val="FFFFFF"/>
                </a:solidFill>
                <a:cs typeface="Arial" pitchFamily="34" charset="0"/>
              </a:rPr>
              <a:t>INTERNA RESURSER</a:t>
            </a:r>
          </a:p>
        </p:txBody>
      </p:sp>
      <p:sp>
        <p:nvSpPr>
          <p:cNvPr id="8" name="Alternativ process 7">
            <a:extLst>
              <a:ext uri="{FF2B5EF4-FFF2-40B4-BE49-F238E27FC236}">
                <a16:creationId xmlns:a16="http://schemas.microsoft.com/office/drawing/2014/main" id="{7CED8228-381D-44B4-A5AE-F4A94FEF0B32}"/>
              </a:ext>
            </a:extLst>
          </p:cNvPr>
          <p:cNvSpPr/>
          <p:nvPr/>
        </p:nvSpPr>
        <p:spPr>
          <a:xfrm rot="16200000">
            <a:off x="3946525" y="-2662237"/>
            <a:ext cx="1119187" cy="8783638"/>
          </a:xfrm>
          <a:prstGeom prst="flowChartAlternateProcess">
            <a:avLst/>
          </a:prstGeom>
          <a:gradFill flip="none" rotWithShape="1">
            <a:gsLst>
              <a:gs pos="0">
                <a:schemeClr val="bg1">
                  <a:lumMod val="65000"/>
                </a:schemeClr>
              </a:gs>
              <a:gs pos="11000">
                <a:schemeClr val="bg1">
                  <a:lumMod val="75000"/>
                </a:schemeClr>
              </a:gs>
              <a:gs pos="81000">
                <a:schemeClr val="bg1">
                  <a:lumMod val="95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a:normAutofit/>
          </a:bodyPr>
          <a:lstStyle/>
          <a:p>
            <a:pPr algn="ctr" eaLnBrk="1" hangingPunct="1">
              <a:spcBef>
                <a:spcPct val="50000"/>
              </a:spcBef>
              <a:defRPr/>
            </a:pPr>
            <a:r>
              <a:rPr lang="sv-SE" sz="1200" b="1" dirty="0">
                <a:solidFill>
                  <a:srgbClr val="FFFFFF"/>
                </a:solidFill>
                <a:cs typeface="Arial" pitchFamily="34" charset="0"/>
              </a:rPr>
              <a:t>KRITISK PROCESS</a:t>
            </a:r>
          </a:p>
        </p:txBody>
      </p:sp>
      <p:pic>
        <p:nvPicPr>
          <p:cNvPr id="65542" name="Bildobjekt 2">
            <a:extLst>
              <a:ext uri="{FF2B5EF4-FFF2-40B4-BE49-F238E27FC236}">
                <a16:creationId xmlns:a16="http://schemas.microsoft.com/office/drawing/2014/main" id="{F1ADA1CC-3BF6-4A58-8546-85A024C5405A}"/>
              </a:ext>
            </a:extLst>
          </p:cNvPr>
          <p:cNvPicPr>
            <a:picLocks noChangeAspect="1"/>
          </p:cNvPicPr>
          <p:nvPr/>
        </p:nvPicPr>
        <p:blipFill>
          <a:blip r:embed="rId2">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ruta 15">
            <a:extLst>
              <a:ext uri="{FF2B5EF4-FFF2-40B4-BE49-F238E27FC236}">
                <a16:creationId xmlns:a16="http://schemas.microsoft.com/office/drawing/2014/main" id="{847A13E1-6C94-4DC1-A0AA-475777493B28}"/>
              </a:ext>
            </a:extLst>
          </p:cNvPr>
          <p:cNvSpPr txBox="1"/>
          <p:nvPr/>
        </p:nvSpPr>
        <p:spPr>
          <a:xfrm>
            <a:off x="107950" y="839788"/>
            <a:ext cx="8789988" cy="341312"/>
          </a:xfrm>
          <a:prstGeom prst="roundRect">
            <a:avLst/>
          </a:prstGeom>
          <a:noFill/>
          <a:ln>
            <a:noFill/>
          </a:ln>
        </p:spPr>
        <p:txBody>
          <a:bodyPr>
            <a:spAutoFit/>
          </a:bodyPr>
          <a:lstStyle/>
          <a:p>
            <a:pPr>
              <a:defRPr/>
            </a:pPr>
            <a:r>
              <a:rPr lang="sv-SE" sz="1400" dirty="0">
                <a:latin typeface="+mj-lt"/>
              </a:rPr>
              <a:t>En djupgående konsekvensanalysen kan dokumenteras i en karta likt nedan, en karta per process</a:t>
            </a:r>
          </a:p>
        </p:txBody>
      </p:sp>
      <p:sp>
        <p:nvSpPr>
          <p:cNvPr id="17" name="Platshållare för innehåll 2">
            <a:extLst>
              <a:ext uri="{FF2B5EF4-FFF2-40B4-BE49-F238E27FC236}">
                <a16:creationId xmlns:a16="http://schemas.microsoft.com/office/drawing/2014/main" id="{28D28AF2-1181-4FED-9B62-0F60F7F3CC51}"/>
              </a:ext>
            </a:extLst>
          </p:cNvPr>
          <p:cNvSpPr txBox="1">
            <a:spLocks/>
          </p:cNvSpPr>
          <p:nvPr/>
        </p:nvSpPr>
        <p:spPr bwMode="auto">
          <a:xfrm>
            <a:off x="715963" y="1317625"/>
            <a:ext cx="71310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marL="0" indent="0">
              <a:buFontTx/>
              <a:buNone/>
              <a:defRPr/>
            </a:pPr>
            <a:r>
              <a:rPr lang="sv-SE" altLang="sv-SE" sz="1200" dirty="0"/>
              <a:t>De processer som behövs för att organisationen ska kunna bedriva sin mest centrala verksamhet. Kan även benämnas, affärskritiska, verksamhetskritiska eller väsentliga processer. En process är e</a:t>
            </a:r>
            <a:r>
              <a:rPr lang="sv-SE" sz="1200" dirty="0"/>
              <a:t>n kedja av sammanhängande aktiviteter som utifrån en viss resursinsats producerar ett resultat. Exempel på kritiska processer kan vara utlåning, skadehantering, orderhantering, m.m.</a:t>
            </a:r>
            <a:endParaRPr lang="sv-SE" altLang="sv-SE" sz="1200" kern="0" dirty="0"/>
          </a:p>
        </p:txBody>
      </p:sp>
      <p:sp>
        <p:nvSpPr>
          <p:cNvPr id="19" name="Platshållare för innehåll 2">
            <a:extLst>
              <a:ext uri="{FF2B5EF4-FFF2-40B4-BE49-F238E27FC236}">
                <a16:creationId xmlns:a16="http://schemas.microsoft.com/office/drawing/2014/main" id="{B8D6007B-318E-4EB7-A756-B34313861912}"/>
              </a:ext>
            </a:extLst>
          </p:cNvPr>
          <p:cNvSpPr txBox="1">
            <a:spLocks/>
          </p:cNvSpPr>
          <p:nvPr/>
        </p:nvSpPr>
        <p:spPr bwMode="auto">
          <a:xfrm>
            <a:off x="692150" y="2643188"/>
            <a:ext cx="713105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marL="0" indent="0">
              <a:buFontTx/>
              <a:buNone/>
              <a:defRPr/>
            </a:pPr>
            <a:r>
              <a:rPr lang="sv-SE" altLang="sv-SE" sz="1200" dirty="0"/>
              <a:t>De kritiska processerna bryts ned i aktiviteter, där </a:t>
            </a:r>
            <a:r>
              <a:rPr lang="sv-SE" sz="1200" dirty="0"/>
              <a:t>aktiviteterna behövs för att den kritiska processen ska kunna tillhandahållas. Detaljeringsgraden för hur aktiviteter definieras kan ges stöd av hur komplexa avbrotts- och återgångsrutiner som aktiviteten har och om olika moment inom aktiviteten är olika tidskritiska.</a:t>
            </a:r>
            <a:endParaRPr lang="sv-SE" altLang="sv-SE" sz="1200" kern="0" dirty="0"/>
          </a:p>
        </p:txBody>
      </p:sp>
      <p:sp>
        <p:nvSpPr>
          <p:cNvPr id="21" name="Platshållare för innehåll 2">
            <a:extLst>
              <a:ext uri="{FF2B5EF4-FFF2-40B4-BE49-F238E27FC236}">
                <a16:creationId xmlns:a16="http://schemas.microsoft.com/office/drawing/2014/main" id="{345FC1E2-A033-411F-9E9E-80120FFD841B}"/>
              </a:ext>
            </a:extLst>
          </p:cNvPr>
          <p:cNvSpPr txBox="1">
            <a:spLocks/>
          </p:cNvSpPr>
          <p:nvPr/>
        </p:nvSpPr>
        <p:spPr bwMode="auto">
          <a:xfrm>
            <a:off x="712788" y="4054475"/>
            <a:ext cx="71310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marL="0" indent="0">
              <a:buFontTx/>
              <a:buNone/>
              <a:defRPr/>
            </a:pPr>
            <a:r>
              <a:rPr lang="sv-SE" altLang="sv-SE" sz="1200" dirty="0"/>
              <a:t>Resurser identifieras som behövs för att aktiviteterna ska kunna utföras</a:t>
            </a:r>
            <a:r>
              <a:rPr lang="sv-SE" altLang="sv-SE" sz="1200" kern="0" dirty="0"/>
              <a:t>. Interna resurser är sådana som ägs och förvaltas av den egna organisationen och kan vara exempelvis </a:t>
            </a:r>
            <a:r>
              <a:rPr lang="sv-SE" altLang="sv-SE" sz="1200" dirty="0"/>
              <a:t>personer, färdigheter, teknik (t.ex. anläggning och utrustning), lokaler, förråd och information (elektronisk och annan).</a:t>
            </a:r>
            <a:endParaRPr lang="sv-SE" altLang="sv-SE" sz="1200" kern="0" dirty="0"/>
          </a:p>
        </p:txBody>
      </p:sp>
      <p:sp>
        <p:nvSpPr>
          <p:cNvPr id="23" name="Platshållare för innehåll 2">
            <a:extLst>
              <a:ext uri="{FF2B5EF4-FFF2-40B4-BE49-F238E27FC236}">
                <a16:creationId xmlns:a16="http://schemas.microsoft.com/office/drawing/2014/main" id="{B84B25B9-CC24-403E-BE41-8480EA37E2F3}"/>
              </a:ext>
            </a:extLst>
          </p:cNvPr>
          <p:cNvSpPr txBox="1">
            <a:spLocks/>
          </p:cNvSpPr>
          <p:nvPr/>
        </p:nvSpPr>
        <p:spPr bwMode="auto">
          <a:xfrm>
            <a:off x="712788" y="5168900"/>
            <a:ext cx="71310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marL="0" indent="0">
              <a:buFontTx/>
              <a:buNone/>
              <a:defRPr/>
            </a:pPr>
            <a:r>
              <a:rPr lang="sv-SE" altLang="sv-SE" sz="1200" kern="0" dirty="0"/>
              <a:t>Externa resurser är sådana som ägs och förvaltas av utanför organisationen och kan vara av samma typ som de interna resurserna. Externa resurser anges typiskt sett som leverantörsnamn eller som leverantör av en särskild tjänst, produkt, etc. Vanliga externa resurser är leverantörer av it, el, telefoni, internet, m.m.</a:t>
            </a:r>
          </a:p>
        </p:txBody>
      </p:sp>
      <p:pic>
        <p:nvPicPr>
          <p:cNvPr id="65548" name="Bildobjekt 3">
            <a:extLst>
              <a:ext uri="{FF2B5EF4-FFF2-40B4-BE49-F238E27FC236}">
                <a16:creationId xmlns:a16="http://schemas.microsoft.com/office/drawing/2014/main" id="{3006939F-526A-4A67-99B8-11E394683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44463"/>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9" name="Rektangel 25">
            <a:extLst>
              <a:ext uri="{FF2B5EF4-FFF2-40B4-BE49-F238E27FC236}">
                <a16:creationId xmlns:a16="http://schemas.microsoft.com/office/drawing/2014/main" id="{B854F41C-8CD3-4006-B2AB-3CBB87983A43}"/>
              </a:ext>
            </a:extLst>
          </p:cNvPr>
          <p:cNvSpPr>
            <a:spLocks noChangeArrowheads="1"/>
          </p:cNvSpPr>
          <p:nvPr/>
        </p:nvSpPr>
        <p:spPr bwMode="auto">
          <a:xfrm>
            <a:off x="569913" y="227013"/>
            <a:ext cx="2058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Analys av verksamheten</a:t>
            </a:r>
          </a:p>
        </p:txBody>
      </p:sp>
      <p:sp>
        <p:nvSpPr>
          <p:cNvPr id="29" name="Höger 28">
            <a:hlinkClick r:id="rId4" action="ppaction://hlinksldjump"/>
            <a:extLst>
              <a:ext uri="{FF2B5EF4-FFF2-40B4-BE49-F238E27FC236}">
                <a16:creationId xmlns:a16="http://schemas.microsoft.com/office/drawing/2014/main" id="{31BD8405-3C66-477A-A10D-DEB8B98A99C7}"/>
              </a:ext>
            </a:extLst>
          </p:cNvPr>
          <p:cNvSpPr/>
          <p:nvPr/>
        </p:nvSpPr>
        <p:spPr>
          <a:xfrm>
            <a:off x="8002588" y="629602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65551" name="Grupp 40">
            <a:extLst>
              <a:ext uri="{FF2B5EF4-FFF2-40B4-BE49-F238E27FC236}">
                <a16:creationId xmlns:a16="http://schemas.microsoft.com/office/drawing/2014/main" id="{1B80F184-1A90-4EB6-B968-797ECBE8C49E}"/>
              </a:ext>
            </a:extLst>
          </p:cNvPr>
          <p:cNvGrpSpPr>
            <a:grpSpLocks/>
          </p:cNvGrpSpPr>
          <p:nvPr/>
        </p:nvGrpSpPr>
        <p:grpSpPr bwMode="auto">
          <a:xfrm>
            <a:off x="69850" y="6296025"/>
            <a:ext cx="1079500" cy="539750"/>
            <a:chOff x="169363" y="6133850"/>
            <a:chExt cx="1080000" cy="540000"/>
          </a:xfrm>
        </p:grpSpPr>
        <p:sp>
          <p:nvSpPr>
            <p:cNvPr id="31" name="Höger 30">
              <a:extLst>
                <a:ext uri="{FF2B5EF4-FFF2-40B4-BE49-F238E27FC236}">
                  <a16:creationId xmlns:a16="http://schemas.microsoft.com/office/drawing/2014/main" id="{B3FF9830-ED95-422D-B604-8118F5F9D861}"/>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32" name="textruta 31">
              <a:hlinkClick r:id="rId5" action="ppaction://hlinksldjump"/>
              <a:extLst>
                <a:ext uri="{FF2B5EF4-FFF2-40B4-BE49-F238E27FC236}">
                  <a16:creationId xmlns:a16="http://schemas.microsoft.com/office/drawing/2014/main" id="{03C8FB08-8683-49B9-A62D-84BF61A2F73E}"/>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0" name="textruta 29">
            <a:hlinkClick r:id="rId6" action="ppaction://hlinksldjump"/>
            <a:extLst>
              <a:ext uri="{FF2B5EF4-FFF2-40B4-BE49-F238E27FC236}">
                <a16:creationId xmlns:a16="http://schemas.microsoft.com/office/drawing/2014/main" id="{1335DD57-0A8B-4BD1-A7B2-351160CDFE1B}"/>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22" name="textruta 21">
            <a:hlinkClick r:id="rId7" action="ppaction://hlinksldjump"/>
            <a:extLst>
              <a:ext uri="{FF2B5EF4-FFF2-40B4-BE49-F238E27FC236}">
                <a16:creationId xmlns:a16="http://schemas.microsoft.com/office/drawing/2014/main" id="{30C39159-44D1-4D76-85A4-26F67F4514C3}"/>
              </a:ext>
            </a:extLst>
          </p:cNvPr>
          <p:cNvSpPr txBox="1">
            <a:spLocks noChangeArrowheads="1"/>
          </p:cNvSpPr>
          <p:nvPr/>
        </p:nvSpPr>
        <p:spPr bwMode="auto">
          <a:xfrm>
            <a:off x="1243013" y="643572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65554" name="textruta 22">
            <a:extLst>
              <a:ext uri="{FF2B5EF4-FFF2-40B4-BE49-F238E27FC236}">
                <a16:creationId xmlns:a16="http://schemas.microsoft.com/office/drawing/2014/main" id="{4F1C484A-B8C6-4EDC-AFEF-4AA961FD0B5A}"/>
              </a:ext>
            </a:extLst>
          </p:cNvPr>
          <p:cNvSpPr txBox="1">
            <a:spLocks noChangeArrowheads="1"/>
          </p:cNvSpPr>
          <p:nvPr/>
        </p:nvSpPr>
        <p:spPr bwMode="auto">
          <a:xfrm>
            <a:off x="7754938" y="140652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65555" name="textruta 22">
            <a:extLst>
              <a:ext uri="{FF2B5EF4-FFF2-40B4-BE49-F238E27FC236}">
                <a16:creationId xmlns:a16="http://schemas.microsoft.com/office/drawing/2014/main" id="{CAA83F10-8BA9-4798-887A-657F702DA113}"/>
              </a:ext>
            </a:extLst>
          </p:cNvPr>
          <p:cNvSpPr txBox="1">
            <a:spLocks noChangeArrowheads="1"/>
          </p:cNvSpPr>
          <p:nvPr/>
        </p:nvSpPr>
        <p:spPr bwMode="auto">
          <a:xfrm>
            <a:off x="7754938" y="26749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65556" name="textruta 24">
            <a:extLst>
              <a:ext uri="{FF2B5EF4-FFF2-40B4-BE49-F238E27FC236}">
                <a16:creationId xmlns:a16="http://schemas.microsoft.com/office/drawing/2014/main" id="{CBEF85AD-E756-4A09-B2EB-585F7D04527A}"/>
              </a:ext>
            </a:extLst>
          </p:cNvPr>
          <p:cNvSpPr txBox="1">
            <a:spLocks noChangeArrowheads="1"/>
          </p:cNvSpPr>
          <p:nvPr/>
        </p:nvSpPr>
        <p:spPr bwMode="auto">
          <a:xfrm>
            <a:off x="7754938" y="402907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65557" name="textruta 25">
            <a:extLst>
              <a:ext uri="{FF2B5EF4-FFF2-40B4-BE49-F238E27FC236}">
                <a16:creationId xmlns:a16="http://schemas.microsoft.com/office/drawing/2014/main" id="{72A7579F-A578-4951-B0DE-BC17E95599C6}"/>
              </a:ext>
            </a:extLst>
          </p:cNvPr>
          <p:cNvSpPr txBox="1">
            <a:spLocks noChangeArrowheads="1"/>
          </p:cNvSpPr>
          <p:nvPr/>
        </p:nvSpPr>
        <p:spPr bwMode="auto">
          <a:xfrm>
            <a:off x="7754938" y="52117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par>
                                <p:cTn id="9" presetID="1" presetClass="exit" presetSubtype="0" fill="hold" grpId="2" nodeType="with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8"/>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47"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anim calcmode="lin" valueType="num">
                                      <p:cBhvr>
                                        <p:cTn id="41" dur="1000" fill="hold"/>
                                        <p:tgtEl>
                                          <p:spTgt spid="21"/>
                                        </p:tgtEl>
                                        <p:attrNameLst>
                                          <p:attrName>ppt_x</p:attrName>
                                        </p:attrNameLst>
                                      </p:cBhvr>
                                      <p:tavLst>
                                        <p:tav tm="0">
                                          <p:val>
                                            <p:strVal val="#ppt_x"/>
                                          </p:val>
                                        </p:tav>
                                        <p:tav tm="100000">
                                          <p:val>
                                            <p:strVal val="#ppt_x"/>
                                          </p:val>
                                        </p:tav>
                                      </p:tavLst>
                                    </p:anim>
                                    <p:anim calcmode="lin" valueType="num">
                                      <p:cBhvr>
                                        <p:cTn id="4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51" restart="whenNotActive" fill="hold" evtFilter="cancelBubble" nodeType="interactiveSeq">
                <p:stCondLst>
                  <p:cond evt="onClick" delay="0">
                    <p:tgtEl>
                      <p:spTgt spid="29"/>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exit" presetSubtype="0" fill="hold" grpId="3" nodeType="click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1" presetClass="exit" presetSubtype="0" fill="hold" grpId="3" nodeType="withEffect">
                                  <p:stCondLst>
                                    <p:cond delay="0"/>
                                  </p:stCondLst>
                                  <p:childTnLst>
                                    <p:set>
                                      <p:cBhvr>
                                        <p:cTn id="57" dur="1" fill="hold">
                                          <p:stCondLst>
                                            <p:cond delay="0"/>
                                          </p:stCondLst>
                                        </p:cTn>
                                        <p:tgtEl>
                                          <p:spTgt spid="21"/>
                                        </p:tgtEl>
                                        <p:attrNameLst>
                                          <p:attrName>style.visibility</p:attrName>
                                        </p:attrNameLst>
                                      </p:cBhvr>
                                      <p:to>
                                        <p:strVal val="hidden"/>
                                      </p:to>
                                    </p:set>
                                  </p:childTnLst>
                                </p:cTn>
                              </p:par>
                              <p:par>
                                <p:cTn id="58" presetID="1" presetClass="exit" presetSubtype="0" fill="hold" grpId="3" nodeType="withEffect">
                                  <p:stCondLst>
                                    <p:cond delay="0"/>
                                  </p:stCondLst>
                                  <p:childTnLst>
                                    <p:set>
                                      <p:cBhvr>
                                        <p:cTn id="59" dur="1" fill="hold">
                                          <p:stCondLst>
                                            <p:cond delay="0"/>
                                          </p:stCondLst>
                                        </p:cTn>
                                        <p:tgtEl>
                                          <p:spTgt spid="23"/>
                                        </p:tgtEl>
                                        <p:attrNameLst>
                                          <p:attrName>style.visibility</p:attrName>
                                        </p:attrNameLst>
                                      </p:cBhvr>
                                      <p:to>
                                        <p:strVal val="hidden"/>
                                      </p:to>
                                    </p:set>
                                  </p:childTnLst>
                                </p:cTn>
                              </p:par>
                              <p:par>
                                <p:cTn id="60" presetID="1" presetClass="exit" presetSubtype="0" fill="hold" grpId="2" nodeType="withEffect">
                                  <p:stCondLst>
                                    <p:cond delay="0"/>
                                  </p:stCondLst>
                                  <p:childTnLst>
                                    <p:set>
                                      <p:cBhvr>
                                        <p:cTn id="61"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62" restart="whenNotActive" fill="hold" evtFilter="cancelBubble" nodeType="interactiveSeq">
                <p:stCondLst>
                  <p:cond evt="onClick" delay="0">
                    <p:tgtEl>
                      <p:spTgt spid="3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exit" presetSubtype="0" fill="hold" grpId="4" nodeType="clickEffect">
                                  <p:stCondLst>
                                    <p:cond delay="0"/>
                                  </p:stCondLst>
                                  <p:childTnLst>
                                    <p:set>
                                      <p:cBhvr>
                                        <p:cTn id="66" dur="1" fill="hold">
                                          <p:stCondLst>
                                            <p:cond delay="0"/>
                                          </p:stCondLst>
                                        </p:cTn>
                                        <p:tgtEl>
                                          <p:spTgt spid="19"/>
                                        </p:tgtEl>
                                        <p:attrNameLst>
                                          <p:attrName>style.visibility</p:attrName>
                                        </p:attrNameLst>
                                      </p:cBhvr>
                                      <p:to>
                                        <p:strVal val="hidden"/>
                                      </p:to>
                                    </p:set>
                                  </p:childTnLst>
                                </p:cTn>
                              </p:par>
                              <p:par>
                                <p:cTn id="67" presetID="1" presetClass="exit" presetSubtype="0" fill="hold" grpId="4" nodeType="withEffect">
                                  <p:stCondLst>
                                    <p:cond delay="0"/>
                                  </p:stCondLst>
                                  <p:childTnLst>
                                    <p:set>
                                      <p:cBhvr>
                                        <p:cTn id="68" dur="1" fill="hold">
                                          <p:stCondLst>
                                            <p:cond delay="0"/>
                                          </p:stCondLst>
                                        </p:cTn>
                                        <p:tgtEl>
                                          <p:spTgt spid="21"/>
                                        </p:tgtEl>
                                        <p:attrNameLst>
                                          <p:attrName>style.visibility</p:attrName>
                                        </p:attrNameLst>
                                      </p:cBhvr>
                                      <p:to>
                                        <p:strVal val="hidden"/>
                                      </p:to>
                                    </p:set>
                                  </p:childTnLst>
                                </p:cTn>
                              </p:par>
                              <p:par>
                                <p:cTn id="69" presetID="1" presetClass="exit" presetSubtype="0" fill="hold" grpId="4" nodeType="with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xit" presetSubtype="0" fill="hold" grpId="3" nodeType="withEffect">
                                  <p:stCondLst>
                                    <p:cond delay="0"/>
                                  </p:stCondLst>
                                  <p:childTnLst>
                                    <p:set>
                                      <p:cBhvr>
                                        <p:cTn id="72"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17" grpId="0"/>
      <p:bldP spid="17" grpId="1"/>
      <p:bldP spid="17" grpId="2"/>
      <p:bldP spid="17" grpId="3"/>
      <p:bldP spid="19" grpId="0"/>
      <p:bldP spid="19" grpId="1"/>
      <p:bldP spid="19" grpId="2"/>
      <p:bldP spid="19" grpId="3"/>
      <p:bldP spid="19" grpId="4"/>
      <p:bldP spid="21" grpId="0"/>
      <p:bldP spid="21" grpId="1"/>
      <p:bldP spid="21" grpId="2"/>
      <p:bldP spid="21" grpId="3"/>
      <p:bldP spid="21" grpId="4"/>
      <p:bldP spid="23" grpId="0"/>
      <p:bldP spid="23" grpId="1"/>
      <p:bldP spid="23" grpId="2"/>
      <p:bldP spid="23" grpId="3"/>
      <p:bldP spid="23" grpId="4"/>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textruta 61">
            <a:hlinkClick r:id="rId2" action="ppaction://hlinksldjump"/>
            <a:extLst>
              <a:ext uri="{FF2B5EF4-FFF2-40B4-BE49-F238E27FC236}">
                <a16:creationId xmlns:a16="http://schemas.microsoft.com/office/drawing/2014/main" id="{F377FE9C-DE90-4CBC-8AB4-B39E21954145}"/>
              </a:ext>
            </a:extLst>
          </p:cNvPr>
          <p:cNvSpPr txBox="1">
            <a:spLocks noChangeArrowheads="1"/>
          </p:cNvSpPr>
          <p:nvPr/>
        </p:nvSpPr>
        <p:spPr bwMode="auto">
          <a:xfrm>
            <a:off x="1243013" y="63785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61" name="Höger 60">
            <a:hlinkClick r:id="rId3" action="ppaction://hlinksldjump"/>
            <a:extLst>
              <a:ext uri="{FF2B5EF4-FFF2-40B4-BE49-F238E27FC236}">
                <a16:creationId xmlns:a16="http://schemas.microsoft.com/office/drawing/2014/main" id="{5C1E13F2-B013-4DDA-9722-32A741418B86}"/>
              </a:ext>
            </a:extLst>
          </p:cNvPr>
          <p:cNvSpPr/>
          <p:nvPr/>
        </p:nvSpPr>
        <p:spPr>
          <a:xfrm>
            <a:off x="8034338" y="6253163"/>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66564" name="Grupp 40">
            <a:extLst>
              <a:ext uri="{FF2B5EF4-FFF2-40B4-BE49-F238E27FC236}">
                <a16:creationId xmlns:a16="http://schemas.microsoft.com/office/drawing/2014/main" id="{687FF28E-2089-4895-9C2D-89527250599D}"/>
              </a:ext>
            </a:extLst>
          </p:cNvPr>
          <p:cNvGrpSpPr>
            <a:grpSpLocks/>
          </p:cNvGrpSpPr>
          <p:nvPr/>
        </p:nvGrpSpPr>
        <p:grpSpPr bwMode="auto">
          <a:xfrm>
            <a:off x="69850" y="6240463"/>
            <a:ext cx="1079500" cy="539750"/>
            <a:chOff x="169363" y="6133850"/>
            <a:chExt cx="1080000" cy="540000"/>
          </a:xfrm>
        </p:grpSpPr>
        <p:sp>
          <p:nvSpPr>
            <p:cNvPr id="63" name="Höger 62">
              <a:extLst>
                <a:ext uri="{FF2B5EF4-FFF2-40B4-BE49-F238E27FC236}">
                  <a16:creationId xmlns:a16="http://schemas.microsoft.com/office/drawing/2014/main" id="{1A2A0048-45C1-470E-99DD-128324F6D691}"/>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4" name="textruta 63">
              <a:hlinkClick r:id="rId4" action="ppaction://hlinksldjump"/>
              <a:extLst>
                <a:ext uri="{FF2B5EF4-FFF2-40B4-BE49-F238E27FC236}">
                  <a16:creationId xmlns:a16="http://schemas.microsoft.com/office/drawing/2014/main" id="{50E8A0AB-E150-4B94-817B-29AECC45AB01}"/>
                </a:ext>
              </a:extLst>
            </p:cNvPr>
            <p:cNvSpPr txBox="1"/>
            <p:nvPr/>
          </p:nvSpPr>
          <p:spPr>
            <a:xfrm>
              <a:off x="231305" y="6264085"/>
              <a:ext cx="1018058" cy="277941"/>
            </a:xfrm>
            <a:prstGeom prst="rect">
              <a:avLst/>
            </a:prstGeom>
            <a:noFill/>
          </p:spPr>
          <p:txBody>
            <a:bodyPr>
              <a:spAutoFit/>
            </a:bodyPr>
            <a:lstStyle/>
            <a:p>
              <a:pPr>
                <a:defRPr/>
              </a:pPr>
              <a:r>
                <a:rPr lang="sv-SE" sz="1200" dirty="0">
                  <a:solidFill>
                    <a:schemeClr val="bg1"/>
                  </a:solidFill>
                  <a:latin typeface="+mj-lt"/>
                </a:rPr>
                <a:t>    Tillbaka</a:t>
              </a:r>
            </a:p>
          </p:txBody>
        </p:sp>
      </p:grpSp>
      <p:sp>
        <p:nvSpPr>
          <p:cNvPr id="58" name="textruta 57">
            <a:extLst>
              <a:ext uri="{FF2B5EF4-FFF2-40B4-BE49-F238E27FC236}">
                <a16:creationId xmlns:a16="http://schemas.microsoft.com/office/drawing/2014/main" id="{E6BB1CD1-17BF-4978-A3F8-DFE6419B788D}"/>
              </a:ext>
            </a:extLst>
          </p:cNvPr>
          <p:cNvSpPr txBox="1">
            <a:spLocks noChangeArrowheads="1"/>
          </p:cNvSpPr>
          <p:nvPr/>
        </p:nvSpPr>
        <p:spPr bwMode="auto">
          <a:xfrm>
            <a:off x="2822575" y="6381750"/>
            <a:ext cx="3522663" cy="2524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dirty="0">
                <a:solidFill>
                  <a:schemeClr val="tx1"/>
                </a:solidFill>
              </a:rPr>
              <a:t>Fler tips </a:t>
            </a:r>
            <a:r>
              <a:rPr lang="sv-SE" altLang="sv-SE" dirty="0">
                <a:solidFill>
                  <a:schemeClr val="tx1"/>
                </a:solidFill>
                <a:sym typeface="Webdings" panose="05030102010509060703" pitchFamily="18" charset="2"/>
              </a:rPr>
              <a:t></a:t>
            </a:r>
            <a:endParaRPr lang="sv-SE" altLang="sv-SE" dirty="0">
              <a:solidFill>
                <a:schemeClr val="tx1"/>
              </a:solidFill>
            </a:endParaRPr>
          </a:p>
        </p:txBody>
      </p:sp>
      <p:sp>
        <p:nvSpPr>
          <p:cNvPr id="5" name="Alternativ process 4">
            <a:extLst>
              <a:ext uri="{FF2B5EF4-FFF2-40B4-BE49-F238E27FC236}">
                <a16:creationId xmlns:a16="http://schemas.microsoft.com/office/drawing/2014/main" id="{4B431EDA-38C1-41A9-8764-E389B901A641}"/>
              </a:ext>
            </a:extLst>
          </p:cNvPr>
          <p:cNvSpPr/>
          <p:nvPr/>
        </p:nvSpPr>
        <p:spPr>
          <a:xfrm rot="16200000">
            <a:off x="3804444" y="-1293019"/>
            <a:ext cx="1403350" cy="8783638"/>
          </a:xfrm>
          <a:prstGeom prst="flowChartAlternateProcess">
            <a:avLst/>
          </a:prstGeom>
          <a:gradFill flip="none" rotWithShape="1">
            <a:gsLst>
              <a:gs pos="0">
                <a:schemeClr val="bg1">
                  <a:lumMod val="65000"/>
                </a:schemeClr>
              </a:gs>
              <a:gs pos="11000">
                <a:schemeClr val="bg1">
                  <a:lumMod val="75000"/>
                </a:schemeClr>
              </a:gs>
              <a:gs pos="81000">
                <a:schemeClr val="bg1">
                  <a:lumMod val="95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a:normAutofit/>
          </a:bodyPr>
          <a:lstStyle/>
          <a:p>
            <a:pPr algn="ctr" eaLnBrk="1" hangingPunct="1">
              <a:spcBef>
                <a:spcPct val="50000"/>
              </a:spcBef>
              <a:defRPr/>
            </a:pPr>
            <a:r>
              <a:rPr lang="sv-SE" sz="1200" b="1" dirty="0">
                <a:solidFill>
                  <a:srgbClr val="FFFFFF"/>
                </a:solidFill>
                <a:cs typeface="Arial" pitchFamily="34" charset="0"/>
              </a:rPr>
              <a:t>KRITISKA AKTIVITETER</a:t>
            </a:r>
          </a:p>
        </p:txBody>
      </p:sp>
      <p:sp>
        <p:nvSpPr>
          <p:cNvPr id="6" name="Alternativ process 5">
            <a:extLst>
              <a:ext uri="{FF2B5EF4-FFF2-40B4-BE49-F238E27FC236}">
                <a16:creationId xmlns:a16="http://schemas.microsoft.com/office/drawing/2014/main" id="{3A8F931E-F351-45EC-9FC4-8EBA3F9E2778}"/>
              </a:ext>
            </a:extLst>
          </p:cNvPr>
          <p:cNvSpPr/>
          <p:nvPr/>
        </p:nvSpPr>
        <p:spPr>
          <a:xfrm rot="16200000">
            <a:off x="3890962" y="1214438"/>
            <a:ext cx="1230313" cy="8783638"/>
          </a:xfrm>
          <a:prstGeom prst="flowChartAlternateProcess">
            <a:avLst/>
          </a:prstGeom>
          <a:gradFill flip="none" rotWithShape="1">
            <a:gsLst>
              <a:gs pos="0">
                <a:schemeClr val="bg1">
                  <a:lumMod val="65000"/>
                </a:schemeClr>
              </a:gs>
              <a:gs pos="11000">
                <a:schemeClr val="bg1">
                  <a:lumMod val="75000"/>
                </a:schemeClr>
              </a:gs>
              <a:gs pos="81000">
                <a:schemeClr val="bg1">
                  <a:lumMod val="95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a:normAutofit/>
          </a:bodyPr>
          <a:lstStyle/>
          <a:p>
            <a:pPr algn="ctr" eaLnBrk="1" hangingPunct="1">
              <a:spcBef>
                <a:spcPct val="50000"/>
              </a:spcBef>
              <a:defRPr/>
            </a:pPr>
            <a:r>
              <a:rPr lang="sv-SE" sz="1200" b="1" dirty="0">
                <a:solidFill>
                  <a:srgbClr val="FFFFFF"/>
                </a:solidFill>
                <a:cs typeface="Arial" pitchFamily="34" charset="0"/>
              </a:rPr>
              <a:t>EXTERNA RESURSER</a:t>
            </a:r>
          </a:p>
        </p:txBody>
      </p:sp>
      <p:sp>
        <p:nvSpPr>
          <p:cNvPr id="7" name="Alternativ process 6">
            <a:extLst>
              <a:ext uri="{FF2B5EF4-FFF2-40B4-BE49-F238E27FC236}">
                <a16:creationId xmlns:a16="http://schemas.microsoft.com/office/drawing/2014/main" id="{F5463855-BE93-4E7D-A2EA-76F88EE58FC2}"/>
              </a:ext>
            </a:extLst>
          </p:cNvPr>
          <p:cNvSpPr/>
          <p:nvPr/>
        </p:nvSpPr>
        <p:spPr>
          <a:xfrm rot="16200000">
            <a:off x="3929856" y="5557"/>
            <a:ext cx="1152525" cy="8783638"/>
          </a:xfrm>
          <a:prstGeom prst="flowChartAlternateProcess">
            <a:avLst/>
          </a:prstGeom>
          <a:gradFill flip="none" rotWithShape="1">
            <a:gsLst>
              <a:gs pos="0">
                <a:schemeClr val="bg1">
                  <a:lumMod val="65000"/>
                </a:schemeClr>
              </a:gs>
              <a:gs pos="11000">
                <a:schemeClr val="bg1">
                  <a:lumMod val="75000"/>
                </a:schemeClr>
              </a:gs>
              <a:gs pos="81000">
                <a:schemeClr val="bg1">
                  <a:lumMod val="95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a:normAutofit/>
          </a:bodyPr>
          <a:lstStyle/>
          <a:p>
            <a:pPr algn="ctr" eaLnBrk="1" hangingPunct="1">
              <a:spcBef>
                <a:spcPct val="50000"/>
              </a:spcBef>
              <a:defRPr/>
            </a:pPr>
            <a:r>
              <a:rPr lang="sv-SE" sz="1200" b="1" dirty="0">
                <a:solidFill>
                  <a:srgbClr val="FFFFFF"/>
                </a:solidFill>
                <a:cs typeface="Arial" pitchFamily="34" charset="0"/>
              </a:rPr>
              <a:t>INTERNA RESURSER</a:t>
            </a:r>
          </a:p>
        </p:txBody>
      </p:sp>
      <p:pic>
        <p:nvPicPr>
          <p:cNvPr id="66569" name="Bildobjekt 2">
            <a:extLst>
              <a:ext uri="{FF2B5EF4-FFF2-40B4-BE49-F238E27FC236}">
                <a16:creationId xmlns:a16="http://schemas.microsoft.com/office/drawing/2014/main" id="{8525F85F-CFB0-47E2-AEBC-C2BCDB1EA23E}"/>
              </a:ext>
            </a:extLst>
          </p:cNvPr>
          <p:cNvPicPr>
            <a:picLocks noChangeAspect="1"/>
          </p:cNvPicPr>
          <p:nvPr/>
        </p:nvPicPr>
        <p:blipFill>
          <a:blip r:embed="rId5">
            <a:extLst>
              <a:ext uri="{28A0092B-C50C-407E-A947-70E740481C1C}">
                <a14:useLocalDpi xmlns:a14="http://schemas.microsoft.com/office/drawing/2010/main" val="0"/>
              </a:ext>
            </a:extLst>
          </a:blip>
          <a:srcRect l="31827" t="34222" r="32222" b="53333"/>
          <a:stretch>
            <a:fillRect/>
          </a:stretch>
        </p:blipFill>
        <p:spPr bwMode="auto">
          <a:xfrm>
            <a:off x="7996238" y="73025"/>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ruta 15">
            <a:extLst>
              <a:ext uri="{FF2B5EF4-FFF2-40B4-BE49-F238E27FC236}">
                <a16:creationId xmlns:a16="http://schemas.microsoft.com/office/drawing/2014/main" id="{83A143D1-C90F-42F7-B657-FD5A544E6EA3}"/>
              </a:ext>
            </a:extLst>
          </p:cNvPr>
          <p:cNvSpPr txBox="1"/>
          <p:nvPr/>
        </p:nvSpPr>
        <p:spPr>
          <a:xfrm>
            <a:off x="98425" y="803275"/>
            <a:ext cx="6015038" cy="341313"/>
          </a:xfrm>
          <a:prstGeom prst="roundRect">
            <a:avLst/>
          </a:prstGeom>
          <a:noFill/>
          <a:ln>
            <a:noFill/>
          </a:ln>
        </p:spPr>
        <p:txBody>
          <a:bodyPr>
            <a:spAutoFit/>
          </a:bodyPr>
          <a:lstStyle/>
          <a:p>
            <a:pPr>
              <a:defRPr/>
            </a:pPr>
            <a:r>
              <a:rPr lang="sv-SE" sz="1400" dirty="0">
                <a:latin typeface="+mj-lt"/>
              </a:rPr>
              <a:t>Ett exempel på beroendekartläggning återges i kartan nedan</a:t>
            </a:r>
          </a:p>
        </p:txBody>
      </p:sp>
      <p:pic>
        <p:nvPicPr>
          <p:cNvPr id="66571" name="Bildobjekt 3">
            <a:extLst>
              <a:ext uri="{FF2B5EF4-FFF2-40B4-BE49-F238E27FC236}">
                <a16:creationId xmlns:a16="http://schemas.microsoft.com/office/drawing/2014/main" id="{8AAA85EE-1408-4B4F-8C19-4F8A8E265E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3" y="107950"/>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2" name="Rektangel 25">
            <a:extLst>
              <a:ext uri="{FF2B5EF4-FFF2-40B4-BE49-F238E27FC236}">
                <a16:creationId xmlns:a16="http://schemas.microsoft.com/office/drawing/2014/main" id="{187E1443-AF14-4A89-A1F1-F71DA63811AB}"/>
              </a:ext>
            </a:extLst>
          </p:cNvPr>
          <p:cNvSpPr>
            <a:spLocks noChangeArrowheads="1"/>
          </p:cNvSpPr>
          <p:nvPr/>
        </p:nvSpPr>
        <p:spPr bwMode="auto">
          <a:xfrm>
            <a:off x="569913" y="190500"/>
            <a:ext cx="20589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Analys av verksamheten</a:t>
            </a:r>
          </a:p>
        </p:txBody>
      </p:sp>
      <p:grpSp>
        <p:nvGrpSpPr>
          <p:cNvPr id="2" name="Grupp 1">
            <a:extLst>
              <a:ext uri="{FF2B5EF4-FFF2-40B4-BE49-F238E27FC236}">
                <a16:creationId xmlns:a16="http://schemas.microsoft.com/office/drawing/2014/main" id="{D15608F1-FFC0-4ED4-BA13-C34BFCB84FDE}"/>
              </a:ext>
            </a:extLst>
          </p:cNvPr>
          <p:cNvGrpSpPr>
            <a:grpSpLocks/>
          </p:cNvGrpSpPr>
          <p:nvPr/>
        </p:nvGrpSpPr>
        <p:grpSpPr bwMode="auto">
          <a:xfrm>
            <a:off x="2179638" y="2684463"/>
            <a:ext cx="4489450" cy="792162"/>
            <a:chOff x="692874" y="2703365"/>
            <a:chExt cx="4488732" cy="792163"/>
          </a:xfrm>
        </p:grpSpPr>
        <p:sp>
          <p:nvSpPr>
            <p:cNvPr id="28" name="Alternativ process 27">
              <a:extLst>
                <a:ext uri="{FF2B5EF4-FFF2-40B4-BE49-F238E27FC236}">
                  <a16:creationId xmlns:a16="http://schemas.microsoft.com/office/drawing/2014/main" id="{D02A5EAE-836A-432F-8B23-AF07A7EE6F63}"/>
                </a:ext>
              </a:extLst>
            </p:cNvPr>
            <p:cNvSpPr>
              <a:spLocks/>
            </p:cNvSpPr>
            <p:nvPr/>
          </p:nvSpPr>
          <p:spPr bwMode="auto">
            <a:xfrm>
              <a:off x="692874" y="2703365"/>
              <a:ext cx="1458679" cy="792163"/>
            </a:xfrm>
            <a:prstGeom prst="flowChartAlternateProcess">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normAutofit/>
            </a:bodyPr>
            <a:lstStyle/>
            <a:p>
              <a:pPr algn="ctr" eaLnBrk="1" hangingPunct="1">
                <a:defRPr/>
              </a:pPr>
              <a:r>
                <a:rPr lang="sv-SE" sz="1100" b="1" dirty="0">
                  <a:solidFill>
                    <a:srgbClr val="6E6F71">
                      <a:lumMod val="50000"/>
                    </a:srgbClr>
                  </a:solidFill>
                  <a:cs typeface="Arial" pitchFamily="34" charset="0"/>
                </a:rPr>
                <a:t>1. Skadehantering på plats</a:t>
              </a:r>
            </a:p>
          </p:txBody>
        </p:sp>
        <p:sp>
          <p:nvSpPr>
            <p:cNvPr id="29" name="Alternativ process 28">
              <a:extLst>
                <a:ext uri="{FF2B5EF4-FFF2-40B4-BE49-F238E27FC236}">
                  <a16:creationId xmlns:a16="http://schemas.microsoft.com/office/drawing/2014/main" id="{27EBC7F7-4F2D-4F59-B948-E7C2A256F147}"/>
                </a:ext>
              </a:extLst>
            </p:cNvPr>
            <p:cNvSpPr>
              <a:spLocks/>
            </p:cNvSpPr>
            <p:nvPr/>
          </p:nvSpPr>
          <p:spPr bwMode="auto">
            <a:xfrm>
              <a:off x="2213456" y="2703365"/>
              <a:ext cx="1457092" cy="792163"/>
            </a:xfrm>
            <a:prstGeom prst="flowChartAlternateProcess">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normAutofit/>
            </a:bodyPr>
            <a:lstStyle/>
            <a:p>
              <a:pPr algn="ctr" eaLnBrk="1" hangingPunct="1">
                <a:defRPr/>
              </a:pPr>
              <a:r>
                <a:rPr lang="sv-SE" sz="1100" b="1" dirty="0">
                  <a:solidFill>
                    <a:srgbClr val="6E6F71">
                      <a:lumMod val="50000"/>
                    </a:srgbClr>
                  </a:solidFill>
                  <a:cs typeface="Arial" pitchFamily="34" charset="0"/>
                </a:rPr>
                <a:t>2. Skadereglering och information återförsäkrare</a:t>
              </a:r>
            </a:p>
          </p:txBody>
        </p:sp>
        <p:sp>
          <p:nvSpPr>
            <p:cNvPr id="30" name="Alternativ process 29">
              <a:extLst>
                <a:ext uri="{FF2B5EF4-FFF2-40B4-BE49-F238E27FC236}">
                  <a16:creationId xmlns:a16="http://schemas.microsoft.com/office/drawing/2014/main" id="{07D1763C-37CF-4AE0-BDBE-C9E47E57FFEF}"/>
                </a:ext>
              </a:extLst>
            </p:cNvPr>
            <p:cNvSpPr>
              <a:spLocks/>
            </p:cNvSpPr>
            <p:nvPr/>
          </p:nvSpPr>
          <p:spPr bwMode="auto">
            <a:xfrm>
              <a:off x="3722926" y="2703365"/>
              <a:ext cx="1458680" cy="792163"/>
            </a:xfrm>
            <a:prstGeom prst="flowChartAlternateProcess">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normAutofit/>
            </a:bodyPr>
            <a:lstStyle/>
            <a:p>
              <a:pPr algn="ctr" eaLnBrk="1" hangingPunct="1">
                <a:defRPr/>
              </a:pPr>
              <a:r>
                <a:rPr lang="sv-SE" sz="1100" b="1" dirty="0">
                  <a:solidFill>
                    <a:srgbClr val="6E6F71">
                      <a:lumMod val="50000"/>
                    </a:srgbClr>
                  </a:solidFill>
                  <a:cs typeface="Arial" pitchFamily="34" charset="0"/>
                </a:rPr>
                <a:t>3. Utbetalning och uppföljning</a:t>
              </a:r>
            </a:p>
          </p:txBody>
        </p:sp>
      </p:grpSp>
      <p:grpSp>
        <p:nvGrpSpPr>
          <p:cNvPr id="17" name="Grupp 16">
            <a:extLst>
              <a:ext uri="{FF2B5EF4-FFF2-40B4-BE49-F238E27FC236}">
                <a16:creationId xmlns:a16="http://schemas.microsoft.com/office/drawing/2014/main" id="{7EDC426E-70C3-463D-B1EE-9BF0835951B3}"/>
              </a:ext>
            </a:extLst>
          </p:cNvPr>
          <p:cNvGrpSpPr>
            <a:grpSpLocks/>
          </p:cNvGrpSpPr>
          <p:nvPr/>
        </p:nvGrpSpPr>
        <p:grpSpPr bwMode="auto">
          <a:xfrm>
            <a:off x="2359025" y="3946525"/>
            <a:ext cx="4084638" cy="900113"/>
            <a:chOff x="2359019" y="4041630"/>
            <a:chExt cx="4084360" cy="900112"/>
          </a:xfrm>
        </p:grpSpPr>
        <p:sp>
          <p:nvSpPr>
            <p:cNvPr id="31" name="Romb 30">
              <a:extLst>
                <a:ext uri="{FF2B5EF4-FFF2-40B4-BE49-F238E27FC236}">
                  <a16:creationId xmlns:a16="http://schemas.microsoft.com/office/drawing/2014/main" id="{833C5241-1FA2-48E5-B0C0-01E8A79B7583}"/>
                </a:ext>
              </a:extLst>
            </p:cNvPr>
            <p:cNvSpPr/>
            <p:nvPr/>
          </p:nvSpPr>
          <p:spPr bwMode="auto">
            <a:xfrm>
              <a:off x="2359019" y="4041630"/>
              <a:ext cx="900052" cy="900112"/>
            </a:xfrm>
            <a:prstGeom prst="diamond">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sv-SE" sz="1200" b="1" dirty="0">
                  <a:solidFill>
                    <a:srgbClr val="6E6F71">
                      <a:lumMod val="50000"/>
                    </a:srgbClr>
                  </a:solidFill>
                  <a:cs typeface="Arial" pitchFamily="34" charset="0"/>
                </a:rPr>
                <a:t>1-3</a:t>
              </a:r>
            </a:p>
            <a:p>
              <a:pPr algn="ctr" eaLnBrk="1" hangingPunct="1">
                <a:defRPr/>
              </a:pPr>
              <a:r>
                <a:rPr lang="sv-SE" sz="1200" b="1" dirty="0">
                  <a:solidFill>
                    <a:srgbClr val="6E6F71">
                      <a:lumMod val="50000"/>
                    </a:srgbClr>
                  </a:solidFill>
                  <a:cs typeface="Arial" pitchFamily="34" charset="0"/>
                </a:rPr>
                <a:t>Skadehanterings-</a:t>
              </a:r>
              <a:br>
                <a:rPr lang="sv-SE" sz="1200" b="1" dirty="0">
                  <a:solidFill>
                    <a:srgbClr val="6E6F71">
                      <a:lumMod val="50000"/>
                    </a:srgbClr>
                  </a:solidFill>
                  <a:cs typeface="Arial" pitchFamily="34" charset="0"/>
                </a:rPr>
              </a:br>
              <a:r>
                <a:rPr lang="sv-SE" sz="1200" b="1" dirty="0">
                  <a:solidFill>
                    <a:srgbClr val="6E6F71">
                      <a:lumMod val="50000"/>
                    </a:srgbClr>
                  </a:solidFill>
                  <a:cs typeface="Arial" pitchFamily="34" charset="0"/>
                </a:rPr>
                <a:t>system</a:t>
              </a:r>
            </a:p>
          </p:txBody>
        </p:sp>
        <p:sp>
          <p:nvSpPr>
            <p:cNvPr id="33" name="Romb 32">
              <a:extLst>
                <a:ext uri="{FF2B5EF4-FFF2-40B4-BE49-F238E27FC236}">
                  <a16:creationId xmlns:a16="http://schemas.microsoft.com/office/drawing/2014/main" id="{ADDB2664-802B-4460-A054-98C0DCD2DC1B}"/>
                </a:ext>
              </a:extLst>
            </p:cNvPr>
            <p:cNvSpPr/>
            <p:nvPr/>
          </p:nvSpPr>
          <p:spPr bwMode="auto">
            <a:xfrm>
              <a:off x="3473368" y="4041630"/>
              <a:ext cx="900052" cy="900112"/>
            </a:xfrm>
            <a:prstGeom prst="diamond">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sv-SE" sz="1200" b="1" dirty="0">
                  <a:solidFill>
                    <a:srgbClr val="6E6F71">
                      <a:lumMod val="50000"/>
                    </a:srgbClr>
                  </a:solidFill>
                  <a:cs typeface="Arial" pitchFamily="34" charset="0"/>
                </a:rPr>
                <a:t>1-2</a:t>
              </a:r>
            </a:p>
            <a:p>
              <a:pPr algn="ctr" eaLnBrk="1" hangingPunct="1">
                <a:defRPr/>
              </a:pPr>
              <a:r>
                <a:rPr lang="sv-SE" sz="1200" b="1" dirty="0">
                  <a:solidFill>
                    <a:srgbClr val="6E6F71">
                      <a:lumMod val="50000"/>
                    </a:srgbClr>
                  </a:solidFill>
                  <a:cs typeface="Arial" pitchFamily="34" charset="0"/>
                </a:rPr>
                <a:t>Skadereglerare</a:t>
              </a:r>
            </a:p>
          </p:txBody>
        </p:sp>
        <p:sp>
          <p:nvSpPr>
            <p:cNvPr id="35" name="Romb 34">
              <a:extLst>
                <a:ext uri="{FF2B5EF4-FFF2-40B4-BE49-F238E27FC236}">
                  <a16:creationId xmlns:a16="http://schemas.microsoft.com/office/drawing/2014/main" id="{383CD976-7090-4AB9-AAB1-9724432B4BD0}"/>
                </a:ext>
              </a:extLst>
            </p:cNvPr>
            <p:cNvSpPr/>
            <p:nvPr/>
          </p:nvSpPr>
          <p:spPr bwMode="auto">
            <a:xfrm>
              <a:off x="4521047" y="4041630"/>
              <a:ext cx="900052" cy="900112"/>
            </a:xfrm>
            <a:prstGeom prst="diamond">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sv-SE" sz="1200" b="1" dirty="0">
                  <a:solidFill>
                    <a:srgbClr val="6E6F71">
                      <a:lumMod val="50000"/>
                    </a:srgbClr>
                  </a:solidFill>
                  <a:cs typeface="Arial" pitchFamily="34" charset="0"/>
                </a:rPr>
                <a:t>2-3</a:t>
              </a:r>
            </a:p>
            <a:p>
              <a:pPr algn="ctr" eaLnBrk="1" hangingPunct="1">
                <a:defRPr/>
              </a:pPr>
              <a:r>
                <a:rPr lang="sv-SE" sz="1200" b="1" dirty="0">
                  <a:solidFill>
                    <a:srgbClr val="6E6F71">
                      <a:lumMod val="50000"/>
                    </a:srgbClr>
                  </a:solidFill>
                  <a:cs typeface="Arial" pitchFamily="34" charset="0"/>
                </a:rPr>
                <a:t>Administrativ</a:t>
              </a:r>
            </a:p>
            <a:p>
              <a:pPr algn="ctr" eaLnBrk="1" hangingPunct="1">
                <a:defRPr/>
              </a:pPr>
              <a:r>
                <a:rPr lang="sv-SE" sz="1200" b="1" dirty="0">
                  <a:solidFill>
                    <a:srgbClr val="6E6F71">
                      <a:lumMod val="50000"/>
                    </a:srgbClr>
                  </a:solidFill>
                  <a:cs typeface="Arial" pitchFamily="34" charset="0"/>
                </a:rPr>
                <a:t>personal</a:t>
              </a:r>
            </a:p>
          </p:txBody>
        </p:sp>
        <p:sp>
          <p:nvSpPr>
            <p:cNvPr id="37" name="Romb 36">
              <a:extLst>
                <a:ext uri="{FF2B5EF4-FFF2-40B4-BE49-F238E27FC236}">
                  <a16:creationId xmlns:a16="http://schemas.microsoft.com/office/drawing/2014/main" id="{0E3A8CAE-BFA6-44F5-8183-B83DEF963309}"/>
                </a:ext>
              </a:extLst>
            </p:cNvPr>
            <p:cNvSpPr/>
            <p:nvPr/>
          </p:nvSpPr>
          <p:spPr bwMode="auto">
            <a:xfrm>
              <a:off x="5543327" y="4041630"/>
              <a:ext cx="900052" cy="900112"/>
            </a:xfrm>
            <a:prstGeom prst="diamond">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sv-SE" sz="1200" b="1" dirty="0">
                  <a:solidFill>
                    <a:srgbClr val="6E6F71">
                      <a:lumMod val="50000"/>
                    </a:srgbClr>
                  </a:solidFill>
                  <a:cs typeface="Arial" pitchFamily="34" charset="0"/>
                </a:rPr>
                <a:t>1-3</a:t>
              </a:r>
            </a:p>
            <a:p>
              <a:pPr algn="ctr" eaLnBrk="1" hangingPunct="1">
                <a:defRPr/>
              </a:pPr>
              <a:r>
                <a:rPr lang="sv-SE" sz="1200" b="1" dirty="0">
                  <a:solidFill>
                    <a:srgbClr val="6E6F71">
                      <a:lumMod val="50000"/>
                    </a:srgbClr>
                  </a:solidFill>
                  <a:cs typeface="Arial" pitchFamily="34" charset="0"/>
                </a:rPr>
                <a:t>Lokal</a:t>
              </a:r>
            </a:p>
          </p:txBody>
        </p:sp>
      </p:grpSp>
      <p:grpSp>
        <p:nvGrpSpPr>
          <p:cNvPr id="4" name="Grupp 3">
            <a:extLst>
              <a:ext uri="{FF2B5EF4-FFF2-40B4-BE49-F238E27FC236}">
                <a16:creationId xmlns:a16="http://schemas.microsoft.com/office/drawing/2014/main" id="{ABA3125A-16E9-49BC-AD58-F6D95FE2C2F8}"/>
              </a:ext>
            </a:extLst>
          </p:cNvPr>
          <p:cNvGrpSpPr>
            <a:grpSpLocks/>
          </p:cNvGrpSpPr>
          <p:nvPr/>
        </p:nvGrpSpPr>
        <p:grpSpPr bwMode="auto">
          <a:xfrm>
            <a:off x="2128838" y="5214938"/>
            <a:ext cx="4702175" cy="792162"/>
            <a:chOff x="2129120" y="5395913"/>
            <a:chExt cx="4701176" cy="792162"/>
          </a:xfrm>
        </p:grpSpPr>
        <p:sp>
          <p:nvSpPr>
            <p:cNvPr id="32" name="Ellips 31">
              <a:extLst>
                <a:ext uri="{FF2B5EF4-FFF2-40B4-BE49-F238E27FC236}">
                  <a16:creationId xmlns:a16="http://schemas.microsoft.com/office/drawing/2014/main" id="{90349D7A-75C5-47A9-BFB0-0DC92340219A}"/>
                </a:ext>
              </a:extLst>
            </p:cNvPr>
            <p:cNvSpPr/>
            <p:nvPr/>
          </p:nvSpPr>
          <p:spPr bwMode="auto">
            <a:xfrm>
              <a:off x="2129120" y="5395913"/>
              <a:ext cx="791994" cy="792162"/>
            </a:xfrm>
            <a:prstGeom prst="ellipse">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sv-SE" sz="1200" b="1" dirty="0">
                  <a:solidFill>
                    <a:srgbClr val="6E6F71">
                      <a:lumMod val="50000"/>
                    </a:srgbClr>
                  </a:solidFill>
                  <a:cs typeface="Arial" pitchFamily="34" charset="0"/>
                </a:rPr>
                <a:t>1-3</a:t>
              </a:r>
            </a:p>
            <a:p>
              <a:pPr algn="ctr" eaLnBrk="1" hangingPunct="1">
                <a:defRPr/>
              </a:pPr>
              <a:r>
                <a:rPr lang="sv-SE" sz="1200" b="1" dirty="0">
                  <a:solidFill>
                    <a:srgbClr val="6E6F71">
                      <a:lumMod val="50000"/>
                    </a:srgbClr>
                  </a:solidFill>
                  <a:cs typeface="Arial" pitchFamily="34" charset="0"/>
                </a:rPr>
                <a:t>IT-drift</a:t>
              </a:r>
            </a:p>
          </p:txBody>
        </p:sp>
        <p:sp>
          <p:nvSpPr>
            <p:cNvPr id="34" name="Ellips 33">
              <a:extLst>
                <a:ext uri="{FF2B5EF4-FFF2-40B4-BE49-F238E27FC236}">
                  <a16:creationId xmlns:a16="http://schemas.microsoft.com/office/drawing/2014/main" id="{91B32A47-9EC6-484B-8FC5-48CC5805A89C}"/>
                </a:ext>
              </a:extLst>
            </p:cNvPr>
            <p:cNvSpPr/>
            <p:nvPr/>
          </p:nvSpPr>
          <p:spPr bwMode="auto">
            <a:xfrm>
              <a:off x="3106812" y="5395913"/>
              <a:ext cx="791994" cy="792162"/>
            </a:xfrm>
            <a:prstGeom prst="ellipse">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sv-SE" sz="1200" b="1" dirty="0">
                  <a:solidFill>
                    <a:srgbClr val="6E6F71">
                      <a:lumMod val="50000"/>
                    </a:srgbClr>
                  </a:solidFill>
                  <a:cs typeface="Arial" pitchFamily="34" charset="0"/>
                </a:rPr>
                <a:t>2-3</a:t>
              </a:r>
            </a:p>
            <a:p>
              <a:pPr algn="ctr" eaLnBrk="1" hangingPunct="1">
                <a:defRPr/>
              </a:pPr>
              <a:r>
                <a:rPr lang="sv-SE" sz="1200" b="1" dirty="0">
                  <a:solidFill>
                    <a:srgbClr val="6E6F71">
                      <a:lumMod val="50000"/>
                    </a:srgbClr>
                  </a:solidFill>
                  <a:cs typeface="Arial" pitchFamily="34" charset="0"/>
                </a:rPr>
                <a:t>Återförsäkrare</a:t>
              </a:r>
            </a:p>
          </p:txBody>
        </p:sp>
        <p:sp>
          <p:nvSpPr>
            <p:cNvPr id="36" name="Ellips 35">
              <a:extLst>
                <a:ext uri="{FF2B5EF4-FFF2-40B4-BE49-F238E27FC236}">
                  <a16:creationId xmlns:a16="http://schemas.microsoft.com/office/drawing/2014/main" id="{D2E34D0A-2D78-4D76-B615-93F611DD454B}"/>
                </a:ext>
              </a:extLst>
            </p:cNvPr>
            <p:cNvSpPr/>
            <p:nvPr/>
          </p:nvSpPr>
          <p:spPr bwMode="auto">
            <a:xfrm>
              <a:off x="4082917" y="5395913"/>
              <a:ext cx="793581" cy="792162"/>
            </a:xfrm>
            <a:prstGeom prst="ellipse">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sv-SE" sz="1200" b="1" dirty="0">
                  <a:solidFill>
                    <a:srgbClr val="6E6F71">
                      <a:lumMod val="50000"/>
                    </a:srgbClr>
                  </a:solidFill>
                  <a:cs typeface="Arial" pitchFamily="34" charset="0"/>
                </a:rPr>
                <a:t>1-3</a:t>
              </a:r>
            </a:p>
            <a:p>
              <a:pPr algn="ctr" eaLnBrk="1" hangingPunct="1">
                <a:defRPr/>
              </a:pPr>
              <a:r>
                <a:rPr lang="sv-SE" sz="1200" b="1" dirty="0">
                  <a:solidFill>
                    <a:srgbClr val="6E6F71">
                      <a:lumMod val="50000"/>
                    </a:srgbClr>
                  </a:solidFill>
                  <a:cs typeface="Arial" pitchFamily="34" charset="0"/>
                </a:rPr>
                <a:t>Telefoni</a:t>
              </a:r>
            </a:p>
          </p:txBody>
        </p:sp>
        <p:sp>
          <p:nvSpPr>
            <p:cNvPr id="38" name="Ellips 37">
              <a:extLst>
                <a:ext uri="{FF2B5EF4-FFF2-40B4-BE49-F238E27FC236}">
                  <a16:creationId xmlns:a16="http://schemas.microsoft.com/office/drawing/2014/main" id="{4D8E5B85-625F-428E-8850-50861B9472FA}"/>
                </a:ext>
              </a:extLst>
            </p:cNvPr>
            <p:cNvSpPr/>
            <p:nvPr/>
          </p:nvSpPr>
          <p:spPr bwMode="auto">
            <a:xfrm>
              <a:off x="6038301" y="5395913"/>
              <a:ext cx="791995" cy="792162"/>
            </a:xfrm>
            <a:prstGeom prst="ellipse">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sv-SE" sz="1200" b="1" dirty="0">
                  <a:solidFill>
                    <a:srgbClr val="6E6F71">
                      <a:lumMod val="50000"/>
                    </a:srgbClr>
                  </a:solidFill>
                  <a:cs typeface="Arial" pitchFamily="34" charset="0"/>
                </a:rPr>
                <a:t>1-3</a:t>
              </a:r>
            </a:p>
            <a:p>
              <a:pPr algn="ctr" eaLnBrk="1" hangingPunct="1">
                <a:defRPr/>
              </a:pPr>
              <a:r>
                <a:rPr lang="sv-SE" sz="1200" b="1" dirty="0">
                  <a:solidFill>
                    <a:srgbClr val="6E6F71">
                      <a:lumMod val="50000"/>
                    </a:srgbClr>
                  </a:solidFill>
                  <a:cs typeface="Arial" pitchFamily="34" charset="0"/>
                </a:rPr>
                <a:t>El</a:t>
              </a:r>
            </a:p>
          </p:txBody>
        </p:sp>
        <p:sp>
          <p:nvSpPr>
            <p:cNvPr id="40" name="Ellips 39">
              <a:extLst>
                <a:ext uri="{FF2B5EF4-FFF2-40B4-BE49-F238E27FC236}">
                  <a16:creationId xmlns:a16="http://schemas.microsoft.com/office/drawing/2014/main" id="{6C5B3BDD-A4F0-4F5E-8219-63A248F9A027}"/>
                </a:ext>
              </a:extLst>
            </p:cNvPr>
            <p:cNvSpPr/>
            <p:nvPr/>
          </p:nvSpPr>
          <p:spPr bwMode="auto">
            <a:xfrm>
              <a:off x="5060609" y="5395913"/>
              <a:ext cx="791995" cy="792162"/>
            </a:xfrm>
            <a:prstGeom prst="ellipse">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defRPr/>
              </a:pPr>
              <a:r>
                <a:rPr lang="sv-SE" sz="1200" b="1" dirty="0">
                  <a:solidFill>
                    <a:srgbClr val="6E6F71">
                      <a:lumMod val="50000"/>
                    </a:srgbClr>
                  </a:solidFill>
                  <a:cs typeface="Arial" pitchFamily="34" charset="0"/>
                </a:rPr>
                <a:t>1-3</a:t>
              </a:r>
            </a:p>
            <a:p>
              <a:pPr algn="ctr" eaLnBrk="1" hangingPunct="1">
                <a:defRPr/>
              </a:pPr>
              <a:r>
                <a:rPr lang="sv-SE" sz="1200" b="1" dirty="0">
                  <a:solidFill>
                    <a:srgbClr val="6E6F71">
                      <a:lumMod val="50000"/>
                    </a:srgbClr>
                  </a:solidFill>
                  <a:cs typeface="Arial" pitchFamily="34" charset="0"/>
                </a:rPr>
                <a:t>Internet</a:t>
              </a:r>
            </a:p>
          </p:txBody>
        </p:sp>
      </p:grpSp>
      <p:sp>
        <p:nvSpPr>
          <p:cNvPr id="8" name="Alternativ process 7">
            <a:extLst>
              <a:ext uri="{FF2B5EF4-FFF2-40B4-BE49-F238E27FC236}">
                <a16:creationId xmlns:a16="http://schemas.microsoft.com/office/drawing/2014/main" id="{FED02B46-1E99-41E3-A340-5D75F49F23EB}"/>
              </a:ext>
            </a:extLst>
          </p:cNvPr>
          <p:cNvSpPr/>
          <p:nvPr/>
        </p:nvSpPr>
        <p:spPr>
          <a:xfrm rot="16200000">
            <a:off x="3946525" y="-2566987"/>
            <a:ext cx="1119187" cy="8783638"/>
          </a:xfrm>
          <a:prstGeom prst="flowChartAlternateProcess">
            <a:avLst/>
          </a:prstGeom>
          <a:gradFill flip="none" rotWithShape="1">
            <a:gsLst>
              <a:gs pos="0">
                <a:schemeClr val="bg1">
                  <a:lumMod val="65000"/>
                </a:schemeClr>
              </a:gs>
              <a:gs pos="11000">
                <a:schemeClr val="bg1">
                  <a:lumMod val="75000"/>
                </a:schemeClr>
              </a:gs>
              <a:gs pos="81000">
                <a:schemeClr val="bg1">
                  <a:lumMod val="95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a:normAutofit/>
          </a:bodyPr>
          <a:lstStyle/>
          <a:p>
            <a:pPr algn="ctr" eaLnBrk="1" hangingPunct="1">
              <a:spcBef>
                <a:spcPct val="50000"/>
              </a:spcBef>
              <a:defRPr/>
            </a:pPr>
            <a:r>
              <a:rPr lang="sv-SE" sz="1200" b="1" dirty="0">
                <a:solidFill>
                  <a:srgbClr val="FFFFFF"/>
                </a:solidFill>
                <a:cs typeface="Arial" pitchFamily="34" charset="0"/>
              </a:rPr>
              <a:t>KRITISK PROCESS</a:t>
            </a:r>
          </a:p>
        </p:txBody>
      </p:sp>
      <p:sp>
        <p:nvSpPr>
          <p:cNvPr id="27" name="Alternativ process 26">
            <a:extLst>
              <a:ext uri="{FF2B5EF4-FFF2-40B4-BE49-F238E27FC236}">
                <a16:creationId xmlns:a16="http://schemas.microsoft.com/office/drawing/2014/main" id="{D5153FB2-1A76-452D-B14C-3E48B16A74D7}"/>
              </a:ext>
            </a:extLst>
          </p:cNvPr>
          <p:cNvSpPr>
            <a:spLocks/>
          </p:cNvSpPr>
          <p:nvPr/>
        </p:nvSpPr>
        <p:spPr bwMode="auto">
          <a:xfrm>
            <a:off x="3695700" y="1624013"/>
            <a:ext cx="1584325" cy="366712"/>
          </a:xfrm>
          <a:prstGeom prst="flowChartAlternateProcess">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normAutofit/>
          </a:bodyPr>
          <a:lstStyle/>
          <a:p>
            <a:pPr algn="ctr" eaLnBrk="1" hangingPunct="1">
              <a:defRPr/>
            </a:pPr>
            <a:r>
              <a:rPr lang="sv-SE" sz="1200" b="1" dirty="0">
                <a:solidFill>
                  <a:srgbClr val="6E6F71">
                    <a:lumMod val="50000"/>
                  </a:srgbClr>
                </a:solidFill>
                <a:cs typeface="Arial" pitchFamily="34" charset="0"/>
              </a:rPr>
              <a:t>Skadereglering</a:t>
            </a:r>
          </a:p>
        </p:txBody>
      </p:sp>
      <p:sp>
        <p:nvSpPr>
          <p:cNvPr id="41" name="textruta 40">
            <a:extLst>
              <a:ext uri="{FF2B5EF4-FFF2-40B4-BE49-F238E27FC236}">
                <a16:creationId xmlns:a16="http://schemas.microsoft.com/office/drawing/2014/main" id="{EB07570A-653F-4CF3-A62B-E9C501DDEDDB}"/>
              </a:ext>
            </a:extLst>
          </p:cNvPr>
          <p:cNvSpPr txBox="1"/>
          <p:nvPr/>
        </p:nvSpPr>
        <p:spPr>
          <a:xfrm>
            <a:off x="5418138" y="1255713"/>
            <a:ext cx="3506787" cy="1123950"/>
          </a:xfrm>
          <a:prstGeom prst="roundRect">
            <a:avLst/>
          </a:prstGeom>
          <a:solidFill>
            <a:schemeClr val="accent1">
              <a:lumMod val="50000"/>
            </a:schemeClr>
          </a:solidFill>
        </p:spPr>
        <p:txBody>
          <a:bodyPr>
            <a:spAutoFit/>
          </a:bodyPr>
          <a:lstStyle/>
          <a:p>
            <a:pPr>
              <a:defRPr/>
            </a:pPr>
            <a:r>
              <a:rPr lang="sv-SE" sz="1200" dirty="0">
                <a:solidFill>
                  <a:schemeClr val="bg1"/>
                </a:solidFill>
                <a:latin typeface="+mj-lt"/>
              </a:rPr>
              <a:t>Den kritiska processen </a:t>
            </a:r>
            <a:r>
              <a:rPr lang="sv-SE" sz="1200" i="1" dirty="0">
                <a:solidFill>
                  <a:schemeClr val="bg1"/>
                </a:solidFill>
                <a:latin typeface="+mj-lt"/>
              </a:rPr>
              <a:t>Skadereglering</a:t>
            </a:r>
            <a:r>
              <a:rPr lang="sv-SE" sz="1200" dirty="0">
                <a:solidFill>
                  <a:schemeClr val="bg1"/>
                </a:solidFill>
                <a:latin typeface="+mj-lt"/>
              </a:rPr>
              <a:t> har identifierats utifrån ett försäkringsbolags mål och krav. Processen bedöms vara en relevant avgränsning av samling värdeskapande aktiviteter för organisationen</a:t>
            </a:r>
          </a:p>
        </p:txBody>
      </p:sp>
      <p:sp>
        <p:nvSpPr>
          <p:cNvPr id="42" name="X">
            <a:extLst>
              <a:ext uri="{FF2B5EF4-FFF2-40B4-BE49-F238E27FC236}">
                <a16:creationId xmlns:a16="http://schemas.microsoft.com/office/drawing/2014/main" id="{BC16F4C2-98EF-414A-8435-E2D871236725}"/>
              </a:ext>
            </a:extLst>
          </p:cNvPr>
          <p:cNvSpPr>
            <a:spLocks noChangeAspect="1"/>
          </p:cNvSpPr>
          <p:nvPr/>
        </p:nvSpPr>
        <p:spPr>
          <a:xfrm>
            <a:off x="8718550" y="1179513"/>
            <a:ext cx="34290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textruta 45">
            <a:extLst>
              <a:ext uri="{FF2B5EF4-FFF2-40B4-BE49-F238E27FC236}">
                <a16:creationId xmlns:a16="http://schemas.microsoft.com/office/drawing/2014/main" id="{7587855F-7BFE-4A3D-BED3-DCC8956D61BA}"/>
              </a:ext>
            </a:extLst>
          </p:cNvPr>
          <p:cNvSpPr txBox="1"/>
          <p:nvPr/>
        </p:nvSpPr>
        <p:spPr>
          <a:xfrm>
            <a:off x="5394325" y="2544763"/>
            <a:ext cx="3506788" cy="1123950"/>
          </a:xfrm>
          <a:prstGeom prst="roundRect">
            <a:avLst/>
          </a:prstGeom>
          <a:solidFill>
            <a:schemeClr val="accent1">
              <a:lumMod val="50000"/>
            </a:schemeClr>
          </a:solidFill>
        </p:spPr>
        <p:txBody>
          <a:bodyPr>
            <a:spAutoFit/>
          </a:bodyPr>
          <a:lstStyle/>
          <a:p>
            <a:pPr>
              <a:defRPr/>
            </a:pPr>
            <a:r>
              <a:rPr lang="sv-SE" sz="1200" dirty="0">
                <a:solidFill>
                  <a:schemeClr val="bg1"/>
                </a:solidFill>
                <a:latin typeface="+mj-lt"/>
              </a:rPr>
              <a:t>Organisationen bryter ned processen i aktiviteterna 1-3. Om en aktivitet innefattar moment som har olika lösningar vid avbrott och/eller är olika tidskritiska, så bör den delas upp i olika aktiviteter.</a:t>
            </a:r>
          </a:p>
        </p:txBody>
      </p:sp>
      <p:sp>
        <p:nvSpPr>
          <p:cNvPr id="47" name="X">
            <a:extLst>
              <a:ext uri="{FF2B5EF4-FFF2-40B4-BE49-F238E27FC236}">
                <a16:creationId xmlns:a16="http://schemas.microsoft.com/office/drawing/2014/main" id="{A77EB70E-398E-4DCC-BB44-0A42ADB760BA}"/>
              </a:ext>
            </a:extLst>
          </p:cNvPr>
          <p:cNvSpPr>
            <a:spLocks noChangeAspect="1"/>
          </p:cNvSpPr>
          <p:nvPr/>
        </p:nvSpPr>
        <p:spPr>
          <a:xfrm>
            <a:off x="8718550" y="2490788"/>
            <a:ext cx="34290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textruta 51">
            <a:extLst>
              <a:ext uri="{FF2B5EF4-FFF2-40B4-BE49-F238E27FC236}">
                <a16:creationId xmlns:a16="http://schemas.microsoft.com/office/drawing/2014/main" id="{BF34619C-422F-4C8A-9A4D-D63AA9AC7EA8}"/>
              </a:ext>
            </a:extLst>
          </p:cNvPr>
          <p:cNvSpPr txBox="1"/>
          <p:nvPr/>
        </p:nvSpPr>
        <p:spPr>
          <a:xfrm>
            <a:off x="5416550" y="3836988"/>
            <a:ext cx="3506788" cy="1123950"/>
          </a:xfrm>
          <a:prstGeom prst="roundRect">
            <a:avLst/>
          </a:prstGeom>
          <a:solidFill>
            <a:schemeClr val="accent1">
              <a:lumMod val="50000"/>
            </a:schemeClr>
          </a:solidFill>
        </p:spPr>
        <p:txBody>
          <a:bodyPr>
            <a:spAutoFit/>
          </a:bodyPr>
          <a:lstStyle/>
          <a:p>
            <a:pPr>
              <a:defRPr/>
            </a:pPr>
            <a:r>
              <a:rPr lang="sv-SE" sz="1200" dirty="0">
                <a:solidFill>
                  <a:schemeClr val="bg1"/>
                </a:solidFill>
                <a:latin typeface="+mj-lt"/>
              </a:rPr>
              <a:t>Organisationen identifierar interna resurser som krävs för att genomföra varje aktivitet och anger med numrering vilken/vilka aktiviteter resursen stödjer. Eventuella beroenden mellan resurser kan markeras med pilar.</a:t>
            </a:r>
          </a:p>
        </p:txBody>
      </p:sp>
      <p:sp>
        <p:nvSpPr>
          <p:cNvPr id="53" name="X">
            <a:extLst>
              <a:ext uri="{FF2B5EF4-FFF2-40B4-BE49-F238E27FC236}">
                <a16:creationId xmlns:a16="http://schemas.microsoft.com/office/drawing/2014/main" id="{061E4F3C-629A-42EF-9E36-D68457315126}"/>
              </a:ext>
            </a:extLst>
          </p:cNvPr>
          <p:cNvSpPr>
            <a:spLocks noChangeAspect="1"/>
          </p:cNvSpPr>
          <p:nvPr/>
        </p:nvSpPr>
        <p:spPr>
          <a:xfrm>
            <a:off x="8742363" y="3784600"/>
            <a:ext cx="34290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textruta 49">
            <a:extLst>
              <a:ext uri="{FF2B5EF4-FFF2-40B4-BE49-F238E27FC236}">
                <a16:creationId xmlns:a16="http://schemas.microsoft.com/office/drawing/2014/main" id="{22B550B6-75E3-477B-BAAD-A5158D2F7C63}"/>
              </a:ext>
            </a:extLst>
          </p:cNvPr>
          <p:cNvSpPr txBox="1"/>
          <p:nvPr/>
        </p:nvSpPr>
        <p:spPr>
          <a:xfrm>
            <a:off x="5416550" y="5022850"/>
            <a:ext cx="3506788" cy="1123950"/>
          </a:xfrm>
          <a:prstGeom prst="roundRect">
            <a:avLst/>
          </a:prstGeom>
          <a:solidFill>
            <a:schemeClr val="accent1">
              <a:lumMod val="50000"/>
            </a:schemeClr>
          </a:solidFill>
        </p:spPr>
        <p:txBody>
          <a:bodyPr>
            <a:spAutoFit/>
          </a:bodyPr>
          <a:lstStyle/>
          <a:p>
            <a:pPr>
              <a:defRPr/>
            </a:pPr>
            <a:r>
              <a:rPr lang="sv-SE" sz="1200" dirty="0">
                <a:solidFill>
                  <a:schemeClr val="bg1"/>
                </a:solidFill>
                <a:latin typeface="+mj-lt"/>
              </a:rPr>
              <a:t>Organisationen identifierar externa resurser som krävs för att genomföra varje aktivitet och anger med numrering vilken/vilka aktiviteter resursen stödjer. Eventuella beroenden mellan resurser kan markeras med pilar.</a:t>
            </a:r>
          </a:p>
        </p:txBody>
      </p:sp>
      <p:sp>
        <p:nvSpPr>
          <p:cNvPr id="51" name="X">
            <a:extLst>
              <a:ext uri="{FF2B5EF4-FFF2-40B4-BE49-F238E27FC236}">
                <a16:creationId xmlns:a16="http://schemas.microsoft.com/office/drawing/2014/main" id="{14F48AA0-8F49-4405-98DE-F086C5428D0F}"/>
              </a:ext>
            </a:extLst>
          </p:cNvPr>
          <p:cNvSpPr>
            <a:spLocks noChangeAspect="1"/>
          </p:cNvSpPr>
          <p:nvPr/>
        </p:nvSpPr>
        <p:spPr>
          <a:xfrm>
            <a:off x="8742363" y="4960938"/>
            <a:ext cx="34290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textruta 69">
            <a:hlinkClick r:id="rId4" action="ppaction://hlinksldjump"/>
            <a:extLst>
              <a:ext uri="{FF2B5EF4-FFF2-40B4-BE49-F238E27FC236}">
                <a16:creationId xmlns:a16="http://schemas.microsoft.com/office/drawing/2014/main" id="{948BCC42-1254-4A7D-85C1-D1C8801B0187}"/>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3" name="textruta 11">
            <a:extLst>
              <a:ext uri="{FF2B5EF4-FFF2-40B4-BE49-F238E27FC236}">
                <a16:creationId xmlns:a16="http://schemas.microsoft.com/office/drawing/2014/main" id="{D7DCED18-ADED-4563-9BD8-4F2F77A31BEC}"/>
              </a:ext>
            </a:extLst>
          </p:cNvPr>
          <p:cNvSpPr txBox="1">
            <a:spLocks noChangeArrowheads="1"/>
          </p:cNvSpPr>
          <p:nvPr/>
        </p:nvSpPr>
        <p:spPr bwMode="auto">
          <a:xfrm>
            <a:off x="3328988" y="1519238"/>
            <a:ext cx="593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45" name="textruta 11">
            <a:extLst>
              <a:ext uri="{FF2B5EF4-FFF2-40B4-BE49-F238E27FC236}">
                <a16:creationId xmlns:a16="http://schemas.microsoft.com/office/drawing/2014/main" id="{DA408443-F679-4DEC-AF5E-C8F93D12B0AC}"/>
              </a:ext>
            </a:extLst>
          </p:cNvPr>
          <p:cNvSpPr txBox="1">
            <a:spLocks noChangeArrowheads="1"/>
          </p:cNvSpPr>
          <p:nvPr/>
        </p:nvSpPr>
        <p:spPr bwMode="auto">
          <a:xfrm>
            <a:off x="1689100" y="2814638"/>
            <a:ext cx="593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48" name="textruta 11">
            <a:extLst>
              <a:ext uri="{FF2B5EF4-FFF2-40B4-BE49-F238E27FC236}">
                <a16:creationId xmlns:a16="http://schemas.microsoft.com/office/drawing/2014/main" id="{F702736F-AF8E-42B1-85BB-F04178C2F434}"/>
              </a:ext>
            </a:extLst>
          </p:cNvPr>
          <p:cNvSpPr txBox="1">
            <a:spLocks noChangeArrowheads="1"/>
          </p:cNvSpPr>
          <p:nvPr/>
        </p:nvSpPr>
        <p:spPr bwMode="auto">
          <a:xfrm>
            <a:off x="1689100" y="4111625"/>
            <a:ext cx="593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49" name="textruta 11">
            <a:extLst>
              <a:ext uri="{FF2B5EF4-FFF2-40B4-BE49-F238E27FC236}">
                <a16:creationId xmlns:a16="http://schemas.microsoft.com/office/drawing/2014/main" id="{56B484B0-8831-4CF9-B2B0-EE4EF967AC9B}"/>
              </a:ext>
            </a:extLst>
          </p:cNvPr>
          <p:cNvSpPr txBox="1">
            <a:spLocks noChangeArrowheads="1"/>
          </p:cNvSpPr>
          <p:nvPr/>
        </p:nvSpPr>
        <p:spPr bwMode="auto">
          <a:xfrm>
            <a:off x="1689100" y="5324475"/>
            <a:ext cx="593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54" name="grey_out">
            <a:extLst>
              <a:ext uri="{FF2B5EF4-FFF2-40B4-BE49-F238E27FC236}">
                <a16:creationId xmlns:a16="http://schemas.microsoft.com/office/drawing/2014/main" id="{541E6062-AB71-4D2A-A8F4-9199E293F442}"/>
              </a:ext>
            </a:extLst>
          </p:cNvPr>
          <p:cNvSpPr/>
          <p:nvPr/>
        </p:nvSpPr>
        <p:spPr>
          <a:xfrm>
            <a:off x="-203200" y="-60326"/>
            <a:ext cx="9448800" cy="7073901"/>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ktangel med rundade hörn 66">
            <a:extLst>
              <a:ext uri="{FF2B5EF4-FFF2-40B4-BE49-F238E27FC236}">
                <a16:creationId xmlns:a16="http://schemas.microsoft.com/office/drawing/2014/main" id="{99B69316-1F72-4CD2-9A88-74627BEC1861}"/>
              </a:ext>
            </a:extLst>
          </p:cNvPr>
          <p:cNvSpPr>
            <a:spLocks/>
          </p:cNvSpPr>
          <p:nvPr/>
        </p:nvSpPr>
        <p:spPr>
          <a:xfrm>
            <a:off x="933506" y="1281609"/>
            <a:ext cx="7300800" cy="4855349"/>
          </a:xfrm>
          <a:prstGeom prst="roundRect">
            <a:avLst/>
          </a:prstGeom>
          <a:ln/>
        </p:spPr>
        <p:style>
          <a:lnRef idx="0">
            <a:schemeClr val="accent5"/>
          </a:lnRef>
          <a:fillRef idx="3">
            <a:schemeClr val="accent5"/>
          </a:fillRef>
          <a:effectRef idx="3">
            <a:schemeClr val="accent5"/>
          </a:effectRef>
          <a:fontRef idx="minor">
            <a:schemeClr val="lt1"/>
          </a:fontRef>
        </p:style>
        <p:txBody>
          <a:bodyPr/>
          <a:lstStyle/>
          <a:p>
            <a:pPr>
              <a:spcBef>
                <a:spcPts val="600"/>
              </a:spcBef>
              <a:spcAft>
                <a:spcPts val="600"/>
              </a:spcAft>
              <a:tabLst>
                <a:tab pos="685800" algn="l"/>
                <a:tab pos="914400" algn="l"/>
              </a:tabLst>
              <a:defRPr/>
            </a:pPr>
            <a:r>
              <a:rPr lang="sv-SE" sz="1600" b="1" dirty="0">
                <a:solidFill>
                  <a:schemeClr val="tx1"/>
                </a:solidFill>
              </a:rPr>
              <a:t>TIPS FÖR GENOMFÖRANDE</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Börja hellre med få ”breda” aktiviteter än att dela upp dem för detaljerat</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Tänk på att beskriva aktiviteterna i form av ”vad som görs”, beskriv gärna som hela meningar inledningsvis för att komma igång</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Är det ett tydligt flöde, beskriv även aktiviteterna i denna form, om inte, gruppera istället efter leveransområde eller typ av tjänst</a:t>
            </a:r>
          </a:p>
          <a:p>
            <a:pPr marL="285750" indent="-285750">
              <a:spcBef>
                <a:spcPts val="600"/>
              </a:spcBef>
              <a:spcAft>
                <a:spcPts val="600"/>
              </a:spcAft>
              <a:buFont typeface="Arial" panose="020B0604020202020204" pitchFamily="34" charset="0"/>
              <a:buChar char="•"/>
              <a:tabLst>
                <a:tab pos="685800" algn="l"/>
                <a:tab pos="914400" algn="l"/>
              </a:tabLst>
              <a:defRPr/>
            </a:pPr>
            <a:r>
              <a:rPr lang="sv-SE" altLang="sv-SE" sz="1600" dirty="0">
                <a:solidFill>
                  <a:schemeClr val="tx1"/>
                </a:solidFill>
              </a:rPr>
              <a:t>Notera vid behov kommentarer (t.ex. vad som ingår i aktiviteten)</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Ta en aktivitet i taget och identifiera de interna och externa resurser som behövs för att genomföra aktiviteten</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Resurser som hänger ihop och är lika tidskritiska kan grupperas i kartan, tänk då på att skriva en kommentar om vad som ingår i resursen</a:t>
            </a:r>
          </a:p>
        </p:txBody>
      </p:sp>
      <p:sp>
        <p:nvSpPr>
          <p:cNvPr id="68" name="X">
            <a:extLst>
              <a:ext uri="{FF2B5EF4-FFF2-40B4-BE49-F238E27FC236}">
                <a16:creationId xmlns:a16="http://schemas.microsoft.com/office/drawing/2014/main" id="{493EEAFC-0D88-4EDB-B992-869823CD03B3}"/>
              </a:ext>
            </a:extLst>
          </p:cNvPr>
          <p:cNvSpPr/>
          <p:nvPr/>
        </p:nvSpPr>
        <p:spPr>
          <a:xfrm>
            <a:off x="7563990" y="1128396"/>
            <a:ext cx="638175" cy="922338"/>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4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7"/>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4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3"/>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5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1"/>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5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6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7"/>
                                        </p:tgtEl>
                                        <p:attrNameLst>
                                          <p:attrName>style.visibility</p:attrName>
                                        </p:attrNameLst>
                                      </p:cBhvr>
                                      <p:to>
                                        <p:strVal val="hidden"/>
                                      </p:to>
                                    </p:set>
                                  </p:childTnLst>
                                </p:cTn>
                              </p:par>
                              <p:par>
                                <p:cTn id="37" presetID="1" presetClass="entr" presetSubtype="0" fill="hold" grpId="4"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4"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4"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4"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54"/>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xit" presetSubtype="0" fill="hold" grpId="2" nodeType="withEffect">
                                  <p:stCondLst>
                                    <p:cond delay="0"/>
                                  </p:stCondLst>
                                  <p:childTnLst>
                                    <p:set>
                                      <p:cBhvr>
                                        <p:cTn id="5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42"/>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41"/>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42"/>
                                        </p:tgtEl>
                                        <p:attrNameLst>
                                          <p:attrName>style.visibility</p:attrName>
                                        </p:attrNameLst>
                                      </p:cBhvr>
                                      <p:to>
                                        <p:strVal val="hidden"/>
                                      </p:to>
                                    </p:set>
                                  </p:childTnLst>
                                </p:cTn>
                              </p:par>
                            </p:childTnLst>
                          </p:cTn>
                        </p:par>
                        <p:par>
                          <p:cTn id="58" fill="hold" nodeType="afterGroup">
                            <p:stCondLst>
                              <p:cond delay="0"/>
                            </p:stCondLst>
                            <p:childTnLst>
                              <p:par>
                                <p:cTn id="59" presetID="1" presetClass="entr" presetSubtype="0" fill="hold" grpId="3" nodeType="after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61" restart="whenNotActive" fill="hold" evtFilter="cancelBubble" nodeType="interactiveSeq">
                <p:stCondLst>
                  <p:cond evt="onClick" delay="0">
                    <p:tgtEl>
                      <p:spTgt spid="27"/>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10"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par>
                                <p:cTn id="70" presetID="1" presetClass="exit" presetSubtype="0" fill="hold" nodeType="withEffect">
                                  <p:stCondLst>
                                    <p:cond delay="0"/>
                                  </p:stCondLst>
                                  <p:childTnLst>
                                    <p:set>
                                      <p:cBhvr>
                                        <p:cTn id="71" dur="1" fill="hold">
                                          <p:stCondLst>
                                            <p:cond delay="0"/>
                                          </p:stCondLst>
                                        </p:cTn>
                                        <p:tgtEl>
                                          <p:spTgt spid="68"/>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67"/>
                                        </p:tgtEl>
                                        <p:attrNameLst>
                                          <p:attrName>style.visibility</p:attrName>
                                        </p:attrNameLst>
                                      </p:cBhvr>
                                      <p:to>
                                        <p:strVal val="hidden"/>
                                      </p:to>
                                    </p:set>
                                  </p:childTnLst>
                                </p:cTn>
                              </p:par>
                              <p:par>
                                <p:cTn id="74" presetID="1" presetClass="exit" presetSubtype="0" fill="hold" grpId="0" nodeType="withEffect">
                                  <p:stCondLst>
                                    <p:cond delay="0"/>
                                  </p:stCondLst>
                                  <p:childTnLst>
                                    <p:set>
                                      <p:cBhvr>
                                        <p:cTn id="75"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6" restart="whenNotActive" fill="hold" evtFilter="cancelBubble" nodeType="interactiveSeq">
                <p:stCondLst>
                  <p:cond evt="onClick" delay="0">
                    <p:tgtEl>
                      <p:spTgt spid="47"/>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42" presetClass="path" presetSubtype="0" accel="50000" decel="50000" fill="hold" nodeType="clickEffect">
                                  <p:stCondLst>
                                    <p:cond delay="0"/>
                                  </p:stCondLst>
                                  <p:childTnLst>
                                    <p:animMotion origin="layout" path="M -0.15052 0.00209 L -4.16667E-6 -4.07407E-6 " pathEditMode="relative" rAng="0" ptsTypes="AA">
                                      <p:cBhvr>
                                        <p:cTn id="80" dur="2000" fill="hold"/>
                                        <p:tgtEl>
                                          <p:spTgt spid="2"/>
                                        </p:tgtEl>
                                        <p:attrNameLst>
                                          <p:attrName>ppt_x</p:attrName>
                                          <p:attrName>ppt_y</p:attrName>
                                        </p:attrNameLst>
                                      </p:cBhvr>
                                      <p:rCtr x="7517" y="-116"/>
                                    </p:animMotion>
                                  </p:childTnLst>
                                </p:cTn>
                              </p:par>
                              <p:par>
                                <p:cTn id="81" presetID="1" presetClass="exit" presetSubtype="0" fill="hold" grpId="1" nodeType="withEffect">
                                  <p:stCondLst>
                                    <p:cond delay="0"/>
                                  </p:stCondLst>
                                  <p:childTnLst>
                                    <p:set>
                                      <p:cBhvr>
                                        <p:cTn id="82" dur="1" fill="hold">
                                          <p:stCondLst>
                                            <p:cond delay="0"/>
                                          </p:stCondLst>
                                        </p:cTn>
                                        <p:tgtEl>
                                          <p:spTgt spid="46"/>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47"/>
                                        </p:tgtEl>
                                        <p:attrNameLst>
                                          <p:attrName>style.visibility</p:attrName>
                                        </p:attrNameLst>
                                      </p:cBhvr>
                                      <p:to>
                                        <p:strVal val="hidden"/>
                                      </p:to>
                                    </p:set>
                                  </p:childTnLst>
                                </p:cTn>
                              </p:par>
                            </p:childTnLst>
                          </p:cTn>
                        </p:par>
                        <p:par>
                          <p:cTn id="85" fill="hold" nodeType="afterGroup">
                            <p:stCondLst>
                              <p:cond delay="2000"/>
                            </p:stCondLst>
                            <p:childTnLst>
                              <p:par>
                                <p:cTn id="86" presetID="1" presetClass="entr" presetSubtype="0" fill="hold" grpId="3" nodeType="afterEffect">
                                  <p:stCondLst>
                                    <p:cond delay="0"/>
                                  </p:stCondLst>
                                  <p:childTnLst>
                                    <p:set>
                                      <p:cBhvr>
                                        <p:cTn id="87"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88" restart="whenNotActive" fill="hold" evtFilter="cancelBubble" nodeType="interactiveSeq">
                <p:stCondLst>
                  <p:cond evt="onClick" delay="0">
                    <p:tgtEl>
                      <p:spTgt spid="2"/>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42" presetClass="path" presetSubtype="0" accel="50000" decel="50000" fill="hold" nodeType="clickEffect">
                                  <p:stCondLst>
                                    <p:cond delay="0"/>
                                  </p:stCondLst>
                                  <p:childTnLst>
                                    <p:animMotion origin="layout" path="M -4.16667E-6 -4.07407E-6 L -0.15052 0.00209 " pathEditMode="relative" rAng="0" ptsTypes="AA">
                                      <p:cBhvr>
                                        <p:cTn id="92" dur="2000" fill="hold"/>
                                        <p:tgtEl>
                                          <p:spTgt spid="2"/>
                                        </p:tgtEl>
                                        <p:attrNameLst>
                                          <p:attrName>ppt_x</p:attrName>
                                          <p:attrName>ppt_y</p:attrName>
                                        </p:attrNameLst>
                                      </p:cBhvr>
                                      <p:rCtr x="-7535" y="93"/>
                                    </p:animMotion>
                                  </p:childTnLst>
                                </p:cTn>
                              </p:par>
                              <p:par>
                                <p:cTn id="93" presetID="10"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par>
                                <p:cTn id="96" presetID="10" presetClass="entr" presetSubtype="0" fill="hold"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 presetClass="exit" presetSubtype="0" fill="hold" nodeType="withEffect">
                                  <p:stCondLst>
                                    <p:cond delay="0"/>
                                  </p:stCondLst>
                                  <p:childTnLst>
                                    <p:set>
                                      <p:cBhvr>
                                        <p:cTn id="100" dur="1" fill="hold">
                                          <p:stCondLst>
                                            <p:cond delay="0"/>
                                          </p:stCondLst>
                                        </p:cTn>
                                        <p:tgtEl>
                                          <p:spTgt spid="68"/>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67"/>
                                        </p:tgtEl>
                                        <p:attrNameLst>
                                          <p:attrName>style.visibility</p:attrName>
                                        </p:attrNameLst>
                                      </p:cBhvr>
                                      <p:to>
                                        <p:strVal val="hidden"/>
                                      </p:to>
                                    </p:set>
                                  </p:childTnLst>
                                </p:cTn>
                              </p:par>
                              <p:par>
                                <p:cTn id="103" presetID="1" presetClass="exit" presetSubtype="0" fill="hold" grpId="0" nodeType="withEffect">
                                  <p:stCondLst>
                                    <p:cond delay="0"/>
                                  </p:stCondLst>
                                  <p:childTnLst>
                                    <p:set>
                                      <p:cBhvr>
                                        <p:cTn id="104"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05" restart="whenNotActive" fill="hold" evtFilter="cancelBubble" nodeType="interactiveSeq">
                <p:stCondLst>
                  <p:cond evt="onClick" delay="0">
                    <p:tgtEl>
                      <p:spTgt spid="53"/>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42" presetClass="path" presetSubtype="0" accel="50000" decel="50000" fill="hold" nodeType="clickEffect">
                                  <p:stCondLst>
                                    <p:cond delay="0"/>
                                  </p:stCondLst>
                                  <p:childTnLst>
                                    <p:animMotion origin="layout" path="M -0.15191 -0.00162 L 0 -2.22222E-6 " pathEditMode="relative" rAng="0" ptsTypes="AA">
                                      <p:cBhvr>
                                        <p:cTn id="109" dur="2000" fill="hold"/>
                                        <p:tgtEl>
                                          <p:spTgt spid="17"/>
                                        </p:tgtEl>
                                        <p:attrNameLst>
                                          <p:attrName>ppt_x</p:attrName>
                                          <p:attrName>ppt_y</p:attrName>
                                        </p:attrNameLst>
                                      </p:cBhvr>
                                      <p:rCtr x="7587" y="69"/>
                                    </p:animMotion>
                                  </p:childTnLst>
                                </p:cTn>
                              </p:par>
                              <p:par>
                                <p:cTn id="110" presetID="1" presetClass="exit" presetSubtype="0" fill="hold" grpId="1" nodeType="withEffect">
                                  <p:stCondLst>
                                    <p:cond delay="0"/>
                                  </p:stCondLst>
                                  <p:childTnLst>
                                    <p:set>
                                      <p:cBhvr>
                                        <p:cTn id="111" dur="1" fill="hold">
                                          <p:stCondLst>
                                            <p:cond delay="0"/>
                                          </p:stCondLst>
                                        </p:cTn>
                                        <p:tgtEl>
                                          <p:spTgt spid="52"/>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53"/>
                                        </p:tgtEl>
                                        <p:attrNameLst>
                                          <p:attrName>style.visibility</p:attrName>
                                        </p:attrNameLst>
                                      </p:cBhvr>
                                      <p:to>
                                        <p:strVal val="hidden"/>
                                      </p:to>
                                    </p:set>
                                  </p:childTnLst>
                                </p:cTn>
                              </p:par>
                            </p:childTnLst>
                          </p:cTn>
                        </p:par>
                        <p:par>
                          <p:cTn id="114" fill="hold" nodeType="afterGroup">
                            <p:stCondLst>
                              <p:cond delay="2000"/>
                            </p:stCondLst>
                            <p:childTnLst>
                              <p:par>
                                <p:cTn id="115" presetID="1" presetClass="entr" presetSubtype="0" fill="hold" grpId="3" nodeType="afterEffect">
                                  <p:stCondLst>
                                    <p:cond delay="0"/>
                                  </p:stCondLst>
                                  <p:childTnLst>
                                    <p:set>
                                      <p:cBhvr>
                                        <p:cTn id="116"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53"/>
                  </p:tgtEl>
                </p:cond>
              </p:nextCondLst>
            </p:seq>
            <p:seq concurrent="1" nextAc="seek">
              <p:cTn id="117" restart="whenNotActive" fill="hold" evtFilter="cancelBubble" nodeType="interactiveSeq">
                <p:stCondLst>
                  <p:cond evt="onClick" delay="0">
                    <p:tgtEl>
                      <p:spTgt spid="17"/>
                    </p:tgtEl>
                  </p:cond>
                </p:stCondLst>
                <p:endSync evt="end" delay="0">
                  <p:rtn val="all"/>
                </p:endSync>
                <p:childTnLst>
                  <p:par>
                    <p:cTn id="118" fill="hold" nodeType="clickPar">
                      <p:stCondLst>
                        <p:cond delay="0"/>
                      </p:stCondLst>
                      <p:childTnLst>
                        <p:par>
                          <p:cTn id="119" fill="hold" nodeType="withGroup">
                            <p:stCondLst>
                              <p:cond delay="0"/>
                            </p:stCondLst>
                            <p:childTnLst>
                              <p:par>
                                <p:cTn id="120" presetID="42" presetClass="path" presetSubtype="0" accel="50000" decel="50000" fill="hold" nodeType="clickEffect">
                                  <p:stCondLst>
                                    <p:cond delay="0"/>
                                  </p:stCondLst>
                                  <p:childTnLst>
                                    <p:animMotion origin="layout" path="M 0 -2.22222E-6 L -0.15191 -0.00162 " pathEditMode="relative" rAng="0" ptsTypes="AA">
                                      <p:cBhvr>
                                        <p:cTn id="121" dur="2000" fill="hold"/>
                                        <p:tgtEl>
                                          <p:spTgt spid="17"/>
                                        </p:tgtEl>
                                        <p:attrNameLst>
                                          <p:attrName>ppt_x</p:attrName>
                                          <p:attrName>ppt_y</p:attrName>
                                        </p:attrNameLst>
                                      </p:cBhvr>
                                      <p:rCtr x="-7604" y="-93"/>
                                    </p:animMotion>
                                  </p:childTnLst>
                                </p:cTn>
                              </p:par>
                              <p:par>
                                <p:cTn id="122" presetID="10" presetClass="entr" presetSubtype="0" fill="hold" grpId="0" nodeType="with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fade">
                                      <p:cBhvr>
                                        <p:cTn id="124" dur="500"/>
                                        <p:tgtEl>
                                          <p:spTgt spid="52"/>
                                        </p:tgtEl>
                                      </p:cBhvr>
                                    </p:animEffect>
                                  </p:childTnLst>
                                </p:cTn>
                              </p:par>
                              <p:par>
                                <p:cTn id="125" presetID="10" presetClass="entr" presetSubtype="0" fill="hold" nodeType="with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fade">
                                      <p:cBhvr>
                                        <p:cTn id="127" dur="500"/>
                                        <p:tgtEl>
                                          <p:spTgt spid="53"/>
                                        </p:tgtEl>
                                      </p:cBhvr>
                                    </p:animEffect>
                                  </p:childTnLst>
                                </p:cTn>
                              </p:par>
                              <p:par>
                                <p:cTn id="128" presetID="1" presetClass="exit" presetSubtype="0" fill="hold" nodeType="withEffect">
                                  <p:stCondLst>
                                    <p:cond delay="0"/>
                                  </p:stCondLst>
                                  <p:childTnLst>
                                    <p:set>
                                      <p:cBhvr>
                                        <p:cTn id="129" dur="1" fill="hold">
                                          <p:stCondLst>
                                            <p:cond delay="0"/>
                                          </p:stCondLst>
                                        </p:cTn>
                                        <p:tgtEl>
                                          <p:spTgt spid="68"/>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67"/>
                                        </p:tgtEl>
                                        <p:attrNameLst>
                                          <p:attrName>style.visibility</p:attrName>
                                        </p:attrNameLst>
                                      </p:cBhvr>
                                      <p:to>
                                        <p:strVal val="hidden"/>
                                      </p:to>
                                    </p:set>
                                  </p:childTnLst>
                                </p:cTn>
                              </p:par>
                              <p:par>
                                <p:cTn id="132" presetID="1" presetClass="exit" presetSubtype="0" fill="hold" grpId="0" nodeType="withEffect">
                                  <p:stCondLst>
                                    <p:cond delay="0"/>
                                  </p:stCondLst>
                                  <p:childTnLst>
                                    <p:set>
                                      <p:cBhvr>
                                        <p:cTn id="133"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4" restart="whenNotActive" fill="hold" evtFilter="cancelBubble" nodeType="interactiveSeq">
                <p:stCondLst>
                  <p:cond evt="onClick" delay="0">
                    <p:tgtEl>
                      <p:spTgt spid="51"/>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42" presetClass="path" presetSubtype="0" accel="50000" decel="50000" fill="hold" nodeType="clickEffect">
                                  <p:stCondLst>
                                    <p:cond delay="0"/>
                                  </p:stCondLst>
                                  <p:childTnLst>
                                    <p:animMotion origin="layout" path="M -0.16667 4.44444E-6 L -5.55556E-7 4.44444E-6 " pathEditMode="relative" rAng="0" ptsTypes="AA">
                                      <p:cBhvr>
                                        <p:cTn id="138" dur="2000" fill="hold"/>
                                        <p:tgtEl>
                                          <p:spTgt spid="4"/>
                                        </p:tgtEl>
                                        <p:attrNameLst>
                                          <p:attrName>ppt_x</p:attrName>
                                          <p:attrName>ppt_y</p:attrName>
                                        </p:attrNameLst>
                                      </p:cBhvr>
                                      <p:rCtr x="8333" y="0"/>
                                    </p:animMotion>
                                  </p:childTnLst>
                                </p:cTn>
                              </p:par>
                              <p:par>
                                <p:cTn id="139" presetID="1" presetClass="exit" presetSubtype="0" fill="hold" grpId="1" nodeType="withEffect">
                                  <p:stCondLst>
                                    <p:cond delay="0"/>
                                  </p:stCondLst>
                                  <p:childTnLst>
                                    <p:set>
                                      <p:cBhvr>
                                        <p:cTn id="140" dur="1" fill="hold">
                                          <p:stCondLst>
                                            <p:cond delay="0"/>
                                          </p:stCondLst>
                                        </p:cTn>
                                        <p:tgtEl>
                                          <p:spTgt spid="50"/>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51"/>
                                        </p:tgtEl>
                                        <p:attrNameLst>
                                          <p:attrName>style.visibility</p:attrName>
                                        </p:attrNameLst>
                                      </p:cBhvr>
                                      <p:to>
                                        <p:strVal val="hidden"/>
                                      </p:to>
                                    </p:set>
                                  </p:childTnLst>
                                </p:cTn>
                              </p:par>
                            </p:childTnLst>
                          </p:cTn>
                        </p:par>
                        <p:par>
                          <p:cTn id="143" fill="hold" nodeType="afterGroup">
                            <p:stCondLst>
                              <p:cond delay="2000"/>
                            </p:stCondLst>
                            <p:childTnLst>
                              <p:par>
                                <p:cTn id="144" presetID="1" presetClass="entr" presetSubtype="0" fill="hold" grpId="3" nodeType="afterEffect">
                                  <p:stCondLst>
                                    <p:cond delay="0"/>
                                  </p:stCondLst>
                                  <p:childTnLst>
                                    <p:set>
                                      <p:cBhvr>
                                        <p:cTn id="14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146" restart="whenNotActive" fill="hold" evtFilter="cancelBubble" nodeType="interactiveSeq">
                <p:stCondLst>
                  <p:cond evt="onClick" delay="0">
                    <p:tgtEl>
                      <p:spTgt spid="4"/>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42" presetClass="path" presetSubtype="0" accel="50000" decel="50000" fill="hold" nodeType="clickEffect">
                                  <p:stCondLst>
                                    <p:cond delay="0"/>
                                  </p:stCondLst>
                                  <p:childTnLst>
                                    <p:animMotion origin="layout" path="M -5.55556E-7 4.44444E-6 L -0.16667 4.44444E-6 " pathEditMode="relative" rAng="0" ptsTypes="AA">
                                      <p:cBhvr>
                                        <p:cTn id="150" dur="2000" fill="hold"/>
                                        <p:tgtEl>
                                          <p:spTgt spid="4"/>
                                        </p:tgtEl>
                                        <p:attrNameLst>
                                          <p:attrName>ppt_x</p:attrName>
                                          <p:attrName>ppt_y</p:attrName>
                                        </p:attrNameLst>
                                      </p:cBhvr>
                                      <p:rCtr x="-8333" y="0"/>
                                    </p:animMotion>
                                  </p:childTnLst>
                                </p:cTn>
                              </p:par>
                              <p:par>
                                <p:cTn id="151" presetID="10" presetClass="entr" presetSubtype="0" fill="hold" grpId="0" nodeType="withEffect">
                                  <p:stCondLst>
                                    <p:cond delay="0"/>
                                  </p:stCondLst>
                                  <p:childTnLst>
                                    <p:set>
                                      <p:cBhvr>
                                        <p:cTn id="152" dur="1" fill="hold">
                                          <p:stCondLst>
                                            <p:cond delay="0"/>
                                          </p:stCondLst>
                                        </p:cTn>
                                        <p:tgtEl>
                                          <p:spTgt spid="50"/>
                                        </p:tgtEl>
                                        <p:attrNameLst>
                                          <p:attrName>style.visibility</p:attrName>
                                        </p:attrNameLst>
                                      </p:cBhvr>
                                      <p:to>
                                        <p:strVal val="visible"/>
                                      </p:to>
                                    </p:set>
                                    <p:animEffect transition="in" filter="fade">
                                      <p:cBhvr>
                                        <p:cTn id="153" dur="500"/>
                                        <p:tgtEl>
                                          <p:spTgt spid="50"/>
                                        </p:tgtEl>
                                      </p:cBhvr>
                                    </p:animEffect>
                                  </p:childTnLst>
                                </p:cTn>
                              </p:par>
                              <p:par>
                                <p:cTn id="154" presetID="10" presetClass="entr" presetSubtype="0" fill="hold" nodeType="withEffect">
                                  <p:stCondLst>
                                    <p:cond delay="0"/>
                                  </p:stCondLst>
                                  <p:childTnLst>
                                    <p:set>
                                      <p:cBhvr>
                                        <p:cTn id="155" dur="1" fill="hold">
                                          <p:stCondLst>
                                            <p:cond delay="0"/>
                                          </p:stCondLst>
                                        </p:cTn>
                                        <p:tgtEl>
                                          <p:spTgt spid="51"/>
                                        </p:tgtEl>
                                        <p:attrNameLst>
                                          <p:attrName>style.visibility</p:attrName>
                                        </p:attrNameLst>
                                      </p:cBhvr>
                                      <p:to>
                                        <p:strVal val="visible"/>
                                      </p:to>
                                    </p:set>
                                    <p:animEffect transition="in" filter="fade">
                                      <p:cBhvr>
                                        <p:cTn id="156" dur="500"/>
                                        <p:tgtEl>
                                          <p:spTgt spid="51"/>
                                        </p:tgtEl>
                                      </p:cBhvr>
                                    </p:animEffect>
                                  </p:childTnLst>
                                </p:cTn>
                              </p:par>
                              <p:par>
                                <p:cTn id="157" presetID="1" presetClass="exit" presetSubtype="0" fill="hold" nodeType="withEffect">
                                  <p:stCondLst>
                                    <p:cond delay="0"/>
                                  </p:stCondLst>
                                  <p:childTnLst>
                                    <p:set>
                                      <p:cBhvr>
                                        <p:cTn id="158" dur="1" fill="hold">
                                          <p:stCondLst>
                                            <p:cond delay="0"/>
                                          </p:stCondLst>
                                        </p:cTn>
                                        <p:tgtEl>
                                          <p:spTgt spid="68"/>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67"/>
                                        </p:tgtEl>
                                        <p:attrNameLst>
                                          <p:attrName>style.visibility</p:attrName>
                                        </p:attrNameLst>
                                      </p:cBhvr>
                                      <p:to>
                                        <p:strVal val="hidden"/>
                                      </p:to>
                                    </p:set>
                                  </p:childTnLst>
                                </p:cTn>
                              </p:par>
                              <p:par>
                                <p:cTn id="161" presetID="1" presetClass="exit" presetSubtype="0" fill="hold" grpId="0" nodeType="withEffect">
                                  <p:stCondLst>
                                    <p:cond delay="0"/>
                                  </p:stCondLst>
                                  <p:childTnLst>
                                    <p:set>
                                      <p:cBhvr>
                                        <p:cTn id="162"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63" restart="whenNotActive" fill="hold" evtFilter="cancelBubble" nodeType="interactiveSeq">
                <p:stCondLst>
                  <p:cond evt="onClick" delay="0">
                    <p:tgtEl>
                      <p:spTgt spid="58"/>
                    </p:tgtEl>
                  </p:cond>
                </p:stCondLst>
                <p:endSync evt="end" delay="0">
                  <p:rtn val="all"/>
                </p:endSync>
                <p:childTnLst>
                  <p:par>
                    <p:cTn id="164" fill="hold" nodeType="clickPar">
                      <p:stCondLst>
                        <p:cond delay="0"/>
                      </p:stCondLst>
                      <p:childTnLst>
                        <p:par>
                          <p:cTn id="165" fill="hold" nodeType="withGroup">
                            <p:stCondLst>
                              <p:cond delay="0"/>
                            </p:stCondLst>
                            <p:childTnLst>
                              <p:par>
                                <p:cTn id="166" presetID="10" presetClass="entr" presetSubtype="0" fill="hold" nodeType="clickEffect">
                                  <p:stCondLst>
                                    <p:cond delay="0"/>
                                  </p:stCondLst>
                                  <p:childTnLst>
                                    <p:set>
                                      <p:cBhvr>
                                        <p:cTn id="167" dur="1" fill="hold">
                                          <p:stCondLst>
                                            <p:cond delay="0"/>
                                          </p:stCondLst>
                                        </p:cTn>
                                        <p:tgtEl>
                                          <p:spTgt spid="67"/>
                                        </p:tgtEl>
                                        <p:attrNameLst>
                                          <p:attrName>style.visibility</p:attrName>
                                        </p:attrNameLst>
                                      </p:cBhvr>
                                      <p:to>
                                        <p:strVal val="visible"/>
                                      </p:to>
                                    </p:set>
                                    <p:animEffect transition="in" filter="fade">
                                      <p:cBhvr>
                                        <p:cTn id="168" dur="500"/>
                                        <p:tgtEl>
                                          <p:spTgt spid="67"/>
                                        </p:tgtEl>
                                      </p:cBhvr>
                                    </p:animEffect>
                                  </p:childTnLst>
                                </p:cTn>
                              </p:par>
                              <p:par>
                                <p:cTn id="169" presetID="10" presetClass="entr" presetSubtype="0" fill="hold" nodeType="withEffect">
                                  <p:stCondLst>
                                    <p:cond delay="0"/>
                                  </p:stCondLst>
                                  <p:childTnLst>
                                    <p:set>
                                      <p:cBhvr>
                                        <p:cTn id="170" dur="1" fill="hold">
                                          <p:stCondLst>
                                            <p:cond delay="0"/>
                                          </p:stCondLst>
                                        </p:cTn>
                                        <p:tgtEl>
                                          <p:spTgt spid="68"/>
                                        </p:tgtEl>
                                        <p:attrNameLst>
                                          <p:attrName>style.visibility</p:attrName>
                                        </p:attrNameLst>
                                      </p:cBhvr>
                                      <p:to>
                                        <p:strVal val="visible"/>
                                      </p:to>
                                    </p:set>
                                    <p:animEffect transition="in" filter="fade">
                                      <p:cBhvr>
                                        <p:cTn id="171" dur="500"/>
                                        <p:tgtEl>
                                          <p:spTgt spid="68"/>
                                        </p:tgtEl>
                                      </p:cBhvr>
                                    </p:animEffect>
                                  </p:childTnLst>
                                </p:cTn>
                              </p:par>
                              <p:par>
                                <p:cTn id="172" presetID="1" presetClass="entr" presetSubtype="0" fill="hold" nodeType="withEffect">
                                  <p:stCondLst>
                                    <p:cond delay="0"/>
                                  </p:stCondLst>
                                  <p:childTnLst>
                                    <p:set>
                                      <p:cBhvr>
                                        <p:cTn id="173" dur="1" fill="hold">
                                          <p:stCondLst>
                                            <p:cond delay="0"/>
                                          </p:stCondLst>
                                        </p:cTn>
                                        <p:tgtEl>
                                          <p:spTgt spid="68"/>
                                        </p:tgtEl>
                                        <p:attrNameLst>
                                          <p:attrName>style.visibility</p:attrName>
                                        </p:attrNameLst>
                                      </p:cBhvr>
                                      <p:to>
                                        <p:strVal val="visible"/>
                                      </p:to>
                                    </p:set>
                                  </p:childTnLst>
                                </p:cTn>
                              </p:par>
                              <p:par>
                                <p:cTn id="174" presetID="1" presetClass="entr" presetSubtype="0" fill="hold" nodeType="withEffect">
                                  <p:stCondLst>
                                    <p:cond delay="0"/>
                                  </p:stCondLst>
                                  <p:childTnLst>
                                    <p:set>
                                      <p:cBhvr>
                                        <p:cTn id="175" dur="1" fill="hold">
                                          <p:stCondLst>
                                            <p:cond delay="0"/>
                                          </p:stCondLst>
                                        </p:cTn>
                                        <p:tgtEl>
                                          <p:spTgt spid="67"/>
                                        </p:tgtEl>
                                        <p:attrNameLst>
                                          <p:attrName>style.visibility</p:attrName>
                                        </p:attrNameLst>
                                      </p:cBhvr>
                                      <p:to>
                                        <p:strVal val="visible"/>
                                      </p:to>
                                    </p:set>
                                  </p:childTnLst>
                                </p:cTn>
                              </p:par>
                              <p:par>
                                <p:cTn id="176" presetID="1" presetClass="entr" presetSubtype="0" fill="hold" grpId="3" nodeType="withEffect">
                                  <p:stCondLst>
                                    <p:cond delay="0"/>
                                  </p:stCondLst>
                                  <p:childTnLst>
                                    <p:set>
                                      <p:cBhvr>
                                        <p:cTn id="177"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58"/>
                  </p:tgtEl>
                </p:cond>
              </p:nextCondLst>
            </p:seq>
            <p:seq concurrent="1" nextAc="seek">
              <p:cTn id="178" restart="whenNotActive" fill="hold" evtFilter="cancelBubble" nodeType="interactiveSeq">
                <p:stCondLst>
                  <p:cond evt="onClick" delay="0">
                    <p:tgtEl>
                      <p:spTgt spid="68"/>
                    </p:tgtEl>
                  </p:cond>
                </p:stCondLst>
                <p:endSync evt="end" delay="0">
                  <p:rtn val="all"/>
                </p:endSync>
                <p:childTnLst>
                  <p:par>
                    <p:cTn id="179" fill="hold" nodeType="clickPar">
                      <p:stCondLst>
                        <p:cond delay="0"/>
                      </p:stCondLst>
                      <p:childTnLst>
                        <p:par>
                          <p:cTn id="180" fill="hold" nodeType="withGroup">
                            <p:stCondLst>
                              <p:cond delay="0"/>
                            </p:stCondLst>
                            <p:childTnLst>
                              <p:par>
                                <p:cTn id="181" presetID="1" presetClass="exit" presetSubtype="0" fill="hold" nodeType="withEffect">
                                  <p:stCondLst>
                                    <p:cond delay="0"/>
                                  </p:stCondLst>
                                  <p:childTnLst>
                                    <p:set>
                                      <p:cBhvr>
                                        <p:cTn id="182" dur="1" fill="hold">
                                          <p:stCondLst>
                                            <p:cond delay="0"/>
                                          </p:stCondLst>
                                        </p:cTn>
                                        <p:tgtEl>
                                          <p:spTgt spid="68"/>
                                        </p:tgtEl>
                                        <p:attrNameLst>
                                          <p:attrName>style.visibility</p:attrName>
                                        </p:attrNameLst>
                                      </p:cBhvr>
                                      <p:to>
                                        <p:strVal val="hidden"/>
                                      </p:to>
                                    </p:set>
                                  </p:childTnLst>
                                </p:cTn>
                              </p:par>
                              <p:par>
                                <p:cTn id="183" presetID="1" presetClass="exit" presetSubtype="0" fill="hold" nodeType="withEffect">
                                  <p:stCondLst>
                                    <p:cond delay="0"/>
                                  </p:stCondLst>
                                  <p:childTnLst>
                                    <p:set>
                                      <p:cBhvr>
                                        <p:cTn id="184" dur="1" fill="hold">
                                          <p:stCondLst>
                                            <p:cond delay="0"/>
                                          </p:stCondLst>
                                        </p:cTn>
                                        <p:tgtEl>
                                          <p:spTgt spid="67"/>
                                        </p:tgtEl>
                                        <p:attrNameLst>
                                          <p:attrName>style.visibility</p:attrName>
                                        </p:attrNameLst>
                                      </p:cBhvr>
                                      <p:to>
                                        <p:strVal val="hidden"/>
                                      </p:to>
                                    </p:set>
                                  </p:childTnLst>
                                </p:cTn>
                              </p:par>
                              <p:par>
                                <p:cTn id="185" presetID="1" presetClass="exit" presetSubtype="0" fill="hold" grpId="4" nodeType="withEffect">
                                  <p:stCondLst>
                                    <p:cond delay="0"/>
                                  </p:stCondLst>
                                  <p:childTnLst>
                                    <p:set>
                                      <p:cBhvr>
                                        <p:cTn id="186"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87" restart="whenNotActive" fill="hold" evtFilter="cancelBubble" nodeType="interactiveSeq">
                <p:stCondLst>
                  <p:cond evt="onClick" delay="0">
                    <p:tgtEl>
                      <p:spTgt spid="61"/>
                    </p:tgtEl>
                  </p:cond>
                </p:stCondLst>
                <p:endSync evt="end" delay="0">
                  <p:rtn val="all"/>
                </p:endSync>
                <p:childTnLst>
                  <p:par>
                    <p:cTn id="188" fill="hold" nodeType="clickPar">
                      <p:stCondLst>
                        <p:cond delay="0"/>
                      </p:stCondLst>
                      <p:childTnLst>
                        <p:par>
                          <p:cTn id="189" fill="hold" nodeType="withGroup">
                            <p:stCondLst>
                              <p:cond delay="0"/>
                            </p:stCondLst>
                            <p:childTnLst>
                              <p:par>
                                <p:cTn id="190" presetID="1" presetClass="exit" presetSubtype="0" fill="hold" nodeType="clickEffect">
                                  <p:stCondLst>
                                    <p:cond delay="0"/>
                                  </p:stCondLst>
                                  <p:childTnLst>
                                    <p:set>
                                      <p:cBhvr>
                                        <p:cTn id="191" dur="1" fill="hold">
                                          <p:stCondLst>
                                            <p:cond delay="0"/>
                                          </p:stCondLst>
                                        </p:cTn>
                                        <p:tgtEl>
                                          <p:spTgt spid="42"/>
                                        </p:tgtEl>
                                        <p:attrNameLst>
                                          <p:attrName>style.visibility</p:attrName>
                                        </p:attrNameLst>
                                      </p:cBhvr>
                                      <p:to>
                                        <p:strVal val="hidden"/>
                                      </p:to>
                                    </p:set>
                                  </p:childTnLst>
                                </p:cTn>
                              </p:par>
                              <p:par>
                                <p:cTn id="192" presetID="1" presetClass="exit" presetSubtype="0" fill="hold" grpId="3" nodeType="withEffect">
                                  <p:stCondLst>
                                    <p:cond delay="0"/>
                                  </p:stCondLst>
                                  <p:childTnLst>
                                    <p:set>
                                      <p:cBhvr>
                                        <p:cTn id="193" dur="1" fill="hold">
                                          <p:stCondLst>
                                            <p:cond delay="0"/>
                                          </p:stCondLst>
                                        </p:cTn>
                                        <p:tgtEl>
                                          <p:spTgt spid="41"/>
                                        </p:tgtEl>
                                        <p:attrNameLst>
                                          <p:attrName>style.visibility</p:attrName>
                                        </p:attrNameLst>
                                      </p:cBhvr>
                                      <p:to>
                                        <p:strVal val="hidden"/>
                                      </p:to>
                                    </p:set>
                                  </p:childTnLst>
                                </p:cTn>
                              </p:par>
                              <p:par>
                                <p:cTn id="194" presetID="1" presetClass="exit" presetSubtype="0" fill="hold" nodeType="withEffect">
                                  <p:stCondLst>
                                    <p:cond delay="0"/>
                                  </p:stCondLst>
                                  <p:childTnLst>
                                    <p:set>
                                      <p:cBhvr>
                                        <p:cTn id="195" dur="1" fill="hold">
                                          <p:stCondLst>
                                            <p:cond delay="0"/>
                                          </p:stCondLst>
                                        </p:cTn>
                                        <p:tgtEl>
                                          <p:spTgt spid="47"/>
                                        </p:tgtEl>
                                        <p:attrNameLst>
                                          <p:attrName>style.visibility</p:attrName>
                                        </p:attrNameLst>
                                      </p:cBhvr>
                                      <p:to>
                                        <p:strVal val="hidden"/>
                                      </p:to>
                                    </p:set>
                                  </p:childTnLst>
                                </p:cTn>
                              </p:par>
                              <p:par>
                                <p:cTn id="196" presetID="1" presetClass="exit" presetSubtype="0" fill="hold" grpId="3" nodeType="withEffect">
                                  <p:stCondLst>
                                    <p:cond delay="0"/>
                                  </p:stCondLst>
                                  <p:childTnLst>
                                    <p:set>
                                      <p:cBhvr>
                                        <p:cTn id="197" dur="1" fill="hold">
                                          <p:stCondLst>
                                            <p:cond delay="0"/>
                                          </p:stCondLst>
                                        </p:cTn>
                                        <p:tgtEl>
                                          <p:spTgt spid="46"/>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53"/>
                                        </p:tgtEl>
                                        <p:attrNameLst>
                                          <p:attrName>style.visibility</p:attrName>
                                        </p:attrNameLst>
                                      </p:cBhvr>
                                      <p:to>
                                        <p:strVal val="hidden"/>
                                      </p:to>
                                    </p:set>
                                  </p:childTnLst>
                                </p:cTn>
                              </p:par>
                              <p:par>
                                <p:cTn id="200" presetID="1" presetClass="exit" presetSubtype="0" fill="hold" grpId="3" nodeType="withEffect">
                                  <p:stCondLst>
                                    <p:cond delay="0"/>
                                  </p:stCondLst>
                                  <p:childTnLst>
                                    <p:set>
                                      <p:cBhvr>
                                        <p:cTn id="201" dur="1" fill="hold">
                                          <p:stCondLst>
                                            <p:cond delay="0"/>
                                          </p:stCondLst>
                                        </p:cTn>
                                        <p:tgtEl>
                                          <p:spTgt spid="52"/>
                                        </p:tgtEl>
                                        <p:attrNameLst>
                                          <p:attrName>style.visibility</p:attrName>
                                        </p:attrNameLst>
                                      </p:cBhvr>
                                      <p:to>
                                        <p:strVal val="hidden"/>
                                      </p:to>
                                    </p:set>
                                  </p:childTnLst>
                                </p:cTn>
                              </p:par>
                              <p:par>
                                <p:cTn id="202" presetID="1" presetClass="exit" presetSubtype="0" fill="hold" nodeType="withEffect">
                                  <p:stCondLst>
                                    <p:cond delay="0"/>
                                  </p:stCondLst>
                                  <p:childTnLst>
                                    <p:set>
                                      <p:cBhvr>
                                        <p:cTn id="203" dur="1" fill="hold">
                                          <p:stCondLst>
                                            <p:cond delay="0"/>
                                          </p:stCondLst>
                                        </p:cTn>
                                        <p:tgtEl>
                                          <p:spTgt spid="51"/>
                                        </p:tgtEl>
                                        <p:attrNameLst>
                                          <p:attrName>style.visibility</p:attrName>
                                        </p:attrNameLst>
                                      </p:cBhvr>
                                      <p:to>
                                        <p:strVal val="hidden"/>
                                      </p:to>
                                    </p:set>
                                  </p:childTnLst>
                                </p:cTn>
                              </p:par>
                              <p:par>
                                <p:cTn id="204" presetID="1" presetClass="exit" presetSubtype="0" fill="hold" grpId="3" nodeType="withEffect">
                                  <p:stCondLst>
                                    <p:cond delay="0"/>
                                  </p:stCondLst>
                                  <p:childTnLst>
                                    <p:set>
                                      <p:cBhvr>
                                        <p:cTn id="205" dur="1" fill="hold">
                                          <p:stCondLst>
                                            <p:cond delay="0"/>
                                          </p:stCondLst>
                                        </p:cTn>
                                        <p:tgtEl>
                                          <p:spTgt spid="50"/>
                                        </p:tgtEl>
                                        <p:attrNameLst>
                                          <p:attrName>style.visibility</p:attrName>
                                        </p:attrNameLst>
                                      </p:cBhvr>
                                      <p:to>
                                        <p:strVal val="hidden"/>
                                      </p:to>
                                    </p:set>
                                  </p:childTnLst>
                                </p:cTn>
                              </p:par>
                              <p:par>
                                <p:cTn id="206" presetID="1" presetClass="exit" presetSubtype="0" fill="hold" nodeType="withEffect">
                                  <p:stCondLst>
                                    <p:cond delay="0"/>
                                  </p:stCondLst>
                                  <p:childTnLst>
                                    <p:set>
                                      <p:cBhvr>
                                        <p:cTn id="207" dur="1" fill="hold">
                                          <p:stCondLst>
                                            <p:cond delay="0"/>
                                          </p:stCondLst>
                                        </p:cTn>
                                        <p:tgtEl>
                                          <p:spTgt spid="68"/>
                                        </p:tgtEl>
                                        <p:attrNameLst>
                                          <p:attrName>style.visibility</p:attrName>
                                        </p:attrNameLst>
                                      </p:cBhvr>
                                      <p:to>
                                        <p:strVal val="hidden"/>
                                      </p:to>
                                    </p:set>
                                  </p:childTnLst>
                                </p:cTn>
                              </p:par>
                              <p:par>
                                <p:cTn id="208" presetID="1" presetClass="exit" presetSubtype="0" fill="hold" nodeType="withEffect">
                                  <p:stCondLst>
                                    <p:cond delay="0"/>
                                  </p:stCondLst>
                                  <p:childTnLst>
                                    <p:set>
                                      <p:cBhvr>
                                        <p:cTn id="209" dur="1" fill="hold">
                                          <p:stCondLst>
                                            <p:cond delay="0"/>
                                          </p:stCondLst>
                                        </p:cTn>
                                        <p:tgtEl>
                                          <p:spTgt spid="67"/>
                                        </p:tgtEl>
                                        <p:attrNameLst>
                                          <p:attrName>style.visibility</p:attrName>
                                        </p:attrNameLst>
                                      </p:cBhvr>
                                      <p:to>
                                        <p:strVal val="hidden"/>
                                      </p:to>
                                    </p:set>
                                  </p:childTnLst>
                                </p:cTn>
                              </p:par>
                              <p:par>
                                <p:cTn id="210" presetID="42" presetClass="path" presetSubtype="0" accel="50000" decel="50000" fill="hold" nodeType="withEffect">
                                  <p:stCondLst>
                                    <p:cond delay="0"/>
                                  </p:stCondLst>
                                  <p:childTnLst>
                                    <p:animMotion origin="layout" path="M -0.15052 0.00209 L 1.38889E-6 1.85185E-6 " pathEditMode="relative" rAng="0" ptsTypes="AA">
                                      <p:cBhvr>
                                        <p:cTn id="211" dur="10" fill="hold"/>
                                        <p:tgtEl>
                                          <p:spTgt spid="2"/>
                                        </p:tgtEl>
                                        <p:attrNameLst>
                                          <p:attrName>ppt_x</p:attrName>
                                          <p:attrName>ppt_y</p:attrName>
                                        </p:attrNameLst>
                                      </p:cBhvr>
                                      <p:rCtr x="7240" y="-162"/>
                                    </p:animMotion>
                                  </p:childTnLst>
                                </p:cTn>
                              </p:par>
                              <p:par>
                                <p:cTn id="212" presetID="42" presetClass="path" presetSubtype="0" accel="50000" decel="50000" fill="hold" nodeType="withEffect">
                                  <p:stCondLst>
                                    <p:cond delay="0"/>
                                  </p:stCondLst>
                                  <p:childTnLst>
                                    <p:animMotion origin="layout" path="M -0.15191 -0.00162 L 3.61111E-6 2.96296E-6 " pathEditMode="relative" rAng="0" ptsTypes="AA">
                                      <p:cBhvr>
                                        <p:cTn id="213" dur="10" fill="hold"/>
                                        <p:tgtEl>
                                          <p:spTgt spid="17"/>
                                        </p:tgtEl>
                                        <p:attrNameLst>
                                          <p:attrName>ppt_x</p:attrName>
                                          <p:attrName>ppt_y</p:attrName>
                                        </p:attrNameLst>
                                      </p:cBhvr>
                                      <p:rCtr x="7587" y="185"/>
                                    </p:animMotion>
                                  </p:childTnLst>
                                </p:cTn>
                              </p:par>
                              <p:par>
                                <p:cTn id="214" presetID="42" presetClass="path" presetSubtype="0" accel="50000" decel="50000" fill="hold" nodeType="withEffect">
                                  <p:stCondLst>
                                    <p:cond delay="0"/>
                                  </p:stCondLst>
                                  <p:childTnLst>
                                    <p:animMotion origin="layout" path="M -0.16667 4.44444E-6 L -2.77778E-7 -4.07407E-6 " pathEditMode="relative" rAng="0" ptsTypes="AA">
                                      <p:cBhvr>
                                        <p:cTn id="215" dur="10" fill="hold"/>
                                        <p:tgtEl>
                                          <p:spTgt spid="4"/>
                                        </p:tgtEl>
                                        <p:attrNameLst>
                                          <p:attrName>ppt_x</p:attrName>
                                          <p:attrName>ppt_y</p:attrName>
                                        </p:attrNameLst>
                                      </p:cBhvr>
                                      <p:rCtr x="8108" y="-23"/>
                                    </p:animMotion>
                                  </p:childTnLst>
                                </p:cTn>
                              </p:par>
                              <p:par>
                                <p:cTn id="216" presetID="1" presetClass="entr" presetSubtype="0" fill="hold" grpId="2" nodeType="withEffect">
                                  <p:stCondLst>
                                    <p:cond delay="0"/>
                                  </p:stCondLst>
                                  <p:childTnLst>
                                    <p:set>
                                      <p:cBhvr>
                                        <p:cTn id="217" dur="1" fill="hold">
                                          <p:stCondLst>
                                            <p:cond delay="0"/>
                                          </p:stCondLst>
                                        </p:cTn>
                                        <p:tgtEl>
                                          <p:spTgt spid="3"/>
                                        </p:tgtEl>
                                        <p:attrNameLst>
                                          <p:attrName>style.visibility</p:attrName>
                                        </p:attrNameLst>
                                      </p:cBhvr>
                                      <p:to>
                                        <p:strVal val="visible"/>
                                      </p:to>
                                    </p:set>
                                  </p:childTnLst>
                                </p:cTn>
                              </p:par>
                              <p:par>
                                <p:cTn id="218" presetID="1" presetClass="entr" presetSubtype="0" fill="hold" grpId="2" nodeType="withEffect">
                                  <p:stCondLst>
                                    <p:cond delay="0"/>
                                  </p:stCondLst>
                                  <p:childTnLst>
                                    <p:set>
                                      <p:cBhvr>
                                        <p:cTn id="219" dur="1" fill="hold">
                                          <p:stCondLst>
                                            <p:cond delay="0"/>
                                          </p:stCondLst>
                                        </p:cTn>
                                        <p:tgtEl>
                                          <p:spTgt spid="45"/>
                                        </p:tgtEl>
                                        <p:attrNameLst>
                                          <p:attrName>style.visibility</p:attrName>
                                        </p:attrNameLst>
                                      </p:cBhvr>
                                      <p:to>
                                        <p:strVal val="visible"/>
                                      </p:to>
                                    </p:set>
                                  </p:childTnLst>
                                </p:cTn>
                              </p:par>
                              <p:par>
                                <p:cTn id="220" presetID="1" presetClass="entr" presetSubtype="0" fill="hold" grpId="2" nodeType="withEffect">
                                  <p:stCondLst>
                                    <p:cond delay="0"/>
                                  </p:stCondLst>
                                  <p:childTnLst>
                                    <p:set>
                                      <p:cBhvr>
                                        <p:cTn id="221" dur="1" fill="hold">
                                          <p:stCondLst>
                                            <p:cond delay="0"/>
                                          </p:stCondLst>
                                        </p:cTn>
                                        <p:tgtEl>
                                          <p:spTgt spid="48"/>
                                        </p:tgtEl>
                                        <p:attrNameLst>
                                          <p:attrName>style.visibility</p:attrName>
                                        </p:attrNameLst>
                                      </p:cBhvr>
                                      <p:to>
                                        <p:strVal val="visible"/>
                                      </p:to>
                                    </p:set>
                                  </p:childTnLst>
                                </p:cTn>
                              </p:par>
                              <p:par>
                                <p:cTn id="222" presetID="1" presetClass="entr" presetSubtype="0" fill="hold" grpId="2" nodeType="withEffect">
                                  <p:stCondLst>
                                    <p:cond delay="0"/>
                                  </p:stCondLst>
                                  <p:childTnLst>
                                    <p:set>
                                      <p:cBhvr>
                                        <p:cTn id="223"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224" restart="whenNotActive" fill="hold" evtFilter="cancelBubble" nodeType="interactiveSeq">
                <p:stCondLst>
                  <p:cond evt="onClick" delay="0">
                    <p:tgtEl>
                      <p:spTgt spid="70"/>
                    </p:tgtEl>
                  </p:cond>
                </p:stCondLst>
                <p:endSync evt="end" delay="0">
                  <p:rtn val="all"/>
                </p:endSync>
                <p:childTnLst>
                  <p:par>
                    <p:cTn id="225" fill="hold" nodeType="clickPar">
                      <p:stCondLst>
                        <p:cond delay="0"/>
                      </p:stCondLst>
                      <p:childTnLst>
                        <p:par>
                          <p:cTn id="226" fill="hold" nodeType="withGroup">
                            <p:stCondLst>
                              <p:cond delay="0"/>
                            </p:stCondLst>
                            <p:childTnLst>
                              <p:par>
                                <p:cTn id="227" presetID="1" presetClass="exit" presetSubtype="0" fill="hold" nodeType="clickEffect">
                                  <p:stCondLst>
                                    <p:cond delay="0"/>
                                  </p:stCondLst>
                                  <p:childTnLst>
                                    <p:set>
                                      <p:cBhvr>
                                        <p:cTn id="228" dur="1" fill="hold">
                                          <p:stCondLst>
                                            <p:cond delay="0"/>
                                          </p:stCondLst>
                                        </p:cTn>
                                        <p:tgtEl>
                                          <p:spTgt spid="42"/>
                                        </p:tgtEl>
                                        <p:attrNameLst>
                                          <p:attrName>style.visibility</p:attrName>
                                        </p:attrNameLst>
                                      </p:cBhvr>
                                      <p:to>
                                        <p:strVal val="hidden"/>
                                      </p:to>
                                    </p:set>
                                  </p:childTnLst>
                                </p:cTn>
                              </p:par>
                              <p:par>
                                <p:cTn id="229" presetID="1" presetClass="exit" presetSubtype="0" fill="hold" grpId="4" nodeType="withEffect">
                                  <p:stCondLst>
                                    <p:cond delay="0"/>
                                  </p:stCondLst>
                                  <p:childTnLst>
                                    <p:set>
                                      <p:cBhvr>
                                        <p:cTn id="230" dur="1" fill="hold">
                                          <p:stCondLst>
                                            <p:cond delay="0"/>
                                          </p:stCondLst>
                                        </p:cTn>
                                        <p:tgtEl>
                                          <p:spTgt spid="41"/>
                                        </p:tgtEl>
                                        <p:attrNameLst>
                                          <p:attrName>style.visibility</p:attrName>
                                        </p:attrNameLst>
                                      </p:cBhvr>
                                      <p:to>
                                        <p:strVal val="hidden"/>
                                      </p:to>
                                    </p:set>
                                  </p:childTnLst>
                                </p:cTn>
                              </p:par>
                              <p:par>
                                <p:cTn id="231" presetID="1" presetClass="exit" presetSubtype="0" fill="hold" nodeType="withEffect">
                                  <p:stCondLst>
                                    <p:cond delay="0"/>
                                  </p:stCondLst>
                                  <p:childTnLst>
                                    <p:set>
                                      <p:cBhvr>
                                        <p:cTn id="232" dur="1" fill="hold">
                                          <p:stCondLst>
                                            <p:cond delay="0"/>
                                          </p:stCondLst>
                                        </p:cTn>
                                        <p:tgtEl>
                                          <p:spTgt spid="47"/>
                                        </p:tgtEl>
                                        <p:attrNameLst>
                                          <p:attrName>style.visibility</p:attrName>
                                        </p:attrNameLst>
                                      </p:cBhvr>
                                      <p:to>
                                        <p:strVal val="hidden"/>
                                      </p:to>
                                    </p:set>
                                  </p:childTnLst>
                                </p:cTn>
                              </p:par>
                              <p:par>
                                <p:cTn id="233" presetID="1" presetClass="exit" presetSubtype="0" fill="hold" grpId="4" nodeType="withEffect">
                                  <p:stCondLst>
                                    <p:cond delay="0"/>
                                  </p:stCondLst>
                                  <p:childTnLst>
                                    <p:set>
                                      <p:cBhvr>
                                        <p:cTn id="234" dur="1" fill="hold">
                                          <p:stCondLst>
                                            <p:cond delay="0"/>
                                          </p:stCondLst>
                                        </p:cTn>
                                        <p:tgtEl>
                                          <p:spTgt spid="46"/>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53"/>
                                        </p:tgtEl>
                                        <p:attrNameLst>
                                          <p:attrName>style.visibility</p:attrName>
                                        </p:attrNameLst>
                                      </p:cBhvr>
                                      <p:to>
                                        <p:strVal val="hidden"/>
                                      </p:to>
                                    </p:set>
                                  </p:childTnLst>
                                </p:cTn>
                              </p:par>
                              <p:par>
                                <p:cTn id="237" presetID="1" presetClass="exit" presetSubtype="0" fill="hold" grpId="4" nodeType="withEffect">
                                  <p:stCondLst>
                                    <p:cond delay="0"/>
                                  </p:stCondLst>
                                  <p:childTnLst>
                                    <p:set>
                                      <p:cBhvr>
                                        <p:cTn id="238" dur="1" fill="hold">
                                          <p:stCondLst>
                                            <p:cond delay="0"/>
                                          </p:stCondLst>
                                        </p:cTn>
                                        <p:tgtEl>
                                          <p:spTgt spid="52"/>
                                        </p:tgtEl>
                                        <p:attrNameLst>
                                          <p:attrName>style.visibility</p:attrName>
                                        </p:attrNameLst>
                                      </p:cBhvr>
                                      <p:to>
                                        <p:strVal val="hidden"/>
                                      </p:to>
                                    </p:set>
                                  </p:childTnLst>
                                </p:cTn>
                              </p:par>
                              <p:par>
                                <p:cTn id="239" presetID="1" presetClass="exit" presetSubtype="0" fill="hold" nodeType="withEffect">
                                  <p:stCondLst>
                                    <p:cond delay="0"/>
                                  </p:stCondLst>
                                  <p:childTnLst>
                                    <p:set>
                                      <p:cBhvr>
                                        <p:cTn id="240" dur="1" fill="hold">
                                          <p:stCondLst>
                                            <p:cond delay="0"/>
                                          </p:stCondLst>
                                        </p:cTn>
                                        <p:tgtEl>
                                          <p:spTgt spid="51"/>
                                        </p:tgtEl>
                                        <p:attrNameLst>
                                          <p:attrName>style.visibility</p:attrName>
                                        </p:attrNameLst>
                                      </p:cBhvr>
                                      <p:to>
                                        <p:strVal val="hidden"/>
                                      </p:to>
                                    </p:set>
                                  </p:childTnLst>
                                </p:cTn>
                              </p:par>
                              <p:par>
                                <p:cTn id="241" presetID="1" presetClass="exit" presetSubtype="0" fill="hold" grpId="4" nodeType="withEffect">
                                  <p:stCondLst>
                                    <p:cond delay="0"/>
                                  </p:stCondLst>
                                  <p:childTnLst>
                                    <p:set>
                                      <p:cBhvr>
                                        <p:cTn id="242" dur="1" fill="hold">
                                          <p:stCondLst>
                                            <p:cond delay="0"/>
                                          </p:stCondLst>
                                        </p:cTn>
                                        <p:tgtEl>
                                          <p:spTgt spid="50"/>
                                        </p:tgtEl>
                                        <p:attrNameLst>
                                          <p:attrName>style.visibility</p:attrName>
                                        </p:attrNameLst>
                                      </p:cBhvr>
                                      <p:to>
                                        <p:strVal val="hidden"/>
                                      </p:to>
                                    </p:set>
                                  </p:childTnLst>
                                </p:cTn>
                              </p:par>
                              <p:par>
                                <p:cTn id="243" presetID="1" presetClass="exit" presetSubtype="0" fill="hold" nodeType="withEffect">
                                  <p:stCondLst>
                                    <p:cond delay="0"/>
                                  </p:stCondLst>
                                  <p:childTnLst>
                                    <p:set>
                                      <p:cBhvr>
                                        <p:cTn id="244" dur="1" fill="hold">
                                          <p:stCondLst>
                                            <p:cond delay="0"/>
                                          </p:stCondLst>
                                        </p:cTn>
                                        <p:tgtEl>
                                          <p:spTgt spid="68"/>
                                        </p:tgtEl>
                                        <p:attrNameLst>
                                          <p:attrName>style.visibility</p:attrName>
                                        </p:attrNameLst>
                                      </p:cBhvr>
                                      <p:to>
                                        <p:strVal val="hidden"/>
                                      </p:to>
                                    </p:set>
                                  </p:childTnLst>
                                </p:cTn>
                              </p:par>
                              <p:par>
                                <p:cTn id="245" presetID="1" presetClass="exit" presetSubtype="0" fill="hold" nodeType="withEffect">
                                  <p:stCondLst>
                                    <p:cond delay="0"/>
                                  </p:stCondLst>
                                  <p:childTnLst>
                                    <p:set>
                                      <p:cBhvr>
                                        <p:cTn id="246" dur="1" fill="hold">
                                          <p:stCondLst>
                                            <p:cond delay="0"/>
                                          </p:stCondLst>
                                        </p:cTn>
                                        <p:tgtEl>
                                          <p:spTgt spid="67"/>
                                        </p:tgtEl>
                                        <p:attrNameLst>
                                          <p:attrName>style.visibility</p:attrName>
                                        </p:attrNameLst>
                                      </p:cBhvr>
                                      <p:to>
                                        <p:strVal val="hidden"/>
                                      </p:to>
                                    </p:set>
                                  </p:childTnLst>
                                </p:cTn>
                              </p:par>
                              <p:par>
                                <p:cTn id="247" presetID="42" presetClass="path" presetSubtype="0" accel="50000" decel="50000" fill="hold" nodeType="withEffect">
                                  <p:stCondLst>
                                    <p:cond delay="0"/>
                                  </p:stCondLst>
                                  <p:childTnLst>
                                    <p:animMotion origin="layout" path="M -0.15191 -0.00162 L 3.61111E-6 4.44444E-6 " pathEditMode="relative" rAng="0" ptsTypes="AA">
                                      <p:cBhvr>
                                        <p:cTn id="248" dur="10" fill="hold"/>
                                        <p:tgtEl>
                                          <p:spTgt spid="17"/>
                                        </p:tgtEl>
                                        <p:attrNameLst>
                                          <p:attrName>ppt_x</p:attrName>
                                          <p:attrName>ppt_y</p:attrName>
                                        </p:attrNameLst>
                                      </p:cBhvr>
                                      <p:rCtr x="7587" y="185"/>
                                    </p:animMotion>
                                  </p:childTnLst>
                                </p:cTn>
                              </p:par>
                              <p:par>
                                <p:cTn id="249" presetID="42" presetClass="path" presetSubtype="0" accel="50000" decel="50000" fill="hold" nodeType="withEffect">
                                  <p:stCondLst>
                                    <p:cond delay="0"/>
                                  </p:stCondLst>
                                  <p:childTnLst>
                                    <p:animMotion origin="layout" path="M -0.15052 0.00209 L 1.38889E-6 4.07407E-6 " pathEditMode="relative" rAng="0" ptsTypes="AA">
                                      <p:cBhvr>
                                        <p:cTn id="250" dur="10" fill="hold"/>
                                        <p:tgtEl>
                                          <p:spTgt spid="2"/>
                                        </p:tgtEl>
                                        <p:attrNameLst>
                                          <p:attrName>ppt_x</p:attrName>
                                          <p:attrName>ppt_y</p:attrName>
                                        </p:attrNameLst>
                                      </p:cBhvr>
                                      <p:rCtr x="7240" y="-23"/>
                                    </p:animMotion>
                                  </p:childTnLst>
                                </p:cTn>
                              </p:par>
                              <p:par>
                                <p:cTn id="251" presetID="42" presetClass="path" presetSubtype="0" accel="50000" decel="50000" fill="hold" nodeType="withEffect">
                                  <p:stCondLst>
                                    <p:cond delay="0"/>
                                  </p:stCondLst>
                                  <p:childTnLst>
                                    <p:animMotion origin="layout" path="M -0.16667 4.44444E-6 L -4.44444E-6 -4.44444E-6 " pathEditMode="relative" rAng="0" ptsTypes="AA">
                                      <p:cBhvr>
                                        <p:cTn id="252" dur="10" fill="hold"/>
                                        <p:tgtEl>
                                          <p:spTgt spid="4"/>
                                        </p:tgtEl>
                                        <p:attrNameLst>
                                          <p:attrName>ppt_x</p:attrName>
                                          <p:attrName>ppt_y</p:attrName>
                                        </p:attrNameLst>
                                      </p:cBhvr>
                                      <p:rCtr x="8559" y="69"/>
                                    </p:animMotion>
                                  </p:childTnLst>
                                </p:cTn>
                              </p:par>
                              <p:par>
                                <p:cTn id="253" presetID="1" presetClass="entr" presetSubtype="0" fill="hold" grpId="1" nodeType="withEffect">
                                  <p:stCondLst>
                                    <p:cond delay="0"/>
                                  </p:stCondLst>
                                  <p:childTnLst>
                                    <p:set>
                                      <p:cBhvr>
                                        <p:cTn id="254" dur="1" fill="hold">
                                          <p:stCondLst>
                                            <p:cond delay="0"/>
                                          </p:stCondLst>
                                        </p:cTn>
                                        <p:tgtEl>
                                          <p:spTgt spid="3"/>
                                        </p:tgtEl>
                                        <p:attrNameLst>
                                          <p:attrName>style.visibility</p:attrName>
                                        </p:attrNameLst>
                                      </p:cBhvr>
                                      <p:to>
                                        <p:strVal val="visible"/>
                                      </p:to>
                                    </p:set>
                                  </p:childTnLst>
                                </p:cTn>
                              </p:par>
                              <p:par>
                                <p:cTn id="255" presetID="1" presetClass="entr" presetSubtype="0" fill="hold" grpId="1" nodeType="withEffect">
                                  <p:stCondLst>
                                    <p:cond delay="0"/>
                                  </p:stCondLst>
                                  <p:childTnLst>
                                    <p:set>
                                      <p:cBhvr>
                                        <p:cTn id="256" dur="1" fill="hold">
                                          <p:stCondLst>
                                            <p:cond delay="0"/>
                                          </p:stCondLst>
                                        </p:cTn>
                                        <p:tgtEl>
                                          <p:spTgt spid="45"/>
                                        </p:tgtEl>
                                        <p:attrNameLst>
                                          <p:attrName>style.visibility</p:attrName>
                                        </p:attrNameLst>
                                      </p:cBhvr>
                                      <p:to>
                                        <p:strVal val="visible"/>
                                      </p:to>
                                    </p:set>
                                  </p:childTnLst>
                                </p:cTn>
                              </p:par>
                              <p:par>
                                <p:cTn id="257" presetID="1" presetClass="entr" presetSubtype="0" fill="hold" grpId="1" nodeType="withEffect">
                                  <p:stCondLst>
                                    <p:cond delay="0"/>
                                  </p:stCondLst>
                                  <p:childTnLst>
                                    <p:set>
                                      <p:cBhvr>
                                        <p:cTn id="258" dur="1" fill="hold">
                                          <p:stCondLst>
                                            <p:cond delay="0"/>
                                          </p:stCondLst>
                                        </p:cTn>
                                        <p:tgtEl>
                                          <p:spTgt spid="48"/>
                                        </p:tgtEl>
                                        <p:attrNameLst>
                                          <p:attrName>style.visibility</p:attrName>
                                        </p:attrNameLst>
                                      </p:cBhvr>
                                      <p:to>
                                        <p:strVal val="visible"/>
                                      </p:to>
                                    </p:set>
                                  </p:childTnLst>
                                </p:cTn>
                              </p:par>
                              <p:par>
                                <p:cTn id="259" presetID="1" presetClass="entr" presetSubtype="0" fill="hold" grpId="1" nodeType="withEffect">
                                  <p:stCondLst>
                                    <p:cond delay="0"/>
                                  </p:stCondLst>
                                  <p:childTnLst>
                                    <p:set>
                                      <p:cBhvr>
                                        <p:cTn id="260"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70"/>
                  </p:tgtEl>
                </p:cond>
              </p:nextCondLst>
            </p:seq>
          </p:childTnLst>
        </p:cTn>
      </p:par>
    </p:tnLst>
    <p:bldLst>
      <p:bldP spid="41" grpId="0" animBg="1"/>
      <p:bldP spid="41" grpId="1" animBg="1"/>
      <p:bldP spid="41" grpId="2" animBg="1"/>
      <p:bldP spid="41" grpId="3" animBg="1"/>
      <p:bldP spid="41" grpId="4" animBg="1"/>
      <p:bldP spid="46" grpId="0" animBg="1"/>
      <p:bldP spid="46" grpId="1" animBg="1"/>
      <p:bldP spid="46" grpId="2" animBg="1"/>
      <p:bldP spid="46" grpId="3" animBg="1"/>
      <p:bldP spid="46" grpId="4" animBg="1"/>
      <p:bldP spid="52" grpId="0" animBg="1"/>
      <p:bldP spid="52" grpId="1" animBg="1"/>
      <p:bldP spid="52" grpId="2" animBg="1"/>
      <p:bldP spid="52" grpId="3" animBg="1"/>
      <p:bldP spid="52" grpId="4" animBg="1"/>
      <p:bldP spid="50" grpId="0" animBg="1"/>
      <p:bldP spid="50" grpId="1" animBg="1"/>
      <p:bldP spid="50" grpId="2" animBg="1"/>
      <p:bldP spid="50" grpId="3" animBg="1"/>
      <p:bldP spid="50" grpId="4" animBg="1"/>
      <p:bldP spid="3" grpId="0"/>
      <p:bldP spid="3" grpId="1"/>
      <p:bldP spid="3" grpId="2"/>
      <p:bldP spid="3" grpId="3"/>
      <p:bldP spid="3" grpId="4"/>
      <p:bldP spid="45" grpId="0"/>
      <p:bldP spid="45" grpId="1"/>
      <p:bldP spid="45" grpId="2"/>
      <p:bldP spid="45" grpId="3"/>
      <p:bldP spid="45" grpId="4"/>
      <p:bldP spid="48" grpId="0"/>
      <p:bldP spid="48" grpId="1"/>
      <p:bldP spid="48" grpId="2"/>
      <p:bldP spid="48" grpId="3"/>
      <p:bldP spid="48" grpId="4"/>
      <p:bldP spid="49" grpId="0"/>
      <p:bldP spid="49" grpId="1"/>
      <p:bldP spid="49" grpId="2"/>
      <p:bldP spid="49" grpId="3"/>
      <p:bldP spid="49" grpId="4"/>
      <p:bldP spid="54" grpId="0" animBg="1"/>
      <p:bldP spid="54" grpId="1" animBg="1"/>
      <p:bldP spid="54" grpId="2" animBg="1"/>
      <p:bldP spid="54" grpId="3" animBg="1"/>
      <p:bldP spid="54" grpId="4"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7586" name="Grupp 40">
            <a:extLst>
              <a:ext uri="{FF2B5EF4-FFF2-40B4-BE49-F238E27FC236}">
                <a16:creationId xmlns:a16="http://schemas.microsoft.com/office/drawing/2014/main" id="{C6649729-AAF8-42B0-9CCC-5A7D13ADF6F2}"/>
              </a:ext>
            </a:extLst>
          </p:cNvPr>
          <p:cNvGrpSpPr>
            <a:grpSpLocks/>
          </p:cNvGrpSpPr>
          <p:nvPr/>
        </p:nvGrpSpPr>
        <p:grpSpPr bwMode="auto">
          <a:xfrm>
            <a:off x="69850" y="6308725"/>
            <a:ext cx="1079500" cy="539750"/>
            <a:chOff x="169363" y="6133850"/>
            <a:chExt cx="1080000" cy="540000"/>
          </a:xfrm>
        </p:grpSpPr>
        <p:sp>
          <p:nvSpPr>
            <p:cNvPr id="104" name="Höger 103">
              <a:extLst>
                <a:ext uri="{FF2B5EF4-FFF2-40B4-BE49-F238E27FC236}">
                  <a16:creationId xmlns:a16="http://schemas.microsoft.com/office/drawing/2014/main" id="{C14F9C27-703F-47F7-8BFB-22BD8583232E}"/>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sp>
          <p:nvSpPr>
            <p:cNvPr id="107" name="textruta 106">
              <a:hlinkClick r:id="" action="ppaction://noaction"/>
              <a:extLst>
                <a:ext uri="{FF2B5EF4-FFF2-40B4-BE49-F238E27FC236}">
                  <a16:creationId xmlns:a16="http://schemas.microsoft.com/office/drawing/2014/main" id="{A54F6279-D7C6-4CE7-8FDE-DA6F6E381EEE}"/>
                </a:ext>
              </a:extLst>
            </p:cNvPr>
            <p:cNvSpPr txBox="1"/>
            <p:nvPr/>
          </p:nvSpPr>
          <p:spPr>
            <a:xfrm>
              <a:off x="231305" y="6264085"/>
              <a:ext cx="1018058" cy="27794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panose="02020603050405020304" pitchFamily="18" charset="0"/>
                </a:rPr>
                <a:t>    Tillbaka</a:t>
              </a:r>
            </a:p>
          </p:txBody>
        </p:sp>
      </p:grpSp>
      <p:sp>
        <p:nvSpPr>
          <p:cNvPr id="64544" name="textruta 107">
            <a:hlinkClick r:id="rId2" action="ppaction://hlinksldjump"/>
            <a:extLst>
              <a:ext uri="{FF2B5EF4-FFF2-40B4-BE49-F238E27FC236}">
                <a16:creationId xmlns:a16="http://schemas.microsoft.com/office/drawing/2014/main" id="{A274DC31-1234-4337-9E22-4C3AF327B847}"/>
              </a:ext>
            </a:extLst>
          </p:cNvPr>
          <p:cNvSpPr txBox="1">
            <a:spLocks noChangeArrowheads="1"/>
          </p:cNvSpPr>
          <p:nvPr/>
        </p:nvSpPr>
        <p:spPr bwMode="auto">
          <a:xfrm>
            <a:off x="0" y="62865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2" name="textruta 101">
            <a:hlinkClick r:id="rId3" action="ppaction://hlinksldjump"/>
            <a:extLst>
              <a:ext uri="{FF2B5EF4-FFF2-40B4-BE49-F238E27FC236}">
                <a16:creationId xmlns:a16="http://schemas.microsoft.com/office/drawing/2014/main" id="{2DB91FEB-4F1A-4F89-BF8A-8BA516FFE008}"/>
              </a:ext>
            </a:extLst>
          </p:cNvPr>
          <p:cNvSpPr txBox="1">
            <a:spLocks noChangeArrowheads="1"/>
          </p:cNvSpPr>
          <p:nvPr/>
        </p:nvSpPr>
        <p:spPr bwMode="auto">
          <a:xfrm>
            <a:off x="1198563" y="6457950"/>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dirty="0">
                <a:ln>
                  <a:noFill/>
                </a:ln>
                <a:solidFill>
                  <a:srgbClr val="FFFFFF"/>
                </a:solidFill>
                <a:effectLst/>
                <a:uLnTx/>
                <a:uFillTx/>
                <a:latin typeface="Book Antiqua"/>
                <a:ea typeface="+mn-ea"/>
                <a:cs typeface="Times New Roman"/>
              </a:rPr>
              <a:t>Gå till huvudmeny</a:t>
            </a:r>
          </a:p>
        </p:txBody>
      </p:sp>
      <p:sp>
        <p:nvSpPr>
          <p:cNvPr id="99" name="Höger 98">
            <a:hlinkClick r:id="rId4" action="ppaction://hlinksldjump"/>
            <a:extLst>
              <a:ext uri="{FF2B5EF4-FFF2-40B4-BE49-F238E27FC236}">
                <a16:creationId xmlns:a16="http://schemas.microsoft.com/office/drawing/2014/main" id="{7EDCCF03-5A0C-40C8-9110-D5B3694CE1E1}"/>
              </a:ext>
            </a:extLst>
          </p:cNvPr>
          <p:cNvSpPr/>
          <p:nvPr/>
        </p:nvSpPr>
        <p:spPr>
          <a:xfrm>
            <a:off x="8002588" y="630872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a:rPr>
              <a:t>Fortsätt</a:t>
            </a: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pic>
        <p:nvPicPr>
          <p:cNvPr id="67593" name="Bildobjekt 2">
            <a:extLst>
              <a:ext uri="{FF2B5EF4-FFF2-40B4-BE49-F238E27FC236}">
                <a16:creationId xmlns:a16="http://schemas.microsoft.com/office/drawing/2014/main" id="{47C18409-D6DB-40FB-8EEA-0C4CCA44CDAE}"/>
              </a:ext>
            </a:extLst>
          </p:cNvPr>
          <p:cNvPicPr>
            <a:picLocks noChangeAspect="1"/>
          </p:cNvPicPr>
          <p:nvPr/>
        </p:nvPicPr>
        <p:blipFill>
          <a:blip r:embed="rId5">
            <a:extLst>
              <a:ext uri="{28A0092B-C50C-407E-A947-70E740481C1C}">
                <a14:useLocalDpi xmlns:a14="http://schemas.microsoft.com/office/drawing/2010/main" val="0"/>
              </a:ext>
            </a:extLst>
          </a:blip>
          <a:srcRect l="31827" t="34222" r="32222" b="53333"/>
          <a:stretch>
            <a:fillRect/>
          </a:stretch>
        </p:blipFill>
        <p:spPr bwMode="auto">
          <a:xfrm>
            <a:off x="7996238" y="73025"/>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ruta 15">
            <a:extLst>
              <a:ext uri="{FF2B5EF4-FFF2-40B4-BE49-F238E27FC236}">
                <a16:creationId xmlns:a16="http://schemas.microsoft.com/office/drawing/2014/main" id="{BF840E87-B1D9-4D42-BD32-50BDFEFAC5E9}"/>
              </a:ext>
            </a:extLst>
          </p:cNvPr>
          <p:cNvSpPr txBox="1"/>
          <p:nvPr/>
        </p:nvSpPr>
        <p:spPr>
          <a:xfrm>
            <a:off x="114300" y="676275"/>
            <a:ext cx="5281613" cy="339725"/>
          </a:xfrm>
          <a:prstGeom prst="roundRect">
            <a:avLst/>
          </a:prstGeom>
          <a:noFill/>
          <a:ln>
            <a:no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Ett exempel på konsekvensanalys återges i kartan nedan</a:t>
            </a:r>
          </a:p>
        </p:txBody>
      </p:sp>
      <p:pic>
        <p:nvPicPr>
          <p:cNvPr id="67595" name="Bildobjekt 3">
            <a:extLst>
              <a:ext uri="{FF2B5EF4-FFF2-40B4-BE49-F238E27FC236}">
                <a16:creationId xmlns:a16="http://schemas.microsoft.com/office/drawing/2014/main" id="{3C80E0D9-1BD4-47FD-B89A-D57D2673C3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3" y="107950"/>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6" name="Rektangel 25">
            <a:extLst>
              <a:ext uri="{FF2B5EF4-FFF2-40B4-BE49-F238E27FC236}">
                <a16:creationId xmlns:a16="http://schemas.microsoft.com/office/drawing/2014/main" id="{67D811D8-ADCB-48EF-9AFC-7ED745164D9C}"/>
              </a:ext>
            </a:extLst>
          </p:cNvPr>
          <p:cNvSpPr>
            <a:spLocks noChangeArrowheads="1"/>
          </p:cNvSpPr>
          <p:nvPr/>
        </p:nvSpPr>
        <p:spPr bwMode="auto">
          <a:xfrm>
            <a:off x="569913" y="190500"/>
            <a:ext cx="20589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Analys av verksamheten</a:t>
            </a:r>
          </a:p>
        </p:txBody>
      </p:sp>
      <p:sp>
        <p:nvSpPr>
          <p:cNvPr id="105" name="Click 5">
            <a:extLst>
              <a:ext uri="{FF2B5EF4-FFF2-40B4-BE49-F238E27FC236}">
                <a16:creationId xmlns:a16="http://schemas.microsoft.com/office/drawing/2014/main" id="{40720B03-E137-41B0-858F-5D8906B48A53}"/>
              </a:ext>
            </a:extLst>
          </p:cNvPr>
          <p:cNvSpPr txBox="1">
            <a:spLocks noChangeArrowheads="1"/>
          </p:cNvSpPr>
          <p:nvPr/>
        </p:nvSpPr>
        <p:spPr bwMode="auto">
          <a:xfrm>
            <a:off x="2797175" y="6457950"/>
            <a:ext cx="2447925" cy="2524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600" b="0" i="0" u="none" strike="noStrike" kern="1200" cap="none" spc="0" normalizeH="0" baseline="0" noProof="0" dirty="0">
                <a:ln>
                  <a:noFill/>
                </a:ln>
                <a:solidFill>
                  <a:srgbClr val="000000"/>
                </a:solidFill>
                <a:effectLst/>
                <a:uLnTx/>
                <a:uFillTx/>
                <a:latin typeface="Book Antiqua"/>
                <a:ea typeface="+mn-ea"/>
                <a:cs typeface="Times New Roman"/>
              </a:rPr>
              <a:t>Hur fastställs tiderna? </a:t>
            </a:r>
            <a:r>
              <a:rPr kumimoji="0" lang="sv-SE" altLang="sv-SE" sz="1600" b="0" i="0" u="none" strike="noStrike" kern="1200" cap="none" spc="0" normalizeH="0" baseline="0" noProof="0" dirty="0">
                <a:ln>
                  <a:noFill/>
                </a:ln>
                <a:solidFill>
                  <a:srgbClr val="000000"/>
                </a:solidFill>
                <a:effectLst/>
                <a:uLnTx/>
                <a:uFillTx/>
                <a:latin typeface="Book Antiqua"/>
                <a:ea typeface="+mn-ea"/>
                <a:cs typeface="Times New Roman"/>
                <a:sym typeface="Webdings" panose="05030102010509060703" pitchFamily="18" charset="2"/>
              </a:rPr>
              <a:t></a:t>
            </a:r>
            <a:endParaRPr kumimoji="0" lang="sv-SE" altLang="sv-SE" sz="1600" b="0" i="0" u="none" strike="noStrike" kern="1200" cap="none" spc="0" normalizeH="0" baseline="0" noProof="0" dirty="0">
              <a:ln>
                <a:noFill/>
              </a:ln>
              <a:solidFill>
                <a:srgbClr val="000000"/>
              </a:solidFill>
              <a:effectLst/>
              <a:uLnTx/>
              <a:uFillTx/>
              <a:latin typeface="Book Antiqua"/>
              <a:ea typeface="+mn-ea"/>
              <a:cs typeface="Times New Roman"/>
            </a:endParaRPr>
          </a:p>
        </p:txBody>
      </p:sp>
      <p:sp>
        <p:nvSpPr>
          <p:cNvPr id="110" name="textruta 22">
            <a:extLst>
              <a:ext uri="{FF2B5EF4-FFF2-40B4-BE49-F238E27FC236}">
                <a16:creationId xmlns:a16="http://schemas.microsoft.com/office/drawing/2014/main" id="{6683DDCC-3855-4664-BDBB-77361FA56A63}"/>
              </a:ext>
            </a:extLst>
          </p:cNvPr>
          <p:cNvSpPr txBox="1">
            <a:spLocks noChangeArrowheads="1"/>
          </p:cNvSpPr>
          <p:nvPr/>
        </p:nvSpPr>
        <p:spPr bwMode="auto">
          <a:xfrm>
            <a:off x="6966595" y="2789975"/>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1" name="textruta 22">
            <a:extLst>
              <a:ext uri="{FF2B5EF4-FFF2-40B4-BE49-F238E27FC236}">
                <a16:creationId xmlns:a16="http://schemas.microsoft.com/office/drawing/2014/main" id="{8D358303-6BF1-404B-8C87-855F688C42B5}"/>
              </a:ext>
            </a:extLst>
          </p:cNvPr>
          <p:cNvSpPr txBox="1">
            <a:spLocks noChangeArrowheads="1"/>
          </p:cNvSpPr>
          <p:nvPr/>
        </p:nvSpPr>
        <p:spPr bwMode="auto">
          <a:xfrm>
            <a:off x="6966595" y="411644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2" name="textruta 22">
            <a:extLst>
              <a:ext uri="{FF2B5EF4-FFF2-40B4-BE49-F238E27FC236}">
                <a16:creationId xmlns:a16="http://schemas.microsoft.com/office/drawing/2014/main" id="{773A856E-6CFF-47BC-9C0D-98BC3775F2E9}"/>
              </a:ext>
            </a:extLst>
          </p:cNvPr>
          <p:cNvSpPr txBox="1">
            <a:spLocks noChangeArrowheads="1"/>
          </p:cNvSpPr>
          <p:nvPr/>
        </p:nvSpPr>
        <p:spPr bwMode="auto">
          <a:xfrm>
            <a:off x="6978725" y="5150027"/>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0" name="X">
            <a:extLst>
              <a:ext uri="{FF2B5EF4-FFF2-40B4-BE49-F238E27FC236}">
                <a16:creationId xmlns:a16="http://schemas.microsoft.com/office/drawing/2014/main" id="{C6F8B1CA-B0F3-487D-88E7-2F2E3DEE4D16}"/>
              </a:ext>
            </a:extLst>
          </p:cNvPr>
          <p:cNvSpPr>
            <a:spLocks noChangeAspect="1"/>
          </p:cNvSpPr>
          <p:nvPr/>
        </p:nvSpPr>
        <p:spPr>
          <a:xfrm>
            <a:off x="7868309" y="1020763"/>
            <a:ext cx="486450" cy="707154"/>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121" name="Txt 2">
            <a:extLst>
              <a:ext uri="{FF2B5EF4-FFF2-40B4-BE49-F238E27FC236}">
                <a16:creationId xmlns:a16="http://schemas.microsoft.com/office/drawing/2014/main" id="{AA270E5F-E6A1-4DCD-8DFF-F623742B1665}"/>
              </a:ext>
            </a:extLst>
          </p:cNvPr>
          <p:cNvSpPr/>
          <p:nvPr/>
        </p:nvSpPr>
        <p:spPr>
          <a:xfrm rot="16200000">
            <a:off x="3804444" y="-1450522"/>
            <a:ext cx="1403350" cy="8783638"/>
          </a:xfrm>
          <a:prstGeom prst="flowChartAlternateProcess">
            <a:avLst/>
          </a:prstGeom>
          <a:gradFill flip="none" rotWithShape="1">
            <a:gsLst>
              <a:gs pos="0">
                <a:schemeClr val="bg1">
                  <a:lumMod val="65000"/>
                </a:schemeClr>
              </a:gs>
              <a:gs pos="11000">
                <a:schemeClr val="bg1">
                  <a:lumMod val="75000"/>
                </a:schemeClr>
              </a:gs>
              <a:gs pos="81000">
                <a:schemeClr val="bg1">
                  <a:lumMod val="95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Book Antiqua"/>
                <a:ea typeface="+mn-ea"/>
                <a:cs typeface="Arial" pitchFamily="34" charset="0"/>
              </a:rPr>
              <a:t>KRITISKA AKTIVITETER</a:t>
            </a:r>
          </a:p>
        </p:txBody>
      </p:sp>
      <p:sp>
        <p:nvSpPr>
          <p:cNvPr id="122" name="Txt 4">
            <a:extLst>
              <a:ext uri="{FF2B5EF4-FFF2-40B4-BE49-F238E27FC236}">
                <a16:creationId xmlns:a16="http://schemas.microsoft.com/office/drawing/2014/main" id="{A7F1E86E-BC5A-4B4C-B14A-C8412F915E0D}"/>
              </a:ext>
            </a:extLst>
          </p:cNvPr>
          <p:cNvSpPr/>
          <p:nvPr/>
        </p:nvSpPr>
        <p:spPr>
          <a:xfrm rot="16200000">
            <a:off x="3932841" y="1064078"/>
            <a:ext cx="1152525" cy="8783638"/>
          </a:xfrm>
          <a:prstGeom prst="flowChartAlternateProcess">
            <a:avLst/>
          </a:prstGeom>
          <a:gradFill flip="none" rotWithShape="1">
            <a:gsLst>
              <a:gs pos="0">
                <a:schemeClr val="bg1">
                  <a:lumMod val="65000"/>
                </a:schemeClr>
              </a:gs>
              <a:gs pos="11000">
                <a:schemeClr val="bg1">
                  <a:lumMod val="75000"/>
                </a:schemeClr>
              </a:gs>
              <a:gs pos="81000">
                <a:schemeClr val="bg1">
                  <a:lumMod val="95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Book Antiqua"/>
                <a:ea typeface="+mn-ea"/>
                <a:cs typeface="Arial" pitchFamily="34" charset="0"/>
              </a:rPr>
              <a:t>EXTERNA RESURSER</a:t>
            </a:r>
          </a:p>
        </p:txBody>
      </p:sp>
      <p:sp>
        <p:nvSpPr>
          <p:cNvPr id="123" name="Txt 3">
            <a:extLst>
              <a:ext uri="{FF2B5EF4-FFF2-40B4-BE49-F238E27FC236}">
                <a16:creationId xmlns:a16="http://schemas.microsoft.com/office/drawing/2014/main" id="{42EC26D1-4899-418A-99D2-BDF5B8E81B6B}"/>
              </a:ext>
            </a:extLst>
          </p:cNvPr>
          <p:cNvSpPr/>
          <p:nvPr/>
        </p:nvSpPr>
        <p:spPr>
          <a:xfrm rot="16200000">
            <a:off x="3915379" y="-134485"/>
            <a:ext cx="1187450" cy="8783638"/>
          </a:xfrm>
          <a:prstGeom prst="flowChartAlternateProcess">
            <a:avLst/>
          </a:prstGeom>
          <a:gradFill flip="none" rotWithShape="1">
            <a:gsLst>
              <a:gs pos="0">
                <a:schemeClr val="bg1">
                  <a:lumMod val="65000"/>
                </a:schemeClr>
              </a:gs>
              <a:gs pos="11000">
                <a:schemeClr val="bg1">
                  <a:lumMod val="75000"/>
                </a:schemeClr>
              </a:gs>
              <a:gs pos="81000">
                <a:schemeClr val="bg1">
                  <a:lumMod val="95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Book Antiqua"/>
                <a:ea typeface="+mn-ea"/>
                <a:cs typeface="Arial" pitchFamily="34" charset="0"/>
              </a:rPr>
              <a:t>INTERNA RESURSER</a:t>
            </a:r>
          </a:p>
        </p:txBody>
      </p:sp>
      <p:sp>
        <p:nvSpPr>
          <p:cNvPr id="124" name="Txt 1">
            <a:extLst>
              <a:ext uri="{FF2B5EF4-FFF2-40B4-BE49-F238E27FC236}">
                <a16:creationId xmlns:a16="http://schemas.microsoft.com/office/drawing/2014/main" id="{572BE695-9618-42BA-B26B-F634B364F47C}"/>
              </a:ext>
            </a:extLst>
          </p:cNvPr>
          <p:cNvSpPr/>
          <p:nvPr/>
        </p:nvSpPr>
        <p:spPr>
          <a:xfrm rot="16200000">
            <a:off x="3948019" y="-2732525"/>
            <a:ext cx="1119187" cy="8780655"/>
          </a:xfrm>
          <a:prstGeom prst="flowChartAlternateProcess">
            <a:avLst/>
          </a:prstGeom>
          <a:gradFill flip="none" rotWithShape="1">
            <a:gsLst>
              <a:gs pos="0">
                <a:schemeClr val="bg1">
                  <a:lumMod val="65000"/>
                </a:schemeClr>
              </a:gs>
              <a:gs pos="11000">
                <a:schemeClr val="bg1">
                  <a:lumMod val="75000"/>
                </a:schemeClr>
              </a:gs>
              <a:gs pos="81000">
                <a:schemeClr val="bg1">
                  <a:lumMod val="95000"/>
                </a:schemeClr>
              </a:gs>
            </a:gsLst>
            <a:lin ang="5400000" scaled="1"/>
            <a:tileRect/>
          </a:grad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Book Antiqua"/>
                <a:ea typeface="+mn-ea"/>
                <a:cs typeface="Arial" pitchFamily="34" charset="0"/>
              </a:rPr>
              <a:t>KRITISK PROCESS</a:t>
            </a:r>
          </a:p>
        </p:txBody>
      </p:sp>
      <p:sp>
        <p:nvSpPr>
          <p:cNvPr id="125" name="Alternativ process 26">
            <a:extLst>
              <a:ext uri="{FF2B5EF4-FFF2-40B4-BE49-F238E27FC236}">
                <a16:creationId xmlns:a16="http://schemas.microsoft.com/office/drawing/2014/main" id="{828924AF-1542-4374-8212-25F2ABF0D425}"/>
              </a:ext>
            </a:extLst>
          </p:cNvPr>
          <p:cNvSpPr>
            <a:spLocks/>
          </p:cNvSpPr>
          <p:nvPr/>
        </p:nvSpPr>
        <p:spPr bwMode="auto">
          <a:xfrm>
            <a:off x="3698685" y="1456984"/>
            <a:ext cx="1584325" cy="366712"/>
          </a:xfrm>
          <a:prstGeom prst="flowChartAlternateProcess">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Skadereglering</a:t>
            </a:r>
          </a:p>
        </p:txBody>
      </p:sp>
      <p:grpSp>
        <p:nvGrpSpPr>
          <p:cNvPr id="126" name="Grupp 125">
            <a:extLst>
              <a:ext uri="{FF2B5EF4-FFF2-40B4-BE49-F238E27FC236}">
                <a16:creationId xmlns:a16="http://schemas.microsoft.com/office/drawing/2014/main" id="{A80A93BA-2DD5-4C68-A49C-978177BD167A}"/>
              </a:ext>
            </a:extLst>
          </p:cNvPr>
          <p:cNvGrpSpPr>
            <a:grpSpLocks/>
          </p:cNvGrpSpPr>
          <p:nvPr/>
        </p:nvGrpSpPr>
        <p:grpSpPr bwMode="auto">
          <a:xfrm>
            <a:off x="2182623" y="2536485"/>
            <a:ext cx="4489450" cy="1073497"/>
            <a:chOff x="2179638" y="2703513"/>
            <a:chExt cx="4489450" cy="1074302"/>
          </a:xfrm>
        </p:grpSpPr>
        <p:sp>
          <p:nvSpPr>
            <p:cNvPr id="127" name="Alternativ process 27">
              <a:extLst>
                <a:ext uri="{FF2B5EF4-FFF2-40B4-BE49-F238E27FC236}">
                  <a16:creationId xmlns:a16="http://schemas.microsoft.com/office/drawing/2014/main" id="{6DC3AEE5-6287-43DC-AE8F-1D0596CC07F0}"/>
                </a:ext>
              </a:extLst>
            </p:cNvPr>
            <p:cNvSpPr>
              <a:spLocks/>
            </p:cNvSpPr>
            <p:nvPr/>
          </p:nvSpPr>
          <p:spPr bwMode="auto">
            <a:xfrm>
              <a:off x="2179638" y="2703513"/>
              <a:ext cx="1458912" cy="792756"/>
            </a:xfrm>
            <a:prstGeom prst="flowChartAlternateProcess">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1. Skadehantering på plats</a:t>
              </a:r>
            </a:p>
          </p:txBody>
        </p:sp>
        <p:sp>
          <p:nvSpPr>
            <p:cNvPr id="128" name="Alternativ process 28">
              <a:extLst>
                <a:ext uri="{FF2B5EF4-FFF2-40B4-BE49-F238E27FC236}">
                  <a16:creationId xmlns:a16="http://schemas.microsoft.com/office/drawing/2014/main" id="{7447FFC7-EC7A-4A66-9458-D86162B8A2A4}"/>
                </a:ext>
              </a:extLst>
            </p:cNvPr>
            <p:cNvSpPr>
              <a:spLocks/>
            </p:cNvSpPr>
            <p:nvPr/>
          </p:nvSpPr>
          <p:spPr bwMode="auto">
            <a:xfrm>
              <a:off x="3700463" y="2703513"/>
              <a:ext cx="1457325" cy="792756"/>
            </a:xfrm>
            <a:prstGeom prst="flowChartAlternateProcess">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2. Skadereglering och information återförsäkrare</a:t>
              </a:r>
            </a:p>
          </p:txBody>
        </p:sp>
        <p:sp>
          <p:nvSpPr>
            <p:cNvPr id="129" name="Alternativ process 29">
              <a:extLst>
                <a:ext uri="{FF2B5EF4-FFF2-40B4-BE49-F238E27FC236}">
                  <a16:creationId xmlns:a16="http://schemas.microsoft.com/office/drawing/2014/main" id="{2FCD80D1-04BA-4F01-AB80-99DDCC309FD2}"/>
                </a:ext>
              </a:extLst>
            </p:cNvPr>
            <p:cNvSpPr>
              <a:spLocks/>
            </p:cNvSpPr>
            <p:nvPr/>
          </p:nvSpPr>
          <p:spPr bwMode="auto">
            <a:xfrm>
              <a:off x="5210175" y="2703513"/>
              <a:ext cx="1458913" cy="792756"/>
            </a:xfrm>
            <a:prstGeom prst="flowChartAlternateProcess">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1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3. Utbetalning och uppföljning</a:t>
              </a:r>
            </a:p>
          </p:txBody>
        </p:sp>
        <p:grpSp>
          <p:nvGrpSpPr>
            <p:cNvPr id="130" name="Grupp 21">
              <a:extLst>
                <a:ext uri="{FF2B5EF4-FFF2-40B4-BE49-F238E27FC236}">
                  <a16:creationId xmlns:a16="http://schemas.microsoft.com/office/drawing/2014/main" id="{BFE7C4D5-1BE1-4865-ABDC-33142497E3F5}"/>
                </a:ext>
              </a:extLst>
            </p:cNvPr>
            <p:cNvGrpSpPr>
              <a:grpSpLocks/>
            </p:cNvGrpSpPr>
            <p:nvPr/>
          </p:nvGrpSpPr>
          <p:grpSpPr bwMode="auto">
            <a:xfrm>
              <a:off x="2207083" y="3538318"/>
              <a:ext cx="1021930" cy="226582"/>
              <a:chOff x="1372603" y="2018982"/>
              <a:chExt cx="1022517" cy="226907"/>
            </a:xfrm>
          </p:grpSpPr>
          <p:pic>
            <p:nvPicPr>
              <p:cNvPr id="137" name="Bildobjekt 136" descr="symbol_blixt.png">
                <a:extLst>
                  <a:ext uri="{FF2B5EF4-FFF2-40B4-BE49-F238E27FC236}">
                    <a16:creationId xmlns:a16="http://schemas.microsoft.com/office/drawing/2014/main" id="{A9843F51-7715-4C1E-93AB-8CDDD44E2845}"/>
                  </a:ext>
                </a:extLst>
              </p:cNvPr>
              <p:cNvPicPr>
                <a:picLocks noChangeAspect="1"/>
              </p:cNvPicPr>
              <p:nvPr/>
            </p:nvPicPr>
            <p:blipFill>
              <a:blip r:embed="rId7">
                <a:duotone>
                  <a:prstClr val="black"/>
                  <a:schemeClr val="tx1">
                    <a:tint val="45000"/>
                    <a:satMod val="400000"/>
                  </a:schemeClr>
                </a:duotone>
              </a:blip>
              <a:stretch>
                <a:fillRect/>
              </a:stretch>
            </p:blipFill>
            <p:spPr>
              <a:xfrm>
                <a:off x="1372603" y="2018982"/>
                <a:ext cx="216000" cy="217800"/>
              </a:xfrm>
              <a:prstGeom prst="rect">
                <a:avLst/>
              </a:prstGeom>
            </p:spPr>
          </p:pic>
          <p:sp>
            <p:nvSpPr>
              <p:cNvPr id="138" name="textruta 137">
                <a:extLst>
                  <a:ext uri="{FF2B5EF4-FFF2-40B4-BE49-F238E27FC236}">
                    <a16:creationId xmlns:a16="http://schemas.microsoft.com/office/drawing/2014/main" id="{E6CE3FCB-44F6-42FA-BA7E-A8481AE6B754}"/>
                  </a:ext>
                </a:extLst>
              </p:cNvPr>
              <p:cNvSpPr txBox="1">
                <a:spLocks noChangeArrowheads="1"/>
              </p:cNvSpPr>
              <p:nvPr/>
            </p:nvSpPr>
            <p:spPr bwMode="auto">
              <a:xfrm>
                <a:off x="1567558" y="2031109"/>
                <a:ext cx="827562" cy="21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rPr>
                  <a:t>24 </a:t>
                </a:r>
                <a:r>
                  <a:rPr kumimoji="0" lang="sv-SE" sz="1200" b="1" i="0" u="none" strike="noStrike" kern="1200" cap="none" spc="0" normalizeH="0" baseline="0" noProof="0" dirty="0" err="1">
                    <a:ln>
                      <a:noFill/>
                    </a:ln>
                    <a:solidFill>
                      <a:srgbClr val="373739"/>
                    </a:solidFill>
                    <a:effectLst/>
                    <a:uLnTx/>
                    <a:uFillTx/>
                    <a:latin typeface="Book Antiqua"/>
                    <a:ea typeface="+mn-ea"/>
                    <a:cs typeface="Times New Roman" panose="02020603050405020304" pitchFamily="18" charset="0"/>
                  </a:rPr>
                  <a:t>tim</a:t>
                </a:r>
                <a:endPar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endParaRPr>
              </a:p>
            </p:txBody>
          </p:sp>
        </p:grpSp>
        <p:grpSp>
          <p:nvGrpSpPr>
            <p:cNvPr id="131" name="Grupp 26">
              <a:extLst>
                <a:ext uri="{FF2B5EF4-FFF2-40B4-BE49-F238E27FC236}">
                  <a16:creationId xmlns:a16="http://schemas.microsoft.com/office/drawing/2014/main" id="{20C17146-7103-466D-B45A-9A549926F991}"/>
                </a:ext>
              </a:extLst>
            </p:cNvPr>
            <p:cNvGrpSpPr>
              <a:grpSpLocks/>
            </p:cNvGrpSpPr>
            <p:nvPr/>
          </p:nvGrpSpPr>
          <p:grpSpPr bwMode="auto">
            <a:xfrm>
              <a:off x="3706931" y="3553694"/>
              <a:ext cx="980416" cy="224121"/>
              <a:chOff x="1554231" y="2034393"/>
              <a:chExt cx="980980" cy="224444"/>
            </a:xfrm>
          </p:grpSpPr>
          <p:pic>
            <p:nvPicPr>
              <p:cNvPr id="135" name="Bildobjekt 134" descr="symbol_blixt.png">
                <a:extLst>
                  <a:ext uri="{FF2B5EF4-FFF2-40B4-BE49-F238E27FC236}">
                    <a16:creationId xmlns:a16="http://schemas.microsoft.com/office/drawing/2014/main" id="{E7B1B285-911D-4BE7-A63A-A4AA048E9772}"/>
                  </a:ext>
                </a:extLst>
              </p:cNvPr>
              <p:cNvPicPr>
                <a:picLocks noChangeAspect="1"/>
              </p:cNvPicPr>
              <p:nvPr/>
            </p:nvPicPr>
            <p:blipFill>
              <a:blip r:embed="rId7">
                <a:duotone>
                  <a:prstClr val="black"/>
                  <a:schemeClr val="tx1">
                    <a:tint val="45000"/>
                    <a:satMod val="400000"/>
                  </a:schemeClr>
                </a:duotone>
              </a:blip>
              <a:stretch>
                <a:fillRect/>
              </a:stretch>
            </p:blipFill>
            <p:spPr>
              <a:xfrm>
                <a:off x="1554231" y="2034393"/>
                <a:ext cx="216000" cy="217800"/>
              </a:xfrm>
              <a:prstGeom prst="rect">
                <a:avLst/>
              </a:prstGeom>
            </p:spPr>
          </p:pic>
          <p:sp>
            <p:nvSpPr>
              <p:cNvPr id="136" name="textruta 28">
                <a:extLst>
                  <a:ext uri="{FF2B5EF4-FFF2-40B4-BE49-F238E27FC236}">
                    <a16:creationId xmlns:a16="http://schemas.microsoft.com/office/drawing/2014/main" id="{A4F63B5C-728B-4BB8-84F6-3BE5DE91E824}"/>
                  </a:ext>
                </a:extLst>
              </p:cNvPr>
              <p:cNvSpPr txBox="1">
                <a:spLocks noChangeArrowheads="1"/>
              </p:cNvSpPr>
              <p:nvPr/>
            </p:nvSpPr>
            <p:spPr bwMode="auto">
              <a:xfrm>
                <a:off x="1707648" y="2044057"/>
                <a:ext cx="827563" cy="21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rPr>
                  <a:t>2 dagar</a:t>
                </a:r>
              </a:p>
            </p:txBody>
          </p:sp>
        </p:grpSp>
        <p:grpSp>
          <p:nvGrpSpPr>
            <p:cNvPr id="132" name="Grupp 31">
              <a:extLst>
                <a:ext uri="{FF2B5EF4-FFF2-40B4-BE49-F238E27FC236}">
                  <a16:creationId xmlns:a16="http://schemas.microsoft.com/office/drawing/2014/main" id="{246D3274-3B51-4EF7-99F0-E7884088ECEA}"/>
                </a:ext>
              </a:extLst>
            </p:cNvPr>
            <p:cNvGrpSpPr>
              <a:grpSpLocks/>
            </p:cNvGrpSpPr>
            <p:nvPr/>
          </p:nvGrpSpPr>
          <p:grpSpPr bwMode="auto">
            <a:xfrm>
              <a:off x="5294401" y="3543976"/>
              <a:ext cx="1005994" cy="220224"/>
              <a:chOff x="1644693" y="2024649"/>
              <a:chExt cx="1006572" cy="220540"/>
            </a:xfrm>
          </p:grpSpPr>
          <p:pic>
            <p:nvPicPr>
              <p:cNvPr id="133" name="Bildobjekt 132" descr="symbol_blixt.png">
                <a:extLst>
                  <a:ext uri="{FF2B5EF4-FFF2-40B4-BE49-F238E27FC236}">
                    <a16:creationId xmlns:a16="http://schemas.microsoft.com/office/drawing/2014/main" id="{E70A910F-FB80-4C17-9B10-2A8E74250245}"/>
                  </a:ext>
                </a:extLst>
              </p:cNvPr>
              <p:cNvPicPr>
                <a:picLocks noChangeAspect="1"/>
              </p:cNvPicPr>
              <p:nvPr/>
            </p:nvPicPr>
            <p:blipFill>
              <a:blip r:embed="rId7">
                <a:duotone>
                  <a:prstClr val="black"/>
                  <a:schemeClr val="tx1">
                    <a:tint val="45000"/>
                    <a:satMod val="400000"/>
                  </a:schemeClr>
                </a:duotone>
              </a:blip>
              <a:stretch>
                <a:fillRect/>
              </a:stretch>
            </p:blipFill>
            <p:spPr>
              <a:xfrm>
                <a:off x="1644693" y="2024649"/>
                <a:ext cx="216000" cy="217800"/>
              </a:xfrm>
              <a:prstGeom prst="rect">
                <a:avLst/>
              </a:prstGeom>
            </p:spPr>
          </p:pic>
          <p:sp>
            <p:nvSpPr>
              <p:cNvPr id="134" name="textruta 33">
                <a:extLst>
                  <a:ext uri="{FF2B5EF4-FFF2-40B4-BE49-F238E27FC236}">
                    <a16:creationId xmlns:a16="http://schemas.microsoft.com/office/drawing/2014/main" id="{8CC69BDA-1585-4734-8851-75BCC89598CA}"/>
                  </a:ext>
                </a:extLst>
              </p:cNvPr>
              <p:cNvSpPr txBox="1">
                <a:spLocks noChangeArrowheads="1"/>
              </p:cNvSpPr>
              <p:nvPr/>
            </p:nvSpPr>
            <p:spPr bwMode="auto">
              <a:xfrm>
                <a:off x="1823703" y="2030409"/>
                <a:ext cx="827562" cy="21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rPr>
                  <a:t>3 dagar</a:t>
                </a:r>
              </a:p>
            </p:txBody>
          </p:sp>
        </p:grpSp>
      </p:grpSp>
      <p:grpSp>
        <p:nvGrpSpPr>
          <p:cNvPr id="139" name="Grupp 138">
            <a:extLst>
              <a:ext uri="{FF2B5EF4-FFF2-40B4-BE49-F238E27FC236}">
                <a16:creationId xmlns:a16="http://schemas.microsoft.com/office/drawing/2014/main" id="{47C5F692-1B47-4F5C-831E-9E3D14A0A425}"/>
              </a:ext>
            </a:extLst>
          </p:cNvPr>
          <p:cNvGrpSpPr>
            <a:grpSpLocks/>
          </p:cNvGrpSpPr>
          <p:nvPr/>
        </p:nvGrpSpPr>
        <p:grpSpPr bwMode="auto">
          <a:xfrm>
            <a:off x="2362010" y="3703297"/>
            <a:ext cx="4084638" cy="1161260"/>
            <a:chOff x="2359025" y="4041775"/>
            <a:chExt cx="4084638" cy="1162125"/>
          </a:xfrm>
        </p:grpSpPr>
        <p:sp>
          <p:nvSpPr>
            <p:cNvPr id="140" name="Romb 139">
              <a:extLst>
                <a:ext uri="{FF2B5EF4-FFF2-40B4-BE49-F238E27FC236}">
                  <a16:creationId xmlns:a16="http://schemas.microsoft.com/office/drawing/2014/main" id="{1DFC889F-5CB6-4ECA-A13C-585FCDE6DEB2}"/>
                </a:ext>
              </a:extLst>
            </p:cNvPr>
            <p:cNvSpPr/>
            <p:nvPr/>
          </p:nvSpPr>
          <p:spPr bwMode="auto">
            <a:xfrm>
              <a:off x="2359025" y="4041775"/>
              <a:ext cx="900113" cy="900784"/>
            </a:xfrm>
            <a:prstGeom prst="diamond">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1-3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Skadehanterings-</a:t>
              </a:r>
              <a:b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b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system</a:t>
              </a:r>
            </a:p>
          </p:txBody>
        </p:sp>
        <p:sp>
          <p:nvSpPr>
            <p:cNvPr id="141" name="Romb 140">
              <a:extLst>
                <a:ext uri="{FF2B5EF4-FFF2-40B4-BE49-F238E27FC236}">
                  <a16:creationId xmlns:a16="http://schemas.microsoft.com/office/drawing/2014/main" id="{4D919B59-B790-450C-BDCB-59CD1B032E90}"/>
                </a:ext>
              </a:extLst>
            </p:cNvPr>
            <p:cNvSpPr/>
            <p:nvPr/>
          </p:nvSpPr>
          <p:spPr bwMode="auto">
            <a:xfrm>
              <a:off x="3473450" y="4041775"/>
              <a:ext cx="900113" cy="900784"/>
            </a:xfrm>
            <a:prstGeom prst="diamond">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1-2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Skadereglerare</a:t>
              </a:r>
            </a:p>
          </p:txBody>
        </p:sp>
        <p:sp>
          <p:nvSpPr>
            <p:cNvPr id="142" name="Romb 141">
              <a:extLst>
                <a:ext uri="{FF2B5EF4-FFF2-40B4-BE49-F238E27FC236}">
                  <a16:creationId xmlns:a16="http://schemas.microsoft.com/office/drawing/2014/main" id="{7C72014E-94AF-402E-B0A7-64029A61F507}"/>
                </a:ext>
              </a:extLst>
            </p:cNvPr>
            <p:cNvSpPr/>
            <p:nvPr/>
          </p:nvSpPr>
          <p:spPr bwMode="auto">
            <a:xfrm>
              <a:off x="4521200" y="4041775"/>
              <a:ext cx="900113" cy="900784"/>
            </a:xfrm>
            <a:prstGeom prst="diamond">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Administrativ</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personal</a:t>
              </a:r>
            </a:p>
          </p:txBody>
        </p:sp>
        <p:sp>
          <p:nvSpPr>
            <p:cNvPr id="143" name="Romb 142">
              <a:extLst>
                <a:ext uri="{FF2B5EF4-FFF2-40B4-BE49-F238E27FC236}">
                  <a16:creationId xmlns:a16="http://schemas.microsoft.com/office/drawing/2014/main" id="{CAC6EBB4-FFE3-4228-A00D-58AE481135B5}"/>
                </a:ext>
              </a:extLst>
            </p:cNvPr>
            <p:cNvSpPr/>
            <p:nvPr/>
          </p:nvSpPr>
          <p:spPr bwMode="auto">
            <a:xfrm>
              <a:off x="5543550" y="4041775"/>
              <a:ext cx="900113" cy="900784"/>
            </a:xfrm>
            <a:prstGeom prst="diamond">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1-3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Lokal</a:t>
              </a:r>
            </a:p>
          </p:txBody>
        </p:sp>
        <p:grpSp>
          <p:nvGrpSpPr>
            <p:cNvPr id="144" name="Grupp 36">
              <a:extLst>
                <a:ext uri="{FF2B5EF4-FFF2-40B4-BE49-F238E27FC236}">
                  <a16:creationId xmlns:a16="http://schemas.microsoft.com/office/drawing/2014/main" id="{2A8286D1-FDFE-4DF1-8465-3B10E04DE1BB}"/>
                </a:ext>
              </a:extLst>
            </p:cNvPr>
            <p:cNvGrpSpPr>
              <a:grpSpLocks/>
            </p:cNvGrpSpPr>
            <p:nvPr/>
          </p:nvGrpSpPr>
          <p:grpSpPr bwMode="auto">
            <a:xfrm>
              <a:off x="2428916" y="4947265"/>
              <a:ext cx="695325" cy="216120"/>
              <a:chOff x="1259584" y="4521798"/>
              <a:chExt cx="695182" cy="216000"/>
            </a:xfrm>
          </p:grpSpPr>
          <p:pic>
            <p:nvPicPr>
              <p:cNvPr id="154" name="Bildobjekt 153" descr="symbol_blixt.png">
                <a:extLst>
                  <a:ext uri="{FF2B5EF4-FFF2-40B4-BE49-F238E27FC236}">
                    <a16:creationId xmlns:a16="http://schemas.microsoft.com/office/drawing/2014/main" id="{562D559B-699B-4295-8988-AF989EED6DD1}"/>
                  </a:ext>
                </a:extLst>
              </p:cNvPr>
              <p:cNvPicPr>
                <a:picLocks noChangeAspect="1"/>
              </p:cNvPicPr>
              <p:nvPr/>
            </p:nvPicPr>
            <p:blipFill>
              <a:blip r:embed="rId8">
                <a:duotone>
                  <a:prstClr val="black"/>
                  <a:schemeClr val="tx1">
                    <a:tint val="45000"/>
                    <a:satMod val="400000"/>
                  </a:schemeClr>
                </a:duotone>
              </a:blip>
              <a:stretch>
                <a:fillRect/>
              </a:stretch>
            </p:blipFill>
            <p:spPr>
              <a:xfrm>
                <a:off x="1259584" y="4521798"/>
                <a:ext cx="216000" cy="216000"/>
              </a:xfrm>
              <a:prstGeom prst="rect">
                <a:avLst/>
              </a:prstGeom>
            </p:spPr>
          </p:pic>
          <p:sp>
            <p:nvSpPr>
              <p:cNvPr id="155" name="textruta 38">
                <a:extLst>
                  <a:ext uri="{FF2B5EF4-FFF2-40B4-BE49-F238E27FC236}">
                    <a16:creationId xmlns:a16="http://schemas.microsoft.com/office/drawing/2014/main" id="{7337BD91-9C46-4CC3-A4D3-105F3D064237}"/>
                  </a:ext>
                </a:extLst>
              </p:cNvPr>
              <p:cNvSpPr txBox="1">
                <a:spLocks noChangeArrowheads="1"/>
              </p:cNvSpPr>
              <p:nvPr/>
            </p:nvSpPr>
            <p:spPr bwMode="auto">
              <a:xfrm>
                <a:off x="1475399" y="4521857"/>
                <a:ext cx="479326" cy="21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rPr>
                  <a:t>12 </a:t>
                </a:r>
                <a:r>
                  <a:rPr kumimoji="0" lang="sv-SE" sz="1200" b="1" i="0" u="none" strike="noStrike" kern="1200" cap="none" spc="0" normalizeH="0" baseline="0" noProof="0" dirty="0" err="1">
                    <a:ln>
                      <a:noFill/>
                    </a:ln>
                    <a:solidFill>
                      <a:srgbClr val="373739"/>
                    </a:solidFill>
                    <a:effectLst/>
                    <a:uLnTx/>
                    <a:uFillTx/>
                    <a:latin typeface="Book Antiqua"/>
                    <a:ea typeface="+mn-ea"/>
                    <a:cs typeface="Times New Roman" panose="02020603050405020304" pitchFamily="18" charset="0"/>
                  </a:rPr>
                  <a:t>tim</a:t>
                </a:r>
                <a:endPar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endParaRPr>
              </a:p>
            </p:txBody>
          </p:sp>
        </p:grpSp>
        <p:grpSp>
          <p:nvGrpSpPr>
            <p:cNvPr id="145" name="Grupp 46">
              <a:extLst>
                <a:ext uri="{FF2B5EF4-FFF2-40B4-BE49-F238E27FC236}">
                  <a16:creationId xmlns:a16="http://schemas.microsoft.com/office/drawing/2014/main" id="{E19D8236-9059-40E1-8DF0-A01EAA55E8C5}"/>
                </a:ext>
              </a:extLst>
            </p:cNvPr>
            <p:cNvGrpSpPr>
              <a:grpSpLocks/>
            </p:cNvGrpSpPr>
            <p:nvPr/>
          </p:nvGrpSpPr>
          <p:grpSpPr bwMode="auto">
            <a:xfrm>
              <a:off x="3552027" y="4920371"/>
              <a:ext cx="695326" cy="216120"/>
              <a:chOff x="1259584" y="4521798"/>
              <a:chExt cx="695182" cy="216000"/>
            </a:xfrm>
          </p:grpSpPr>
          <p:pic>
            <p:nvPicPr>
              <p:cNvPr id="152" name="Bildobjekt 151" descr="symbol_blixt.png">
                <a:extLst>
                  <a:ext uri="{FF2B5EF4-FFF2-40B4-BE49-F238E27FC236}">
                    <a16:creationId xmlns:a16="http://schemas.microsoft.com/office/drawing/2014/main" id="{35B22EA0-A729-4985-AA9C-1274C30F021D}"/>
                  </a:ext>
                </a:extLst>
              </p:cNvPr>
              <p:cNvPicPr>
                <a:picLocks noChangeAspect="1"/>
              </p:cNvPicPr>
              <p:nvPr/>
            </p:nvPicPr>
            <p:blipFill>
              <a:blip r:embed="rId8">
                <a:duotone>
                  <a:prstClr val="black"/>
                  <a:schemeClr val="tx1">
                    <a:tint val="45000"/>
                    <a:satMod val="400000"/>
                  </a:schemeClr>
                </a:duotone>
              </a:blip>
              <a:stretch>
                <a:fillRect/>
              </a:stretch>
            </p:blipFill>
            <p:spPr>
              <a:xfrm>
                <a:off x="1259584" y="4521798"/>
                <a:ext cx="216000" cy="216000"/>
              </a:xfrm>
              <a:prstGeom prst="rect">
                <a:avLst/>
              </a:prstGeom>
            </p:spPr>
          </p:pic>
          <p:sp>
            <p:nvSpPr>
              <p:cNvPr id="153" name="textruta 48">
                <a:extLst>
                  <a:ext uri="{FF2B5EF4-FFF2-40B4-BE49-F238E27FC236}">
                    <a16:creationId xmlns:a16="http://schemas.microsoft.com/office/drawing/2014/main" id="{A876E787-45FF-4687-8080-84D35B5E822D}"/>
                  </a:ext>
                </a:extLst>
              </p:cNvPr>
              <p:cNvSpPr txBox="1">
                <a:spLocks noChangeArrowheads="1"/>
              </p:cNvSpPr>
              <p:nvPr/>
            </p:nvSpPr>
            <p:spPr bwMode="auto">
              <a:xfrm>
                <a:off x="1474650" y="4521744"/>
                <a:ext cx="479326" cy="21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rPr>
                  <a:t>12 </a:t>
                </a:r>
                <a:r>
                  <a:rPr kumimoji="0" lang="sv-SE" sz="1200" b="1" i="0" u="none" strike="noStrike" kern="1200" cap="none" spc="0" normalizeH="0" baseline="0" noProof="0" dirty="0" err="1">
                    <a:ln>
                      <a:noFill/>
                    </a:ln>
                    <a:solidFill>
                      <a:srgbClr val="373739"/>
                    </a:solidFill>
                    <a:effectLst/>
                    <a:uLnTx/>
                    <a:uFillTx/>
                    <a:latin typeface="Book Antiqua"/>
                    <a:ea typeface="+mn-ea"/>
                    <a:cs typeface="Times New Roman" panose="02020603050405020304" pitchFamily="18" charset="0"/>
                  </a:rPr>
                  <a:t>tim</a:t>
                </a:r>
                <a:endPar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endParaRPr>
              </a:p>
            </p:txBody>
          </p:sp>
        </p:grpSp>
        <p:grpSp>
          <p:nvGrpSpPr>
            <p:cNvPr id="146" name="Grupp 56">
              <a:extLst>
                <a:ext uri="{FF2B5EF4-FFF2-40B4-BE49-F238E27FC236}">
                  <a16:creationId xmlns:a16="http://schemas.microsoft.com/office/drawing/2014/main" id="{E6153363-CED7-4922-B1A5-4DE356FCA3DA}"/>
                </a:ext>
              </a:extLst>
            </p:cNvPr>
            <p:cNvGrpSpPr>
              <a:grpSpLocks/>
            </p:cNvGrpSpPr>
            <p:nvPr/>
          </p:nvGrpSpPr>
          <p:grpSpPr bwMode="auto">
            <a:xfrm>
              <a:off x="4539081" y="4920372"/>
              <a:ext cx="700035" cy="230420"/>
              <a:chOff x="1259584" y="4521798"/>
              <a:chExt cx="699890" cy="230292"/>
            </a:xfrm>
          </p:grpSpPr>
          <p:pic>
            <p:nvPicPr>
              <p:cNvPr id="150" name="Bildobjekt 149" descr="symbol_blixt.png">
                <a:extLst>
                  <a:ext uri="{FF2B5EF4-FFF2-40B4-BE49-F238E27FC236}">
                    <a16:creationId xmlns:a16="http://schemas.microsoft.com/office/drawing/2014/main" id="{08954813-C109-4AF4-BE25-69AEB70FF415}"/>
                  </a:ext>
                </a:extLst>
              </p:cNvPr>
              <p:cNvPicPr>
                <a:picLocks noChangeAspect="1"/>
              </p:cNvPicPr>
              <p:nvPr/>
            </p:nvPicPr>
            <p:blipFill>
              <a:blip r:embed="rId8">
                <a:duotone>
                  <a:prstClr val="black"/>
                  <a:schemeClr val="tx1">
                    <a:tint val="45000"/>
                    <a:satMod val="400000"/>
                  </a:schemeClr>
                </a:duotone>
              </a:blip>
              <a:stretch>
                <a:fillRect/>
              </a:stretch>
            </p:blipFill>
            <p:spPr>
              <a:xfrm>
                <a:off x="1259584" y="4521798"/>
                <a:ext cx="216000" cy="216000"/>
              </a:xfrm>
              <a:prstGeom prst="rect">
                <a:avLst/>
              </a:prstGeom>
            </p:spPr>
          </p:pic>
          <p:sp>
            <p:nvSpPr>
              <p:cNvPr id="151" name="textruta 58">
                <a:extLst>
                  <a:ext uri="{FF2B5EF4-FFF2-40B4-BE49-F238E27FC236}">
                    <a16:creationId xmlns:a16="http://schemas.microsoft.com/office/drawing/2014/main" id="{CA6D659F-C2D9-4E55-BA5E-162DDD00101A}"/>
                  </a:ext>
                </a:extLst>
              </p:cNvPr>
              <p:cNvSpPr txBox="1">
                <a:spLocks noChangeArrowheads="1"/>
              </p:cNvSpPr>
              <p:nvPr/>
            </p:nvSpPr>
            <p:spPr bwMode="auto">
              <a:xfrm>
                <a:off x="1480148" y="4537737"/>
                <a:ext cx="479326" cy="21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rPr>
                  <a:t>24 </a:t>
                </a:r>
                <a:r>
                  <a:rPr kumimoji="0" lang="sv-SE" sz="1200" b="1" i="0" u="none" strike="noStrike" kern="1200" cap="none" spc="0" normalizeH="0" baseline="0" noProof="0" dirty="0" err="1">
                    <a:ln>
                      <a:noFill/>
                    </a:ln>
                    <a:solidFill>
                      <a:srgbClr val="373739"/>
                    </a:solidFill>
                    <a:effectLst/>
                    <a:uLnTx/>
                    <a:uFillTx/>
                    <a:latin typeface="Book Antiqua"/>
                    <a:ea typeface="+mn-ea"/>
                    <a:cs typeface="Times New Roman" panose="02020603050405020304" pitchFamily="18" charset="0"/>
                  </a:rPr>
                  <a:t>tim</a:t>
                </a:r>
                <a:endPar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endParaRPr>
              </a:p>
            </p:txBody>
          </p:sp>
        </p:grpSp>
        <p:grpSp>
          <p:nvGrpSpPr>
            <p:cNvPr id="147" name="Grupp 66">
              <a:extLst>
                <a:ext uri="{FF2B5EF4-FFF2-40B4-BE49-F238E27FC236}">
                  <a16:creationId xmlns:a16="http://schemas.microsoft.com/office/drawing/2014/main" id="{4EDD28E7-E393-4755-95F8-1E8996287241}"/>
                </a:ext>
              </a:extLst>
            </p:cNvPr>
            <p:cNvGrpSpPr>
              <a:grpSpLocks/>
            </p:cNvGrpSpPr>
            <p:nvPr/>
          </p:nvGrpSpPr>
          <p:grpSpPr bwMode="auto">
            <a:xfrm>
              <a:off x="5608405" y="4905227"/>
              <a:ext cx="694835" cy="298673"/>
              <a:chOff x="1259584" y="4493220"/>
              <a:chExt cx="694693" cy="298507"/>
            </a:xfrm>
          </p:grpSpPr>
          <p:pic>
            <p:nvPicPr>
              <p:cNvPr id="148" name="Bildobjekt 147" descr="symbol_blixt.png">
                <a:extLst>
                  <a:ext uri="{FF2B5EF4-FFF2-40B4-BE49-F238E27FC236}">
                    <a16:creationId xmlns:a16="http://schemas.microsoft.com/office/drawing/2014/main" id="{400A960B-068E-4BFD-BF4E-B08F810B8976}"/>
                  </a:ext>
                </a:extLst>
              </p:cNvPr>
              <p:cNvPicPr>
                <a:picLocks noChangeAspect="1"/>
              </p:cNvPicPr>
              <p:nvPr/>
            </p:nvPicPr>
            <p:blipFill>
              <a:blip r:embed="rId8">
                <a:duotone>
                  <a:prstClr val="black"/>
                  <a:schemeClr val="tx1">
                    <a:tint val="45000"/>
                    <a:satMod val="400000"/>
                  </a:schemeClr>
                </a:duotone>
              </a:blip>
              <a:stretch>
                <a:fillRect/>
              </a:stretch>
            </p:blipFill>
            <p:spPr>
              <a:xfrm>
                <a:off x="1259584" y="4521798"/>
                <a:ext cx="216000" cy="216000"/>
              </a:xfrm>
              <a:prstGeom prst="rect">
                <a:avLst/>
              </a:prstGeom>
            </p:spPr>
          </p:pic>
          <p:sp>
            <p:nvSpPr>
              <p:cNvPr id="149" name="textruta 68">
                <a:extLst>
                  <a:ext uri="{FF2B5EF4-FFF2-40B4-BE49-F238E27FC236}">
                    <a16:creationId xmlns:a16="http://schemas.microsoft.com/office/drawing/2014/main" id="{3202602D-9AF5-46FB-AFBC-A289944D4EDD}"/>
                  </a:ext>
                </a:extLst>
              </p:cNvPr>
              <p:cNvSpPr txBox="1">
                <a:spLocks noChangeArrowheads="1"/>
              </p:cNvSpPr>
              <p:nvPr/>
            </p:nvSpPr>
            <p:spPr bwMode="auto">
              <a:xfrm>
                <a:off x="1474950" y="4493220"/>
                <a:ext cx="479327" cy="29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rPr>
                  <a:t>12 </a:t>
                </a:r>
                <a:r>
                  <a:rPr kumimoji="0" lang="sv-SE" sz="1200" b="1" i="0" u="none" strike="noStrike" kern="1200" cap="none" spc="0" normalizeH="0" baseline="0" noProof="0" dirty="0" err="1">
                    <a:ln>
                      <a:noFill/>
                    </a:ln>
                    <a:solidFill>
                      <a:srgbClr val="373739"/>
                    </a:solidFill>
                    <a:effectLst/>
                    <a:uLnTx/>
                    <a:uFillTx/>
                    <a:latin typeface="Book Antiqua"/>
                    <a:ea typeface="+mn-ea"/>
                    <a:cs typeface="Times New Roman" panose="02020603050405020304" pitchFamily="18" charset="0"/>
                  </a:rPr>
                  <a:t>tim</a:t>
                </a:r>
                <a:endPar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endParaRPr>
              </a:p>
            </p:txBody>
          </p:sp>
        </p:grpSp>
      </p:grpSp>
      <p:grpSp>
        <p:nvGrpSpPr>
          <p:cNvPr id="156" name="Grupp 155">
            <a:extLst>
              <a:ext uri="{FF2B5EF4-FFF2-40B4-BE49-F238E27FC236}">
                <a16:creationId xmlns:a16="http://schemas.microsoft.com/office/drawing/2014/main" id="{73B36DB5-589C-49F5-BC25-ECB11F978620}"/>
              </a:ext>
            </a:extLst>
          </p:cNvPr>
          <p:cNvGrpSpPr>
            <a:grpSpLocks/>
          </p:cNvGrpSpPr>
          <p:nvPr/>
        </p:nvGrpSpPr>
        <p:grpSpPr bwMode="auto">
          <a:xfrm>
            <a:off x="2090548" y="4984409"/>
            <a:ext cx="4743450" cy="993775"/>
            <a:chOff x="2087338" y="5395913"/>
            <a:chExt cx="4743675" cy="993771"/>
          </a:xfrm>
        </p:grpSpPr>
        <p:grpSp>
          <p:nvGrpSpPr>
            <p:cNvPr id="157" name="Grupp 13">
              <a:extLst>
                <a:ext uri="{FF2B5EF4-FFF2-40B4-BE49-F238E27FC236}">
                  <a16:creationId xmlns:a16="http://schemas.microsoft.com/office/drawing/2014/main" id="{12B5B406-AEFA-41C4-A5F4-DA61010D78DD}"/>
                </a:ext>
              </a:extLst>
            </p:cNvPr>
            <p:cNvGrpSpPr>
              <a:grpSpLocks/>
            </p:cNvGrpSpPr>
            <p:nvPr/>
          </p:nvGrpSpPr>
          <p:grpSpPr bwMode="auto">
            <a:xfrm>
              <a:off x="2128838" y="5395913"/>
              <a:ext cx="4702175" cy="792162"/>
              <a:chOff x="2128838" y="5395913"/>
              <a:chExt cx="4702175" cy="792162"/>
            </a:xfrm>
          </p:grpSpPr>
          <p:sp>
            <p:nvSpPr>
              <p:cNvPr id="173" name="Ellips 172">
                <a:extLst>
                  <a:ext uri="{FF2B5EF4-FFF2-40B4-BE49-F238E27FC236}">
                    <a16:creationId xmlns:a16="http://schemas.microsoft.com/office/drawing/2014/main" id="{97ADFF9E-326A-4B9C-AAF9-C68342F9C7DE}"/>
                  </a:ext>
                </a:extLst>
              </p:cNvPr>
              <p:cNvSpPr/>
              <p:nvPr/>
            </p:nvSpPr>
            <p:spPr bwMode="auto">
              <a:xfrm>
                <a:off x="2128615" y="5395913"/>
                <a:ext cx="792200" cy="792159"/>
              </a:xfrm>
              <a:prstGeom prst="ellipse">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1-3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IT-drift</a:t>
                </a:r>
              </a:p>
            </p:txBody>
          </p:sp>
          <p:sp>
            <p:nvSpPr>
              <p:cNvPr id="174" name="Ellips 173">
                <a:extLst>
                  <a:ext uri="{FF2B5EF4-FFF2-40B4-BE49-F238E27FC236}">
                    <a16:creationId xmlns:a16="http://schemas.microsoft.com/office/drawing/2014/main" id="{E495D444-296A-44BD-BF8D-767A9808FDD3}"/>
                  </a:ext>
                </a:extLst>
              </p:cNvPr>
              <p:cNvSpPr/>
              <p:nvPr/>
            </p:nvSpPr>
            <p:spPr bwMode="auto">
              <a:xfrm>
                <a:off x="3106561" y="5395913"/>
                <a:ext cx="792200" cy="792159"/>
              </a:xfrm>
              <a:prstGeom prst="ellipse">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2-3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Återförsäkrare</a:t>
                </a:r>
              </a:p>
            </p:txBody>
          </p:sp>
          <p:sp>
            <p:nvSpPr>
              <p:cNvPr id="175" name="Ellips 174">
                <a:extLst>
                  <a:ext uri="{FF2B5EF4-FFF2-40B4-BE49-F238E27FC236}">
                    <a16:creationId xmlns:a16="http://schemas.microsoft.com/office/drawing/2014/main" id="{01651F2E-26D4-4903-8DB0-104800DA003D}"/>
                  </a:ext>
                </a:extLst>
              </p:cNvPr>
              <p:cNvSpPr/>
              <p:nvPr/>
            </p:nvSpPr>
            <p:spPr bwMode="auto">
              <a:xfrm>
                <a:off x="4082920" y="5395913"/>
                <a:ext cx="793788" cy="792159"/>
              </a:xfrm>
              <a:prstGeom prst="ellipse">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1-3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Telefoni</a:t>
                </a:r>
              </a:p>
            </p:txBody>
          </p:sp>
          <p:sp>
            <p:nvSpPr>
              <p:cNvPr id="176" name="Ellips 175">
                <a:extLst>
                  <a:ext uri="{FF2B5EF4-FFF2-40B4-BE49-F238E27FC236}">
                    <a16:creationId xmlns:a16="http://schemas.microsoft.com/office/drawing/2014/main" id="{F2FB3F7C-B9BB-4393-91A5-7D697C8D039C}"/>
                  </a:ext>
                </a:extLst>
              </p:cNvPr>
              <p:cNvSpPr/>
              <p:nvPr/>
            </p:nvSpPr>
            <p:spPr bwMode="auto">
              <a:xfrm>
                <a:off x="6038812" y="5395913"/>
                <a:ext cx="792201" cy="792159"/>
              </a:xfrm>
              <a:prstGeom prst="ellipse">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1-3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El</a:t>
                </a:r>
              </a:p>
            </p:txBody>
          </p:sp>
          <p:sp>
            <p:nvSpPr>
              <p:cNvPr id="177" name="Ellips 176">
                <a:extLst>
                  <a:ext uri="{FF2B5EF4-FFF2-40B4-BE49-F238E27FC236}">
                    <a16:creationId xmlns:a16="http://schemas.microsoft.com/office/drawing/2014/main" id="{8D1559BA-4108-4F66-A3D2-6BD65D6E0EAA}"/>
                  </a:ext>
                </a:extLst>
              </p:cNvPr>
              <p:cNvSpPr/>
              <p:nvPr/>
            </p:nvSpPr>
            <p:spPr bwMode="auto">
              <a:xfrm>
                <a:off x="5060866" y="5395913"/>
                <a:ext cx="792201" cy="792159"/>
              </a:xfrm>
              <a:prstGeom prst="ellipse">
                <a:avLst/>
              </a:prstGeom>
              <a:gradFill flip="none" rotWithShape="1">
                <a:gsLst>
                  <a:gs pos="0">
                    <a:schemeClr val="accent5"/>
                  </a:gs>
                  <a:gs pos="100000">
                    <a:schemeClr val="accent5">
                      <a:lumMod val="60000"/>
                      <a:lumOff val="40000"/>
                    </a:schemeClr>
                  </a:gs>
                </a:gsLst>
                <a:lin ang="1620000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1-3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6E6F71">
                        <a:lumMod val="50000"/>
                      </a:srgbClr>
                    </a:solidFill>
                    <a:effectLst/>
                    <a:uLnTx/>
                    <a:uFillTx/>
                    <a:latin typeface="Book Antiqua"/>
                    <a:ea typeface="+mn-ea"/>
                    <a:cs typeface="Arial" pitchFamily="34" charset="0"/>
                  </a:rPr>
                  <a:t>Internet</a:t>
                </a:r>
              </a:p>
            </p:txBody>
          </p:sp>
        </p:grpSp>
        <p:grpSp>
          <p:nvGrpSpPr>
            <p:cNvPr id="158" name="Grupp 41">
              <a:extLst>
                <a:ext uri="{FF2B5EF4-FFF2-40B4-BE49-F238E27FC236}">
                  <a16:creationId xmlns:a16="http://schemas.microsoft.com/office/drawing/2014/main" id="{D4B7F87F-D23D-4F58-8778-9B072C07C3EA}"/>
                </a:ext>
              </a:extLst>
            </p:cNvPr>
            <p:cNvGrpSpPr>
              <a:grpSpLocks/>
            </p:cNvGrpSpPr>
            <p:nvPr/>
          </p:nvGrpSpPr>
          <p:grpSpPr bwMode="auto">
            <a:xfrm>
              <a:off x="2087338" y="6173535"/>
              <a:ext cx="695818" cy="216149"/>
              <a:chOff x="1259584" y="4521798"/>
              <a:chExt cx="695182" cy="216000"/>
            </a:xfrm>
          </p:grpSpPr>
          <p:pic>
            <p:nvPicPr>
              <p:cNvPr id="171" name="Bildobjekt 170" descr="symbol_blixt.png">
                <a:extLst>
                  <a:ext uri="{FF2B5EF4-FFF2-40B4-BE49-F238E27FC236}">
                    <a16:creationId xmlns:a16="http://schemas.microsoft.com/office/drawing/2014/main" id="{C1DADEA8-BB5B-43F4-8714-029B2C41074B}"/>
                  </a:ext>
                </a:extLst>
              </p:cNvPr>
              <p:cNvPicPr>
                <a:picLocks noChangeAspect="1"/>
              </p:cNvPicPr>
              <p:nvPr/>
            </p:nvPicPr>
            <p:blipFill>
              <a:blip r:embed="rId8">
                <a:duotone>
                  <a:prstClr val="black"/>
                  <a:schemeClr val="tx1">
                    <a:tint val="45000"/>
                    <a:satMod val="400000"/>
                  </a:schemeClr>
                </a:duotone>
              </a:blip>
              <a:stretch>
                <a:fillRect/>
              </a:stretch>
            </p:blipFill>
            <p:spPr>
              <a:xfrm>
                <a:off x="1259584" y="4521798"/>
                <a:ext cx="216000" cy="216000"/>
              </a:xfrm>
              <a:prstGeom prst="rect">
                <a:avLst/>
              </a:prstGeom>
            </p:spPr>
          </p:pic>
          <p:sp>
            <p:nvSpPr>
              <p:cNvPr id="172" name="textruta 43">
                <a:extLst>
                  <a:ext uri="{FF2B5EF4-FFF2-40B4-BE49-F238E27FC236}">
                    <a16:creationId xmlns:a16="http://schemas.microsoft.com/office/drawing/2014/main" id="{975DC046-DC93-4772-B8CC-F74E68723DE0}"/>
                  </a:ext>
                </a:extLst>
              </p:cNvPr>
              <p:cNvSpPr txBox="1">
                <a:spLocks noChangeArrowheads="1"/>
              </p:cNvSpPr>
              <p:nvPr/>
            </p:nvSpPr>
            <p:spPr bwMode="auto">
              <a:xfrm>
                <a:off x="1475297" y="4522048"/>
                <a:ext cx="479010" cy="21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rPr>
                  <a:t>12 </a:t>
                </a:r>
                <a:r>
                  <a:rPr kumimoji="0" lang="sv-SE" sz="1200" b="1" i="0" u="none" strike="noStrike" kern="1200" cap="none" spc="0" normalizeH="0" baseline="0" noProof="0" dirty="0" err="1">
                    <a:ln>
                      <a:noFill/>
                    </a:ln>
                    <a:solidFill>
                      <a:srgbClr val="373739"/>
                    </a:solidFill>
                    <a:effectLst/>
                    <a:uLnTx/>
                    <a:uFillTx/>
                    <a:latin typeface="Book Antiqua"/>
                    <a:ea typeface="+mn-ea"/>
                    <a:cs typeface="Times New Roman" panose="02020603050405020304" pitchFamily="18" charset="0"/>
                  </a:rPr>
                  <a:t>tim</a:t>
                </a:r>
                <a:endPar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endParaRPr>
              </a:p>
            </p:txBody>
          </p:sp>
        </p:grpSp>
        <p:grpSp>
          <p:nvGrpSpPr>
            <p:cNvPr id="159" name="Grupp 51">
              <a:extLst>
                <a:ext uri="{FF2B5EF4-FFF2-40B4-BE49-F238E27FC236}">
                  <a16:creationId xmlns:a16="http://schemas.microsoft.com/office/drawing/2014/main" id="{6786FE80-5744-4A44-A055-ED3AA256E2D2}"/>
                </a:ext>
              </a:extLst>
            </p:cNvPr>
            <p:cNvGrpSpPr>
              <a:grpSpLocks/>
            </p:cNvGrpSpPr>
            <p:nvPr/>
          </p:nvGrpSpPr>
          <p:grpSpPr bwMode="auto">
            <a:xfrm>
              <a:off x="3023788" y="6173535"/>
              <a:ext cx="694510" cy="216149"/>
              <a:chOff x="1259584" y="4521798"/>
              <a:chExt cx="695182" cy="216000"/>
            </a:xfrm>
          </p:grpSpPr>
          <p:pic>
            <p:nvPicPr>
              <p:cNvPr id="169" name="Bildobjekt 168" descr="symbol_blixt.png">
                <a:extLst>
                  <a:ext uri="{FF2B5EF4-FFF2-40B4-BE49-F238E27FC236}">
                    <a16:creationId xmlns:a16="http://schemas.microsoft.com/office/drawing/2014/main" id="{C73536C9-E04B-45C9-A9DA-024016D6526E}"/>
                  </a:ext>
                </a:extLst>
              </p:cNvPr>
              <p:cNvPicPr>
                <a:picLocks noChangeAspect="1"/>
              </p:cNvPicPr>
              <p:nvPr/>
            </p:nvPicPr>
            <p:blipFill>
              <a:blip r:embed="rId8">
                <a:duotone>
                  <a:prstClr val="black"/>
                  <a:schemeClr val="tx1">
                    <a:tint val="45000"/>
                    <a:satMod val="400000"/>
                  </a:schemeClr>
                </a:duotone>
              </a:blip>
              <a:stretch>
                <a:fillRect/>
              </a:stretch>
            </p:blipFill>
            <p:spPr>
              <a:xfrm>
                <a:off x="1259584" y="4521798"/>
                <a:ext cx="216000" cy="216000"/>
              </a:xfrm>
              <a:prstGeom prst="rect">
                <a:avLst/>
              </a:prstGeom>
            </p:spPr>
          </p:pic>
          <p:sp>
            <p:nvSpPr>
              <p:cNvPr id="170" name="textruta 53">
                <a:extLst>
                  <a:ext uri="{FF2B5EF4-FFF2-40B4-BE49-F238E27FC236}">
                    <a16:creationId xmlns:a16="http://schemas.microsoft.com/office/drawing/2014/main" id="{2BA90482-5708-4EFE-97DE-B532EDD1D7BA}"/>
                  </a:ext>
                </a:extLst>
              </p:cNvPr>
              <p:cNvSpPr txBox="1">
                <a:spLocks noChangeArrowheads="1"/>
              </p:cNvSpPr>
              <p:nvPr/>
            </p:nvSpPr>
            <p:spPr bwMode="auto">
              <a:xfrm>
                <a:off x="1475922" y="4522048"/>
                <a:ext cx="478322" cy="21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rPr>
                  <a:t>24 dagar</a:t>
                </a:r>
              </a:p>
            </p:txBody>
          </p:sp>
        </p:grpSp>
        <p:grpSp>
          <p:nvGrpSpPr>
            <p:cNvPr id="160" name="Grupp 61">
              <a:extLst>
                <a:ext uri="{FF2B5EF4-FFF2-40B4-BE49-F238E27FC236}">
                  <a16:creationId xmlns:a16="http://schemas.microsoft.com/office/drawing/2014/main" id="{4228B0BD-0FB8-4BC8-8E07-E5B8383CAD6D}"/>
                </a:ext>
              </a:extLst>
            </p:cNvPr>
            <p:cNvGrpSpPr>
              <a:grpSpLocks/>
            </p:cNvGrpSpPr>
            <p:nvPr/>
          </p:nvGrpSpPr>
          <p:grpSpPr bwMode="auto">
            <a:xfrm>
              <a:off x="4064909" y="6173535"/>
              <a:ext cx="695819" cy="216149"/>
              <a:chOff x="1259584" y="4521798"/>
              <a:chExt cx="695182" cy="216000"/>
            </a:xfrm>
          </p:grpSpPr>
          <p:pic>
            <p:nvPicPr>
              <p:cNvPr id="167" name="Bildobjekt 166" descr="symbol_blixt.png">
                <a:extLst>
                  <a:ext uri="{FF2B5EF4-FFF2-40B4-BE49-F238E27FC236}">
                    <a16:creationId xmlns:a16="http://schemas.microsoft.com/office/drawing/2014/main" id="{31228730-796E-4A8E-9C47-EAEA76BF6169}"/>
                  </a:ext>
                </a:extLst>
              </p:cNvPr>
              <p:cNvPicPr>
                <a:picLocks noChangeAspect="1"/>
              </p:cNvPicPr>
              <p:nvPr/>
            </p:nvPicPr>
            <p:blipFill>
              <a:blip r:embed="rId8">
                <a:duotone>
                  <a:prstClr val="black"/>
                  <a:schemeClr val="tx1">
                    <a:tint val="45000"/>
                    <a:satMod val="400000"/>
                  </a:schemeClr>
                </a:duotone>
              </a:blip>
              <a:stretch>
                <a:fillRect/>
              </a:stretch>
            </p:blipFill>
            <p:spPr>
              <a:xfrm>
                <a:off x="1259584" y="4521798"/>
                <a:ext cx="216000" cy="216000"/>
              </a:xfrm>
              <a:prstGeom prst="rect">
                <a:avLst/>
              </a:prstGeom>
            </p:spPr>
          </p:pic>
          <p:sp>
            <p:nvSpPr>
              <p:cNvPr id="168" name="textruta 63">
                <a:extLst>
                  <a:ext uri="{FF2B5EF4-FFF2-40B4-BE49-F238E27FC236}">
                    <a16:creationId xmlns:a16="http://schemas.microsoft.com/office/drawing/2014/main" id="{66C11D88-BF80-4797-AF22-E859A4D014E1}"/>
                  </a:ext>
                </a:extLst>
              </p:cNvPr>
              <p:cNvSpPr txBox="1">
                <a:spLocks noChangeArrowheads="1"/>
              </p:cNvSpPr>
              <p:nvPr/>
            </p:nvSpPr>
            <p:spPr bwMode="auto">
              <a:xfrm>
                <a:off x="1475844" y="4522048"/>
                <a:ext cx="479009" cy="21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rPr>
                  <a:t>12 </a:t>
                </a:r>
                <a:r>
                  <a:rPr kumimoji="0" lang="sv-SE" sz="1200" b="1" i="0" u="none" strike="noStrike" kern="1200" cap="none" spc="0" normalizeH="0" baseline="0" noProof="0" dirty="0" err="1">
                    <a:ln>
                      <a:noFill/>
                    </a:ln>
                    <a:solidFill>
                      <a:srgbClr val="373739"/>
                    </a:solidFill>
                    <a:effectLst/>
                    <a:uLnTx/>
                    <a:uFillTx/>
                    <a:latin typeface="Book Antiqua"/>
                    <a:ea typeface="+mn-ea"/>
                    <a:cs typeface="Times New Roman" panose="02020603050405020304" pitchFamily="18" charset="0"/>
                  </a:rPr>
                  <a:t>tim</a:t>
                </a:r>
                <a:endPar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endParaRPr>
              </a:p>
            </p:txBody>
          </p:sp>
        </p:grpSp>
        <p:grpSp>
          <p:nvGrpSpPr>
            <p:cNvPr id="161" name="Grupp 71">
              <a:extLst>
                <a:ext uri="{FF2B5EF4-FFF2-40B4-BE49-F238E27FC236}">
                  <a16:creationId xmlns:a16="http://schemas.microsoft.com/office/drawing/2014/main" id="{6D772FC5-0437-425B-BC02-9928CD7B8DDA}"/>
                </a:ext>
              </a:extLst>
            </p:cNvPr>
            <p:cNvGrpSpPr>
              <a:grpSpLocks/>
            </p:cNvGrpSpPr>
            <p:nvPr/>
          </p:nvGrpSpPr>
          <p:grpSpPr bwMode="auto">
            <a:xfrm>
              <a:off x="5066716" y="6173535"/>
              <a:ext cx="694513" cy="216149"/>
              <a:chOff x="1259584" y="4521798"/>
              <a:chExt cx="695182" cy="216000"/>
            </a:xfrm>
          </p:grpSpPr>
          <p:pic>
            <p:nvPicPr>
              <p:cNvPr id="165" name="Bildobjekt 164" descr="symbol_blixt.png">
                <a:extLst>
                  <a:ext uri="{FF2B5EF4-FFF2-40B4-BE49-F238E27FC236}">
                    <a16:creationId xmlns:a16="http://schemas.microsoft.com/office/drawing/2014/main" id="{7BCB2FF5-A615-48A1-A7F8-C1A61C6A7FA7}"/>
                  </a:ext>
                </a:extLst>
              </p:cNvPr>
              <p:cNvPicPr>
                <a:picLocks noChangeAspect="1"/>
              </p:cNvPicPr>
              <p:nvPr/>
            </p:nvPicPr>
            <p:blipFill>
              <a:blip r:embed="rId8">
                <a:duotone>
                  <a:prstClr val="black"/>
                  <a:schemeClr val="tx1">
                    <a:tint val="45000"/>
                    <a:satMod val="400000"/>
                  </a:schemeClr>
                </a:duotone>
              </a:blip>
              <a:stretch>
                <a:fillRect/>
              </a:stretch>
            </p:blipFill>
            <p:spPr>
              <a:xfrm>
                <a:off x="1259584" y="4521798"/>
                <a:ext cx="216000" cy="216000"/>
              </a:xfrm>
              <a:prstGeom prst="rect">
                <a:avLst/>
              </a:prstGeom>
            </p:spPr>
          </p:pic>
          <p:sp>
            <p:nvSpPr>
              <p:cNvPr id="166" name="textruta 73">
                <a:extLst>
                  <a:ext uri="{FF2B5EF4-FFF2-40B4-BE49-F238E27FC236}">
                    <a16:creationId xmlns:a16="http://schemas.microsoft.com/office/drawing/2014/main" id="{3FD5E78F-107E-4A70-AB06-594F182D2C5C}"/>
                  </a:ext>
                </a:extLst>
              </p:cNvPr>
              <p:cNvSpPr txBox="1">
                <a:spLocks noChangeArrowheads="1"/>
              </p:cNvSpPr>
              <p:nvPr/>
            </p:nvSpPr>
            <p:spPr bwMode="auto">
              <a:xfrm>
                <a:off x="1476203" y="4522048"/>
                <a:ext cx="478321" cy="21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rPr>
                  <a:t>12 </a:t>
                </a:r>
                <a:r>
                  <a:rPr kumimoji="0" lang="sv-SE" sz="1200" b="1" i="0" u="none" strike="noStrike" kern="1200" cap="none" spc="0" normalizeH="0" baseline="0" noProof="0" dirty="0" err="1">
                    <a:ln>
                      <a:noFill/>
                    </a:ln>
                    <a:solidFill>
                      <a:srgbClr val="373739"/>
                    </a:solidFill>
                    <a:effectLst/>
                    <a:uLnTx/>
                    <a:uFillTx/>
                    <a:latin typeface="Book Antiqua"/>
                    <a:ea typeface="+mn-ea"/>
                    <a:cs typeface="Times New Roman" panose="02020603050405020304" pitchFamily="18" charset="0"/>
                  </a:rPr>
                  <a:t>tim</a:t>
                </a:r>
                <a:endPar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endParaRPr>
              </a:p>
            </p:txBody>
          </p:sp>
        </p:grpSp>
        <p:grpSp>
          <p:nvGrpSpPr>
            <p:cNvPr id="162" name="Grupp 71">
              <a:extLst>
                <a:ext uri="{FF2B5EF4-FFF2-40B4-BE49-F238E27FC236}">
                  <a16:creationId xmlns:a16="http://schemas.microsoft.com/office/drawing/2014/main" id="{4EC8091D-2EDE-4934-BB0B-4C88BD6E52AE}"/>
                </a:ext>
              </a:extLst>
            </p:cNvPr>
            <p:cNvGrpSpPr>
              <a:grpSpLocks/>
            </p:cNvGrpSpPr>
            <p:nvPr/>
          </p:nvGrpSpPr>
          <p:grpSpPr bwMode="auto">
            <a:xfrm>
              <a:off x="6054052" y="6173535"/>
              <a:ext cx="695818" cy="216149"/>
              <a:chOff x="1259584" y="4521798"/>
              <a:chExt cx="695182" cy="216000"/>
            </a:xfrm>
          </p:grpSpPr>
          <p:pic>
            <p:nvPicPr>
              <p:cNvPr id="163" name="Bildobjekt 162" descr="symbol_blixt.png">
                <a:extLst>
                  <a:ext uri="{FF2B5EF4-FFF2-40B4-BE49-F238E27FC236}">
                    <a16:creationId xmlns:a16="http://schemas.microsoft.com/office/drawing/2014/main" id="{E0402E55-06E7-4D4C-8D94-20BB1B72629A}"/>
                  </a:ext>
                </a:extLst>
              </p:cNvPr>
              <p:cNvPicPr>
                <a:picLocks noChangeAspect="1"/>
              </p:cNvPicPr>
              <p:nvPr/>
            </p:nvPicPr>
            <p:blipFill>
              <a:blip r:embed="rId8">
                <a:duotone>
                  <a:prstClr val="black"/>
                  <a:schemeClr val="tx1">
                    <a:tint val="45000"/>
                    <a:satMod val="400000"/>
                  </a:schemeClr>
                </a:duotone>
              </a:blip>
              <a:stretch>
                <a:fillRect/>
              </a:stretch>
            </p:blipFill>
            <p:spPr>
              <a:xfrm>
                <a:off x="1259584" y="4521798"/>
                <a:ext cx="216000" cy="216000"/>
              </a:xfrm>
              <a:prstGeom prst="rect">
                <a:avLst/>
              </a:prstGeom>
            </p:spPr>
          </p:pic>
          <p:sp>
            <p:nvSpPr>
              <p:cNvPr id="164" name="textruta 73">
                <a:extLst>
                  <a:ext uri="{FF2B5EF4-FFF2-40B4-BE49-F238E27FC236}">
                    <a16:creationId xmlns:a16="http://schemas.microsoft.com/office/drawing/2014/main" id="{4633FB41-272B-4ED2-85E8-160F83A2A153}"/>
                  </a:ext>
                </a:extLst>
              </p:cNvPr>
              <p:cNvSpPr txBox="1">
                <a:spLocks noChangeArrowheads="1"/>
              </p:cNvSpPr>
              <p:nvPr/>
            </p:nvSpPr>
            <p:spPr bwMode="auto">
              <a:xfrm>
                <a:off x="1475932" y="4522048"/>
                <a:ext cx="479010" cy="21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rPr>
                  <a:t>12 </a:t>
                </a:r>
                <a:r>
                  <a:rPr kumimoji="0" lang="sv-SE" sz="1200" b="1" i="0" u="none" strike="noStrike" kern="1200" cap="none" spc="0" normalizeH="0" baseline="0" noProof="0" dirty="0" err="1">
                    <a:ln>
                      <a:noFill/>
                    </a:ln>
                    <a:solidFill>
                      <a:srgbClr val="373739"/>
                    </a:solidFill>
                    <a:effectLst/>
                    <a:uLnTx/>
                    <a:uFillTx/>
                    <a:latin typeface="Book Antiqua"/>
                    <a:ea typeface="+mn-ea"/>
                    <a:cs typeface="Times New Roman" panose="02020603050405020304" pitchFamily="18" charset="0"/>
                  </a:rPr>
                  <a:t>tim</a:t>
                </a:r>
                <a:endPar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endParaRPr>
              </a:p>
            </p:txBody>
          </p:sp>
        </p:grpSp>
      </p:grpSp>
      <p:sp>
        <p:nvSpPr>
          <p:cNvPr id="181" name="Click 2">
            <a:extLst>
              <a:ext uri="{FF2B5EF4-FFF2-40B4-BE49-F238E27FC236}">
                <a16:creationId xmlns:a16="http://schemas.microsoft.com/office/drawing/2014/main" id="{79A2BAA8-FE67-44E9-A59D-A853F05007F0}"/>
              </a:ext>
            </a:extLst>
          </p:cNvPr>
          <p:cNvSpPr txBox="1">
            <a:spLocks noChangeArrowheads="1"/>
          </p:cNvSpPr>
          <p:nvPr/>
        </p:nvSpPr>
        <p:spPr bwMode="auto">
          <a:xfrm>
            <a:off x="1731773" y="2647609"/>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82" name="Click 3">
            <a:extLst>
              <a:ext uri="{FF2B5EF4-FFF2-40B4-BE49-F238E27FC236}">
                <a16:creationId xmlns:a16="http://schemas.microsoft.com/office/drawing/2014/main" id="{6727425B-DB94-4BD5-9375-49512566AB4D}"/>
              </a:ext>
            </a:extLst>
          </p:cNvPr>
          <p:cNvSpPr txBox="1">
            <a:spLocks noChangeArrowheads="1"/>
          </p:cNvSpPr>
          <p:nvPr/>
        </p:nvSpPr>
        <p:spPr bwMode="auto">
          <a:xfrm>
            <a:off x="1731773" y="3860459"/>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83" name="Click 4">
            <a:extLst>
              <a:ext uri="{FF2B5EF4-FFF2-40B4-BE49-F238E27FC236}">
                <a16:creationId xmlns:a16="http://schemas.microsoft.com/office/drawing/2014/main" id="{3580E249-835B-443A-AE25-F00E3F8604B0}"/>
              </a:ext>
            </a:extLst>
          </p:cNvPr>
          <p:cNvSpPr txBox="1">
            <a:spLocks noChangeArrowheads="1"/>
          </p:cNvSpPr>
          <p:nvPr/>
        </p:nvSpPr>
        <p:spPr bwMode="auto">
          <a:xfrm>
            <a:off x="1731773" y="5168559"/>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84" name="Click 1">
            <a:extLst>
              <a:ext uri="{FF2B5EF4-FFF2-40B4-BE49-F238E27FC236}">
                <a16:creationId xmlns:a16="http://schemas.microsoft.com/office/drawing/2014/main" id="{1616C471-B533-4B6F-88AC-BAB024E92821}"/>
              </a:ext>
            </a:extLst>
          </p:cNvPr>
          <p:cNvSpPr txBox="1">
            <a:spLocks noChangeArrowheads="1"/>
          </p:cNvSpPr>
          <p:nvPr/>
        </p:nvSpPr>
        <p:spPr bwMode="auto">
          <a:xfrm>
            <a:off x="3251010" y="1393484"/>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85" name="Bildobjekt 184" descr="symbol_blixt.png">
            <a:extLst>
              <a:ext uri="{FF2B5EF4-FFF2-40B4-BE49-F238E27FC236}">
                <a16:creationId xmlns:a16="http://schemas.microsoft.com/office/drawing/2014/main" id="{F0DAB971-70EF-4296-AF4A-D2EAF15B45D5}"/>
              </a:ext>
            </a:extLst>
          </p:cNvPr>
          <p:cNvPicPr>
            <a:picLocks noChangeAspect="1"/>
          </p:cNvPicPr>
          <p:nvPr/>
        </p:nvPicPr>
        <p:blipFill>
          <a:blip r:embed="rId8">
            <a:duotone>
              <a:prstClr val="black"/>
              <a:schemeClr val="tx1">
                <a:tint val="45000"/>
                <a:satMod val="400000"/>
              </a:schemeClr>
            </a:duotone>
          </a:blip>
          <a:stretch>
            <a:fillRect/>
          </a:stretch>
        </p:blipFill>
        <p:spPr bwMode="auto">
          <a:xfrm>
            <a:off x="2972307" y="3387866"/>
            <a:ext cx="216044" cy="215959"/>
          </a:xfrm>
          <a:prstGeom prst="rect">
            <a:avLst/>
          </a:prstGeom>
        </p:spPr>
      </p:pic>
      <p:pic>
        <p:nvPicPr>
          <p:cNvPr id="186" name="Bildobjekt 185" descr="symbol_blixt.png">
            <a:extLst>
              <a:ext uri="{FF2B5EF4-FFF2-40B4-BE49-F238E27FC236}">
                <a16:creationId xmlns:a16="http://schemas.microsoft.com/office/drawing/2014/main" id="{04DD6391-CF8C-4DF8-A448-BF7E8BB79504}"/>
              </a:ext>
            </a:extLst>
          </p:cNvPr>
          <p:cNvPicPr>
            <a:picLocks noChangeAspect="1"/>
          </p:cNvPicPr>
          <p:nvPr/>
        </p:nvPicPr>
        <p:blipFill>
          <a:blip r:embed="rId8">
            <a:duotone>
              <a:prstClr val="black"/>
              <a:schemeClr val="tx1">
                <a:tint val="45000"/>
                <a:satMod val="400000"/>
              </a:schemeClr>
            </a:duotone>
          </a:blip>
          <a:stretch>
            <a:fillRect/>
          </a:stretch>
        </p:blipFill>
        <p:spPr bwMode="auto">
          <a:xfrm>
            <a:off x="6143453" y="3385148"/>
            <a:ext cx="216044" cy="215959"/>
          </a:xfrm>
          <a:prstGeom prst="rect">
            <a:avLst/>
          </a:prstGeom>
        </p:spPr>
      </p:pic>
      <p:sp>
        <p:nvSpPr>
          <p:cNvPr id="187" name="textruta 186">
            <a:extLst>
              <a:ext uri="{FF2B5EF4-FFF2-40B4-BE49-F238E27FC236}">
                <a16:creationId xmlns:a16="http://schemas.microsoft.com/office/drawing/2014/main" id="{0369EB52-DF3E-48E9-9C6D-DA2F8A3596C9}"/>
              </a:ext>
            </a:extLst>
          </p:cNvPr>
          <p:cNvSpPr txBox="1">
            <a:spLocks noChangeArrowheads="1"/>
          </p:cNvSpPr>
          <p:nvPr/>
        </p:nvSpPr>
        <p:spPr bwMode="auto">
          <a:xfrm>
            <a:off x="4284213" y="1956253"/>
            <a:ext cx="8270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rPr>
              <a:t>24 </a:t>
            </a:r>
            <a:r>
              <a:rPr kumimoji="0" lang="sv-SE" sz="1200" b="1" i="0" u="none" strike="noStrike" kern="1200" cap="none" spc="0" normalizeH="0" baseline="0" noProof="0" dirty="0" err="1">
                <a:ln>
                  <a:noFill/>
                </a:ln>
                <a:solidFill>
                  <a:srgbClr val="373739"/>
                </a:solidFill>
                <a:effectLst/>
                <a:uLnTx/>
                <a:uFillTx/>
                <a:latin typeface="Book Antiqua"/>
                <a:ea typeface="+mn-ea"/>
                <a:cs typeface="Times New Roman" panose="02020603050405020304" pitchFamily="18" charset="0"/>
              </a:rPr>
              <a:t>tim</a:t>
            </a:r>
            <a:endPar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endParaRPr>
          </a:p>
        </p:txBody>
      </p:sp>
      <p:sp>
        <p:nvSpPr>
          <p:cNvPr id="188" name="textruta 38">
            <a:extLst>
              <a:ext uri="{FF2B5EF4-FFF2-40B4-BE49-F238E27FC236}">
                <a16:creationId xmlns:a16="http://schemas.microsoft.com/office/drawing/2014/main" id="{73775DBA-5C4B-4B39-861D-38E9DBDFBA3E}"/>
              </a:ext>
            </a:extLst>
          </p:cNvPr>
          <p:cNvSpPr txBox="1">
            <a:spLocks noChangeArrowheads="1"/>
          </p:cNvSpPr>
          <p:nvPr/>
        </p:nvSpPr>
        <p:spPr bwMode="auto">
          <a:xfrm>
            <a:off x="3149791" y="3376413"/>
            <a:ext cx="479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rPr>
              <a:t>12 </a:t>
            </a:r>
            <a:r>
              <a:rPr kumimoji="0" lang="sv-SE" sz="1200" b="1" i="0" u="none" strike="noStrike" kern="1200" cap="none" spc="0" normalizeH="0" baseline="0" noProof="0" dirty="0" err="1">
                <a:ln>
                  <a:noFill/>
                </a:ln>
                <a:solidFill>
                  <a:srgbClr val="373739"/>
                </a:solidFill>
                <a:effectLst/>
                <a:uLnTx/>
                <a:uFillTx/>
                <a:latin typeface="Book Antiqua"/>
                <a:ea typeface="+mn-ea"/>
                <a:cs typeface="Times New Roman" panose="02020603050405020304" pitchFamily="18" charset="0"/>
              </a:rPr>
              <a:t>tim</a:t>
            </a:r>
            <a:endPar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endParaRPr>
          </a:p>
        </p:txBody>
      </p:sp>
      <p:pic>
        <p:nvPicPr>
          <p:cNvPr id="189" name="Bildobjekt 188" descr="symbol_blixt.png">
            <a:extLst>
              <a:ext uri="{FF2B5EF4-FFF2-40B4-BE49-F238E27FC236}">
                <a16:creationId xmlns:a16="http://schemas.microsoft.com/office/drawing/2014/main" id="{E3063D12-8585-44DF-885F-5EB66595702F}"/>
              </a:ext>
            </a:extLst>
          </p:cNvPr>
          <p:cNvPicPr>
            <a:picLocks noChangeAspect="1"/>
          </p:cNvPicPr>
          <p:nvPr/>
        </p:nvPicPr>
        <p:blipFill>
          <a:blip r:embed="rId8">
            <a:duotone>
              <a:prstClr val="black"/>
              <a:schemeClr val="tx1">
                <a:tint val="45000"/>
                <a:satMod val="400000"/>
              </a:schemeClr>
            </a:duotone>
          </a:blip>
          <a:stretch>
            <a:fillRect/>
          </a:stretch>
        </p:blipFill>
        <p:spPr bwMode="auto">
          <a:xfrm>
            <a:off x="4532846" y="3384208"/>
            <a:ext cx="216044" cy="215959"/>
          </a:xfrm>
          <a:prstGeom prst="rect">
            <a:avLst/>
          </a:prstGeom>
        </p:spPr>
      </p:pic>
      <p:sp>
        <p:nvSpPr>
          <p:cNvPr id="190" name="textruta 38">
            <a:extLst>
              <a:ext uri="{FF2B5EF4-FFF2-40B4-BE49-F238E27FC236}">
                <a16:creationId xmlns:a16="http://schemas.microsoft.com/office/drawing/2014/main" id="{8E5E8EE4-9EBD-4549-ABCE-6B7FFC9DB7E5}"/>
              </a:ext>
            </a:extLst>
          </p:cNvPr>
          <p:cNvSpPr txBox="1">
            <a:spLocks noChangeArrowheads="1"/>
          </p:cNvSpPr>
          <p:nvPr/>
        </p:nvSpPr>
        <p:spPr bwMode="auto">
          <a:xfrm>
            <a:off x="4727034" y="3395672"/>
            <a:ext cx="479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rPr>
              <a:t>24 </a:t>
            </a:r>
            <a:r>
              <a:rPr kumimoji="0" lang="sv-SE" sz="1200" b="1" i="0" u="none" strike="noStrike" kern="1200" cap="none" spc="0" normalizeH="0" baseline="0" noProof="0" dirty="0" err="1">
                <a:ln>
                  <a:noFill/>
                </a:ln>
                <a:solidFill>
                  <a:srgbClr val="373739"/>
                </a:solidFill>
                <a:effectLst/>
                <a:uLnTx/>
                <a:uFillTx/>
                <a:latin typeface="Book Antiqua"/>
                <a:ea typeface="+mn-ea"/>
                <a:cs typeface="Times New Roman" panose="02020603050405020304" pitchFamily="18" charset="0"/>
              </a:rPr>
              <a:t>tim</a:t>
            </a:r>
            <a:endPar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endParaRPr>
          </a:p>
        </p:txBody>
      </p:sp>
      <p:pic>
        <p:nvPicPr>
          <p:cNvPr id="191" name="Bildobjekt 190" descr="symbol_blixt.png">
            <a:extLst>
              <a:ext uri="{FF2B5EF4-FFF2-40B4-BE49-F238E27FC236}">
                <a16:creationId xmlns:a16="http://schemas.microsoft.com/office/drawing/2014/main" id="{6FEE6742-9A56-43DE-B15F-0B80805007A3}"/>
              </a:ext>
            </a:extLst>
          </p:cNvPr>
          <p:cNvPicPr>
            <a:picLocks noChangeAspect="1"/>
          </p:cNvPicPr>
          <p:nvPr/>
        </p:nvPicPr>
        <p:blipFill>
          <a:blip r:embed="rId7">
            <a:duotone>
              <a:prstClr val="black"/>
              <a:schemeClr val="tx1">
                <a:tint val="45000"/>
                <a:satMod val="400000"/>
              </a:schemeClr>
            </a:duotone>
          </a:blip>
          <a:stretch>
            <a:fillRect/>
          </a:stretch>
        </p:blipFill>
        <p:spPr bwMode="auto">
          <a:xfrm>
            <a:off x="4053644" y="1933995"/>
            <a:ext cx="215876" cy="217325"/>
          </a:xfrm>
          <a:prstGeom prst="rect">
            <a:avLst/>
          </a:prstGeom>
        </p:spPr>
      </p:pic>
      <p:sp>
        <p:nvSpPr>
          <p:cNvPr id="192" name="textruta 38">
            <a:extLst>
              <a:ext uri="{FF2B5EF4-FFF2-40B4-BE49-F238E27FC236}">
                <a16:creationId xmlns:a16="http://schemas.microsoft.com/office/drawing/2014/main" id="{7525C7A7-608B-4A31-A757-77E65A0A9DE8}"/>
              </a:ext>
            </a:extLst>
          </p:cNvPr>
          <p:cNvSpPr txBox="1">
            <a:spLocks noChangeArrowheads="1"/>
          </p:cNvSpPr>
          <p:nvPr/>
        </p:nvSpPr>
        <p:spPr bwMode="auto">
          <a:xfrm>
            <a:off x="6303380" y="3369798"/>
            <a:ext cx="479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rPr>
              <a:t>24 </a:t>
            </a:r>
            <a:r>
              <a:rPr kumimoji="0" lang="sv-SE" sz="1200" b="1" i="0" u="none" strike="noStrike" kern="1200" cap="none" spc="0" normalizeH="0" baseline="0" noProof="0" dirty="0" err="1">
                <a:ln>
                  <a:noFill/>
                </a:ln>
                <a:solidFill>
                  <a:srgbClr val="373739"/>
                </a:solidFill>
                <a:effectLst/>
                <a:uLnTx/>
                <a:uFillTx/>
                <a:latin typeface="Book Antiqua"/>
                <a:ea typeface="+mn-ea"/>
                <a:cs typeface="Times New Roman" panose="02020603050405020304" pitchFamily="18" charset="0"/>
              </a:rPr>
              <a:t>tim</a:t>
            </a:r>
            <a:endParaRPr kumimoji="0" lang="sv-SE" sz="1200" b="1" i="0" u="none" strike="noStrike" kern="1200" cap="none" spc="0" normalizeH="0" baseline="0" noProof="0" dirty="0">
              <a:ln>
                <a:noFill/>
              </a:ln>
              <a:solidFill>
                <a:srgbClr val="373739"/>
              </a:solidFill>
              <a:effectLst/>
              <a:uLnTx/>
              <a:uFillTx/>
              <a:latin typeface="Book Antiqua"/>
              <a:ea typeface="+mn-ea"/>
              <a:cs typeface="Times New Roman" panose="02020603050405020304" pitchFamily="18" charset="0"/>
            </a:endParaRPr>
          </a:p>
        </p:txBody>
      </p:sp>
      <p:sp>
        <p:nvSpPr>
          <p:cNvPr id="86" name="Text 1">
            <a:extLst>
              <a:ext uri="{FF2B5EF4-FFF2-40B4-BE49-F238E27FC236}">
                <a16:creationId xmlns:a16="http://schemas.microsoft.com/office/drawing/2014/main" id="{31AD686C-E3AA-4D3F-A088-8FB6C5E6A779}"/>
              </a:ext>
            </a:extLst>
          </p:cNvPr>
          <p:cNvSpPr txBox="1"/>
          <p:nvPr/>
        </p:nvSpPr>
        <p:spPr>
          <a:xfrm>
            <a:off x="5345689" y="1280916"/>
            <a:ext cx="3489571" cy="715089"/>
          </a:xfrm>
          <a:prstGeom prst="roundRect">
            <a:avLst/>
          </a:prstGeom>
          <a:solidFill>
            <a:schemeClr val="bg1">
              <a:lumMod val="65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Organisationen har i sin strategiska konsekvensanalys bedömt processens maximalt tolerabel avbrottsperiod.</a:t>
            </a:r>
          </a:p>
        </p:txBody>
      </p:sp>
      <p:sp>
        <p:nvSpPr>
          <p:cNvPr id="88" name="Text 2">
            <a:extLst>
              <a:ext uri="{FF2B5EF4-FFF2-40B4-BE49-F238E27FC236}">
                <a16:creationId xmlns:a16="http://schemas.microsoft.com/office/drawing/2014/main" id="{AC3F4A68-FDD6-422A-9944-C5F034327667}"/>
              </a:ext>
            </a:extLst>
          </p:cNvPr>
          <p:cNvSpPr txBox="1"/>
          <p:nvPr/>
        </p:nvSpPr>
        <p:spPr>
          <a:xfrm>
            <a:off x="5328473" y="2283197"/>
            <a:ext cx="3506787" cy="1328023"/>
          </a:xfrm>
          <a:prstGeom prst="roundRect">
            <a:avLst/>
          </a:prstGeom>
          <a:solidFill>
            <a:schemeClr val="bg1">
              <a:lumMod val="6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Organisationen har med stöd av kriteriemodellen bedömt aktiviteternas maximalt tolerabel avbrottsperiod samt återställningstider. Dessa blir sedan vägledande för tidskraven på de interna och externa resurserna. </a:t>
            </a:r>
          </a:p>
        </p:txBody>
      </p:sp>
      <p:sp>
        <p:nvSpPr>
          <p:cNvPr id="89" name="Text 3">
            <a:extLst>
              <a:ext uri="{FF2B5EF4-FFF2-40B4-BE49-F238E27FC236}">
                <a16:creationId xmlns:a16="http://schemas.microsoft.com/office/drawing/2014/main" id="{0F51E676-1EDF-416F-B497-E00012EC90BA}"/>
              </a:ext>
            </a:extLst>
          </p:cNvPr>
          <p:cNvSpPr txBox="1"/>
          <p:nvPr/>
        </p:nvSpPr>
        <p:spPr>
          <a:xfrm>
            <a:off x="5324529" y="3694227"/>
            <a:ext cx="3506788" cy="1123950"/>
          </a:xfrm>
          <a:prstGeom prst="roundRect">
            <a:avLst/>
          </a:prstGeom>
          <a:solidFill>
            <a:schemeClr val="bg1">
              <a:lumMod val="6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Organisationen noterar att de interna resurserna behöver kunna uppfylla tidskraven för samtliga aktiviteter som stöds. En resurs måste förhålla sig till det kortaste tidskravet om resursen stödjer fler än en aktivitet</a:t>
            </a:r>
          </a:p>
        </p:txBody>
      </p:sp>
      <p:sp>
        <p:nvSpPr>
          <p:cNvPr id="90" name="Text 4">
            <a:extLst>
              <a:ext uri="{FF2B5EF4-FFF2-40B4-BE49-F238E27FC236}">
                <a16:creationId xmlns:a16="http://schemas.microsoft.com/office/drawing/2014/main" id="{210B79AD-09CF-4E43-980B-BEFF768A77B8}"/>
              </a:ext>
            </a:extLst>
          </p:cNvPr>
          <p:cNvSpPr txBox="1"/>
          <p:nvPr/>
        </p:nvSpPr>
        <p:spPr>
          <a:xfrm>
            <a:off x="5324529" y="4882319"/>
            <a:ext cx="3506788" cy="1123950"/>
          </a:xfrm>
          <a:prstGeom prst="roundRect">
            <a:avLst/>
          </a:prstGeom>
          <a:solidFill>
            <a:schemeClr val="bg1">
              <a:lumMod val="6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Organisationen noterar att de externa resurserna behöver kunna uppfylla tidskraven för samtliga aktiviteter som stöds. En resurs måste förhålla sig till det kortaste tidskravet om resursen stödjer fler än en aktivitet</a:t>
            </a:r>
          </a:p>
        </p:txBody>
      </p:sp>
      <p:sp>
        <p:nvSpPr>
          <p:cNvPr id="91" name="X1">
            <a:extLst>
              <a:ext uri="{FF2B5EF4-FFF2-40B4-BE49-F238E27FC236}">
                <a16:creationId xmlns:a16="http://schemas.microsoft.com/office/drawing/2014/main" id="{C93A1443-2DDE-4F74-A462-A46CECC41A1E}"/>
              </a:ext>
            </a:extLst>
          </p:cNvPr>
          <p:cNvSpPr>
            <a:spLocks noChangeAspect="1"/>
          </p:cNvSpPr>
          <p:nvPr/>
        </p:nvSpPr>
        <p:spPr>
          <a:xfrm>
            <a:off x="8417438" y="1031678"/>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92" name="X2">
            <a:extLst>
              <a:ext uri="{FF2B5EF4-FFF2-40B4-BE49-F238E27FC236}">
                <a16:creationId xmlns:a16="http://schemas.microsoft.com/office/drawing/2014/main" id="{C89455ED-6713-4EED-A4C7-2B4B509B08CD}"/>
              </a:ext>
            </a:extLst>
          </p:cNvPr>
          <p:cNvSpPr>
            <a:spLocks noChangeAspect="1"/>
          </p:cNvSpPr>
          <p:nvPr/>
        </p:nvSpPr>
        <p:spPr>
          <a:xfrm>
            <a:off x="8417129" y="2024580"/>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93" name="X3">
            <a:extLst>
              <a:ext uri="{FF2B5EF4-FFF2-40B4-BE49-F238E27FC236}">
                <a16:creationId xmlns:a16="http://schemas.microsoft.com/office/drawing/2014/main" id="{4357513F-0BFD-4AF6-80F9-A6C56C87F35F}"/>
              </a:ext>
            </a:extLst>
          </p:cNvPr>
          <p:cNvSpPr>
            <a:spLocks noChangeAspect="1"/>
          </p:cNvSpPr>
          <p:nvPr/>
        </p:nvSpPr>
        <p:spPr>
          <a:xfrm>
            <a:off x="8417129" y="3457696"/>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94" name="X4">
            <a:extLst>
              <a:ext uri="{FF2B5EF4-FFF2-40B4-BE49-F238E27FC236}">
                <a16:creationId xmlns:a16="http://schemas.microsoft.com/office/drawing/2014/main" id="{660C4922-2161-4578-B105-6F133EA5610C}"/>
              </a:ext>
            </a:extLst>
          </p:cNvPr>
          <p:cNvSpPr>
            <a:spLocks noChangeAspect="1"/>
          </p:cNvSpPr>
          <p:nvPr/>
        </p:nvSpPr>
        <p:spPr>
          <a:xfrm>
            <a:off x="8417129" y="4632074"/>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grpSp>
        <p:nvGrpSpPr>
          <p:cNvPr id="95" name="Text 5">
            <a:extLst>
              <a:ext uri="{FF2B5EF4-FFF2-40B4-BE49-F238E27FC236}">
                <a16:creationId xmlns:a16="http://schemas.microsoft.com/office/drawing/2014/main" id="{917D6FA7-FA83-49BF-854B-871697E732CD}"/>
              </a:ext>
            </a:extLst>
          </p:cNvPr>
          <p:cNvGrpSpPr/>
          <p:nvPr/>
        </p:nvGrpSpPr>
        <p:grpSpPr>
          <a:xfrm>
            <a:off x="920620" y="1288801"/>
            <a:ext cx="7299325" cy="4644838"/>
            <a:chOff x="819150" y="1249363"/>
            <a:chExt cx="7299325" cy="4644838"/>
          </a:xfrm>
        </p:grpSpPr>
        <p:grpSp>
          <p:nvGrpSpPr>
            <p:cNvPr id="96" name="Grupp 96">
              <a:extLst>
                <a:ext uri="{FF2B5EF4-FFF2-40B4-BE49-F238E27FC236}">
                  <a16:creationId xmlns:a16="http://schemas.microsoft.com/office/drawing/2014/main" id="{B5FE01D7-BEBF-4CAF-BAEF-D7C56E0C09B7}"/>
                </a:ext>
              </a:extLst>
            </p:cNvPr>
            <p:cNvGrpSpPr>
              <a:grpSpLocks/>
            </p:cNvGrpSpPr>
            <p:nvPr/>
          </p:nvGrpSpPr>
          <p:grpSpPr bwMode="auto">
            <a:xfrm>
              <a:off x="819150" y="1249363"/>
              <a:ext cx="7299325" cy="4644838"/>
              <a:chOff x="-1432968" y="623654"/>
              <a:chExt cx="6101080" cy="4642532"/>
            </a:xfrm>
          </p:grpSpPr>
          <p:sp>
            <p:nvSpPr>
              <p:cNvPr id="98" name="what_pop_up_box">
                <a:extLst>
                  <a:ext uri="{FF2B5EF4-FFF2-40B4-BE49-F238E27FC236}">
                    <a16:creationId xmlns:a16="http://schemas.microsoft.com/office/drawing/2014/main" id="{180910D4-E043-4619-AD39-13376B95412D}"/>
                  </a:ext>
                </a:extLst>
              </p:cNvPr>
              <p:cNvSpPr/>
              <p:nvPr/>
            </p:nvSpPr>
            <p:spPr>
              <a:xfrm>
                <a:off x="-1432968" y="623654"/>
                <a:ext cx="6101080" cy="4642532"/>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sng" strike="noStrike" kern="1200" cap="none" spc="0" normalizeH="0" baseline="0" noProof="0" dirty="0" err="1">
                    <a:ln>
                      <a:noFill/>
                    </a:ln>
                    <a:solidFill>
                      <a:srgbClr val="000000"/>
                    </a:solidFill>
                    <a:effectLst/>
                    <a:uLnTx/>
                    <a:uFillTx/>
                    <a:latin typeface="Book Antiqua"/>
                    <a:ea typeface="+mn-ea"/>
                    <a:cs typeface="Times New Roman"/>
                  </a:rPr>
                  <a:t>Hur</a:t>
                </a:r>
                <a:r>
                  <a:rPr kumimoji="0" lang="en-US" sz="1600" b="0" i="0" u="sng" strike="noStrike" kern="1200" cap="none" spc="0" normalizeH="0" baseline="0" noProof="0" dirty="0">
                    <a:ln>
                      <a:noFill/>
                    </a:ln>
                    <a:solidFill>
                      <a:srgbClr val="000000"/>
                    </a:solidFill>
                    <a:effectLst/>
                    <a:uLnTx/>
                    <a:uFillTx/>
                    <a:latin typeface="Book Antiqua"/>
                    <a:ea typeface="+mn-ea"/>
                    <a:cs typeface="Times New Roman"/>
                  </a:rPr>
                  <a:t> </a:t>
                </a:r>
                <a:r>
                  <a:rPr kumimoji="0" lang="en-US" sz="1600" b="0" i="0" u="sng" strike="noStrike" kern="1200" cap="none" spc="0" normalizeH="0" baseline="0" noProof="0" dirty="0" err="1">
                    <a:ln>
                      <a:noFill/>
                    </a:ln>
                    <a:solidFill>
                      <a:srgbClr val="000000"/>
                    </a:solidFill>
                    <a:effectLst/>
                    <a:uLnTx/>
                    <a:uFillTx/>
                    <a:latin typeface="Book Antiqua"/>
                    <a:ea typeface="+mn-ea"/>
                    <a:cs typeface="Times New Roman"/>
                  </a:rPr>
                  <a:t>fastställs</a:t>
                </a:r>
                <a:r>
                  <a:rPr kumimoji="0" lang="en-US" sz="1600" b="0" i="0" u="sng" strike="noStrike" kern="1200" cap="none" spc="0" normalizeH="0" baseline="0" noProof="0" dirty="0">
                    <a:ln>
                      <a:noFill/>
                    </a:ln>
                    <a:solidFill>
                      <a:srgbClr val="000000"/>
                    </a:solidFill>
                    <a:effectLst/>
                    <a:uLnTx/>
                    <a:uFillTx/>
                    <a:latin typeface="Book Antiqua"/>
                    <a:ea typeface="+mn-ea"/>
                    <a:cs typeface="Times New Roman"/>
                  </a:rPr>
                  <a:t> </a:t>
                </a:r>
                <a:r>
                  <a:rPr kumimoji="0" lang="en-US" sz="1600" b="0" i="0" u="sng" strike="noStrike" kern="1200" cap="none" spc="0" normalizeH="0" baseline="0" noProof="0" dirty="0" err="1">
                    <a:ln>
                      <a:noFill/>
                    </a:ln>
                    <a:solidFill>
                      <a:srgbClr val="000000"/>
                    </a:solidFill>
                    <a:effectLst/>
                    <a:uLnTx/>
                    <a:uFillTx/>
                    <a:latin typeface="Book Antiqua"/>
                    <a:ea typeface="+mn-ea"/>
                    <a:cs typeface="Times New Roman"/>
                  </a:rPr>
                  <a:t>tiderna</a:t>
                </a:r>
                <a:r>
                  <a:rPr kumimoji="0" lang="en-US" sz="1600" b="0" i="0" u="sng" strike="noStrike" kern="1200" cap="none" spc="0" normalizeH="0" baseline="0" noProof="0" dirty="0">
                    <a:ln>
                      <a:noFill/>
                    </a:ln>
                    <a:solidFill>
                      <a:srgbClr val="000000"/>
                    </a:solidFill>
                    <a:effectLst/>
                    <a:uLnTx/>
                    <a:uFillTx/>
                    <a:latin typeface="Book Antiqua"/>
                    <a:ea typeface="+mn-ea"/>
                    <a:cs typeface="Times New Roman"/>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sng" strike="noStrike" kern="1200" cap="none" spc="0" normalizeH="0" baseline="0" noProof="0" dirty="0">
                  <a:ln>
                    <a:noFill/>
                  </a:ln>
                  <a:solidFill>
                    <a:srgbClr val="000000"/>
                  </a:solidFill>
                  <a:effectLst/>
                  <a:uLnTx/>
                  <a:uFillTx/>
                  <a:latin typeface="Book Antiqua"/>
                  <a:ea typeface="+mn-ea"/>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sng" strike="noStrike" kern="1200" cap="none" spc="0" normalizeH="0" baseline="0" noProof="0" dirty="0">
                  <a:ln>
                    <a:noFill/>
                  </a:ln>
                  <a:solidFill>
                    <a:srgbClr val="000000"/>
                  </a:solidFill>
                  <a:effectLst/>
                  <a:uLnTx/>
                  <a:uFillTx/>
                  <a:latin typeface="Book Antiqua"/>
                  <a:ea typeface="+mn-ea"/>
                  <a:cs typeface="Times New Roman"/>
                </a:endParaRPr>
              </a:p>
            </p:txBody>
          </p:sp>
          <p:sp>
            <p:nvSpPr>
              <p:cNvPr id="100" name="textruta 41">
                <a:extLst>
                  <a:ext uri="{FF2B5EF4-FFF2-40B4-BE49-F238E27FC236}">
                    <a16:creationId xmlns:a16="http://schemas.microsoft.com/office/drawing/2014/main" id="{4A901D02-8E45-4D93-BEB8-C865030D7371}"/>
                  </a:ext>
                </a:extLst>
              </p:cNvPr>
              <p:cNvSpPr txBox="1">
                <a:spLocks noChangeArrowheads="1"/>
              </p:cNvSpPr>
              <p:nvPr/>
            </p:nvSpPr>
            <p:spPr bwMode="auto">
              <a:xfrm>
                <a:off x="-1398042" y="990216"/>
                <a:ext cx="5968742" cy="427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6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rPr>
                  <a:t>När kritiska aktiviteter samt resurser (interna och externa) har identifierats är nästa steg att definiera hur långa avbrott som kan tolereras i respektive aktivitet (maximalt tolerabel avbrottsperiod) samt definierar aktiviteternas återställningstider. För detta används den tidigare utvecklade kriteriemodellen.</a:t>
                </a:r>
                <a:endParaRPr kumimoji="0" lang="sv-SE" altLang="sv-SE" sz="1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600" b="0" i="0" u="none" strike="noStrike" kern="1200" cap="none" spc="0" normalizeH="0" baseline="0" noProof="0" dirty="0">
                    <a:ln>
                      <a:noFill/>
                    </a:ln>
                    <a:solidFill>
                      <a:srgbClr val="000000"/>
                    </a:solidFill>
                    <a:effectLst/>
                    <a:uLnTx/>
                    <a:uFillTx/>
                    <a:latin typeface="Book Antiqua" panose="02040602050305030304" pitchFamily="18" charset="0"/>
                    <a:ea typeface="+mn-ea"/>
                    <a:cs typeface="Times New Roman" panose="02020603050405020304" pitchFamily="18" charset="0"/>
                  </a:rPr>
                  <a:t>Aktivitetens maximalt tolerabla avbrottsperiod samt återställningstid blir vägledande för vilket mål för återställningstid som ställs på respektive resurs som stödjer aktiviteterna. </a:t>
                </a:r>
              </a:p>
            </p:txBody>
          </p:sp>
        </p:grpSp>
        <p:pic>
          <p:nvPicPr>
            <p:cNvPr id="97" name="Bildobjekt 96">
              <a:extLst>
                <a:ext uri="{FF2B5EF4-FFF2-40B4-BE49-F238E27FC236}">
                  <a16:creationId xmlns:a16="http://schemas.microsoft.com/office/drawing/2014/main" id="{1C32D971-1E44-406C-92DD-D8AE98F7387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02298" y="3073401"/>
              <a:ext cx="27559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1" name="X5">
            <a:extLst>
              <a:ext uri="{FF2B5EF4-FFF2-40B4-BE49-F238E27FC236}">
                <a16:creationId xmlns:a16="http://schemas.microsoft.com/office/drawing/2014/main" id="{C8379AB9-7E54-470B-BB11-A81F3F813C25}"/>
              </a:ext>
            </a:extLst>
          </p:cNvPr>
          <p:cNvSpPr>
            <a:spLocks noChangeAspect="1"/>
          </p:cNvSpPr>
          <p:nvPr/>
        </p:nvSpPr>
        <p:spPr>
          <a:xfrm>
            <a:off x="7897943" y="1022342"/>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Tree>
    <p:extLst>
      <p:ext uri="{BB962C8B-B14F-4D97-AF65-F5344CB8AC3E}">
        <p14:creationId xmlns:p14="http://schemas.microsoft.com/office/powerpoint/2010/main" val="3311479710"/>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0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91"/>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grpId="3" nodeType="clickEffect">
                                  <p:stCondLst>
                                    <p:cond delay="0"/>
                                  </p:stCondLst>
                                  <p:childTnLst>
                                    <p:set>
                                      <p:cBhvr>
                                        <p:cTn id="29" dur="1" fill="hold">
                                          <p:stCondLst>
                                            <p:cond delay="0"/>
                                          </p:stCondLst>
                                        </p:cTn>
                                        <p:tgtEl>
                                          <p:spTgt spid="86"/>
                                        </p:tgtEl>
                                        <p:attrNameLst>
                                          <p:attrName>style.visibility</p:attrName>
                                        </p:attrNameLst>
                                      </p:cBhvr>
                                      <p:to>
                                        <p:strVal val="hidden"/>
                                      </p:to>
                                    </p:set>
                                  </p:childTnLst>
                                </p:cTn>
                              </p:par>
                              <p:par>
                                <p:cTn id="30" presetID="1" presetClass="exit" presetSubtype="0" fill="hold" grpId="3" nodeType="withEffect">
                                  <p:stCondLst>
                                    <p:cond delay="0"/>
                                  </p:stCondLst>
                                  <p:childTnLst>
                                    <p:set>
                                      <p:cBhvr>
                                        <p:cTn id="31" dur="1" fill="hold">
                                          <p:stCondLst>
                                            <p:cond delay="0"/>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32" restart="whenNotActive" fill="hold" evtFilter="cancelBubble" nodeType="interactiveSeq">
                <p:stCondLst>
                  <p:cond evt="onClick" delay="0">
                    <p:tgtEl>
                      <p:spTgt spid="92"/>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3" nodeType="clickEffect">
                                  <p:stCondLst>
                                    <p:cond delay="0"/>
                                  </p:stCondLst>
                                  <p:childTnLst>
                                    <p:set>
                                      <p:cBhvr>
                                        <p:cTn id="36" dur="1" fill="hold">
                                          <p:stCondLst>
                                            <p:cond delay="0"/>
                                          </p:stCondLst>
                                        </p:cTn>
                                        <p:tgtEl>
                                          <p:spTgt spid="88"/>
                                        </p:tgtEl>
                                        <p:attrNameLst>
                                          <p:attrName>style.visibility</p:attrName>
                                        </p:attrNameLst>
                                      </p:cBhvr>
                                      <p:to>
                                        <p:strVal val="hidden"/>
                                      </p:to>
                                    </p:set>
                                  </p:childTnLst>
                                </p:cTn>
                              </p:par>
                              <p:par>
                                <p:cTn id="37" presetID="1" presetClass="exit" presetSubtype="0" fill="hold" grpId="3" nodeType="withEffect">
                                  <p:stCondLst>
                                    <p:cond delay="0"/>
                                  </p:stCondLst>
                                  <p:childTnLst>
                                    <p:set>
                                      <p:cBhvr>
                                        <p:cTn id="38" dur="1" fill="hold">
                                          <p:stCondLst>
                                            <p:cond delay="0"/>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39" restart="whenNotActive" fill="hold" evtFilter="cancelBubble" nodeType="interactiveSeq">
                <p:stCondLst>
                  <p:cond evt="onClick" delay="0">
                    <p:tgtEl>
                      <p:spTgt spid="93"/>
                    </p:tgtEl>
                  </p:cond>
                </p:stCondLst>
                <p:endSync evt="end" delay="0">
                  <p:rtn val="all"/>
                </p:endSync>
                <p:childTnLst>
                  <p:par>
                    <p:cTn id="40" fill="hold">
                      <p:stCondLst>
                        <p:cond delay="0"/>
                      </p:stCondLst>
                      <p:childTnLst>
                        <p:par>
                          <p:cTn id="41" fill="hold">
                            <p:stCondLst>
                              <p:cond delay="0"/>
                            </p:stCondLst>
                            <p:childTnLst>
                              <p:par>
                                <p:cTn id="42" presetID="1" presetClass="exit" presetSubtype="0" fill="hold" grpId="4" nodeType="clickEffect">
                                  <p:stCondLst>
                                    <p:cond delay="0"/>
                                  </p:stCondLst>
                                  <p:childTnLst>
                                    <p:set>
                                      <p:cBhvr>
                                        <p:cTn id="43" dur="1" fill="hold">
                                          <p:stCondLst>
                                            <p:cond delay="0"/>
                                          </p:stCondLst>
                                        </p:cTn>
                                        <p:tgtEl>
                                          <p:spTgt spid="93"/>
                                        </p:tgtEl>
                                        <p:attrNameLst>
                                          <p:attrName>style.visibility</p:attrName>
                                        </p:attrNameLst>
                                      </p:cBhvr>
                                      <p:to>
                                        <p:strVal val="hidden"/>
                                      </p:to>
                                    </p:set>
                                  </p:childTnLst>
                                </p:cTn>
                              </p:par>
                              <p:par>
                                <p:cTn id="44" presetID="1" presetClass="exit" presetSubtype="0" fill="hold" grpId="4" nodeType="withEffect">
                                  <p:stCondLst>
                                    <p:cond delay="0"/>
                                  </p:stCondLst>
                                  <p:childTnLst>
                                    <p:set>
                                      <p:cBhvr>
                                        <p:cTn id="45"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46" restart="whenNotActive" fill="hold" evtFilter="cancelBubble" nodeType="interactiveSeq">
                <p:stCondLst>
                  <p:cond evt="onClick" delay="0">
                    <p:tgtEl>
                      <p:spTgt spid="94"/>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5" nodeType="clickEffect">
                                  <p:stCondLst>
                                    <p:cond delay="0"/>
                                  </p:stCondLst>
                                  <p:childTnLst>
                                    <p:set>
                                      <p:cBhvr>
                                        <p:cTn id="50" dur="1" fill="hold">
                                          <p:stCondLst>
                                            <p:cond delay="0"/>
                                          </p:stCondLst>
                                        </p:cTn>
                                        <p:tgtEl>
                                          <p:spTgt spid="94"/>
                                        </p:tgtEl>
                                        <p:attrNameLst>
                                          <p:attrName>style.visibility</p:attrName>
                                        </p:attrNameLst>
                                      </p:cBhvr>
                                      <p:to>
                                        <p:strVal val="hidden"/>
                                      </p:to>
                                    </p:set>
                                  </p:childTnLst>
                                </p:cTn>
                              </p:par>
                              <p:par>
                                <p:cTn id="51" presetID="1" presetClass="exit" presetSubtype="0" fill="hold" grpId="5" nodeType="withEffect">
                                  <p:stCondLst>
                                    <p:cond delay="0"/>
                                  </p:stCondLst>
                                  <p:childTnLst>
                                    <p:set>
                                      <p:cBhvr>
                                        <p:cTn id="52"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53" restart="whenNotActive" fill="hold" evtFilter="cancelBubble" nodeType="interactiveSeq">
                <p:stCondLst>
                  <p:cond evt="onClick" delay="0">
                    <p:tgtEl>
                      <p:spTgt spid="105"/>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grpId="5" nodeType="clickEffect">
                                  <p:stCondLst>
                                    <p:cond delay="0"/>
                                  </p:stCondLst>
                                  <p:childTnLst>
                                    <p:set>
                                      <p:cBhvr>
                                        <p:cTn id="57" dur="1" fill="hold">
                                          <p:stCondLst>
                                            <p:cond delay="0"/>
                                          </p:stCondLst>
                                        </p:cTn>
                                        <p:tgtEl>
                                          <p:spTgt spid="10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95"/>
                                        </p:tgtEl>
                                        <p:attrNameLst>
                                          <p:attrName>style.visibility</p:attrName>
                                        </p:attrNameLst>
                                      </p:cBhvr>
                                      <p:to>
                                        <p:strVal val="visible"/>
                                      </p:to>
                                    </p:set>
                                  </p:childTnLst>
                                </p:cTn>
                              </p:par>
                              <p:par>
                                <p:cTn id="60" presetID="1" presetClass="exit" presetSubtype="0" fill="hold" grpId="6" nodeType="withEffect">
                                  <p:stCondLst>
                                    <p:cond delay="0"/>
                                  </p:stCondLst>
                                  <p:childTnLst>
                                    <p:set>
                                      <p:cBhvr>
                                        <p:cTn id="61" dur="1" fill="hold">
                                          <p:stCondLst>
                                            <p:cond delay="0"/>
                                          </p:stCondLst>
                                        </p:cTn>
                                        <p:tgtEl>
                                          <p:spTgt spid="86"/>
                                        </p:tgtEl>
                                        <p:attrNameLst>
                                          <p:attrName>style.visibility</p:attrName>
                                        </p:attrNameLst>
                                      </p:cBhvr>
                                      <p:to>
                                        <p:strVal val="hidden"/>
                                      </p:to>
                                    </p:set>
                                  </p:childTnLst>
                                </p:cTn>
                              </p:par>
                              <p:par>
                                <p:cTn id="62" presetID="1" presetClass="exit" presetSubtype="0" fill="hold" grpId="6" nodeType="withEffect">
                                  <p:stCondLst>
                                    <p:cond delay="0"/>
                                  </p:stCondLst>
                                  <p:childTnLst>
                                    <p:set>
                                      <p:cBhvr>
                                        <p:cTn id="63" dur="1" fill="hold">
                                          <p:stCondLst>
                                            <p:cond delay="0"/>
                                          </p:stCondLst>
                                        </p:cTn>
                                        <p:tgtEl>
                                          <p:spTgt spid="91"/>
                                        </p:tgtEl>
                                        <p:attrNameLst>
                                          <p:attrName>style.visibility</p:attrName>
                                        </p:attrNameLst>
                                      </p:cBhvr>
                                      <p:to>
                                        <p:strVal val="hidden"/>
                                      </p:to>
                                    </p:set>
                                  </p:childTnLst>
                                </p:cTn>
                              </p:par>
                              <p:par>
                                <p:cTn id="64" presetID="1" presetClass="exit" presetSubtype="0" fill="hold" grpId="6" nodeType="withEffect">
                                  <p:stCondLst>
                                    <p:cond delay="0"/>
                                  </p:stCondLst>
                                  <p:childTnLst>
                                    <p:set>
                                      <p:cBhvr>
                                        <p:cTn id="65" dur="1" fill="hold">
                                          <p:stCondLst>
                                            <p:cond delay="0"/>
                                          </p:stCondLst>
                                        </p:cTn>
                                        <p:tgtEl>
                                          <p:spTgt spid="88"/>
                                        </p:tgtEl>
                                        <p:attrNameLst>
                                          <p:attrName>style.visibility</p:attrName>
                                        </p:attrNameLst>
                                      </p:cBhvr>
                                      <p:to>
                                        <p:strVal val="hidden"/>
                                      </p:to>
                                    </p:set>
                                  </p:childTnLst>
                                </p:cTn>
                              </p:par>
                              <p:par>
                                <p:cTn id="66" presetID="1" presetClass="exit" presetSubtype="0" fill="hold" grpId="6" nodeType="withEffect">
                                  <p:stCondLst>
                                    <p:cond delay="0"/>
                                  </p:stCondLst>
                                  <p:childTnLst>
                                    <p:set>
                                      <p:cBhvr>
                                        <p:cTn id="67" dur="1" fill="hold">
                                          <p:stCondLst>
                                            <p:cond delay="0"/>
                                          </p:stCondLst>
                                        </p:cTn>
                                        <p:tgtEl>
                                          <p:spTgt spid="92"/>
                                        </p:tgtEl>
                                        <p:attrNameLst>
                                          <p:attrName>style.visibility</p:attrName>
                                        </p:attrNameLst>
                                      </p:cBhvr>
                                      <p:to>
                                        <p:strVal val="hidden"/>
                                      </p:to>
                                    </p:set>
                                  </p:childTnLst>
                                </p:cTn>
                              </p:par>
                              <p:par>
                                <p:cTn id="68" presetID="1" presetClass="exit" presetSubtype="0" fill="hold" grpId="6" nodeType="withEffect">
                                  <p:stCondLst>
                                    <p:cond delay="0"/>
                                  </p:stCondLst>
                                  <p:childTnLst>
                                    <p:set>
                                      <p:cBhvr>
                                        <p:cTn id="69" dur="1" fill="hold">
                                          <p:stCondLst>
                                            <p:cond delay="0"/>
                                          </p:stCondLst>
                                        </p:cTn>
                                        <p:tgtEl>
                                          <p:spTgt spid="93"/>
                                        </p:tgtEl>
                                        <p:attrNameLst>
                                          <p:attrName>style.visibility</p:attrName>
                                        </p:attrNameLst>
                                      </p:cBhvr>
                                      <p:to>
                                        <p:strVal val="hidden"/>
                                      </p:to>
                                    </p:set>
                                  </p:childTnLst>
                                </p:cTn>
                              </p:par>
                              <p:par>
                                <p:cTn id="70" presetID="1" presetClass="exit" presetSubtype="0" fill="hold" grpId="6" nodeType="withEffect">
                                  <p:stCondLst>
                                    <p:cond delay="0"/>
                                  </p:stCondLst>
                                  <p:childTnLst>
                                    <p:set>
                                      <p:cBhvr>
                                        <p:cTn id="71" dur="1" fill="hold">
                                          <p:stCondLst>
                                            <p:cond delay="0"/>
                                          </p:stCondLst>
                                        </p:cTn>
                                        <p:tgtEl>
                                          <p:spTgt spid="89"/>
                                        </p:tgtEl>
                                        <p:attrNameLst>
                                          <p:attrName>style.visibility</p:attrName>
                                        </p:attrNameLst>
                                      </p:cBhvr>
                                      <p:to>
                                        <p:strVal val="hidden"/>
                                      </p:to>
                                    </p:set>
                                  </p:childTnLst>
                                </p:cTn>
                              </p:par>
                              <p:par>
                                <p:cTn id="72" presetID="1" presetClass="exit" presetSubtype="0" fill="hold" grpId="6" nodeType="withEffect">
                                  <p:stCondLst>
                                    <p:cond delay="0"/>
                                  </p:stCondLst>
                                  <p:childTnLst>
                                    <p:set>
                                      <p:cBhvr>
                                        <p:cTn id="73" dur="1" fill="hold">
                                          <p:stCondLst>
                                            <p:cond delay="0"/>
                                          </p:stCondLst>
                                        </p:cTn>
                                        <p:tgtEl>
                                          <p:spTgt spid="94"/>
                                        </p:tgtEl>
                                        <p:attrNameLst>
                                          <p:attrName>style.visibility</p:attrName>
                                        </p:attrNameLst>
                                      </p:cBhvr>
                                      <p:to>
                                        <p:strVal val="hidden"/>
                                      </p:to>
                                    </p:set>
                                  </p:childTnLst>
                                </p:cTn>
                              </p:par>
                              <p:par>
                                <p:cTn id="74" presetID="1" presetClass="exit" presetSubtype="0" fill="hold" grpId="6" nodeType="withEffect">
                                  <p:stCondLst>
                                    <p:cond delay="0"/>
                                  </p:stCondLst>
                                  <p:childTnLst>
                                    <p:set>
                                      <p:cBhvr>
                                        <p:cTn id="75"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76" restart="whenNotActive" fill="hold" evtFilter="cancelBubble" nodeType="interactiveSeq">
                <p:stCondLst>
                  <p:cond evt="onClick" delay="0">
                    <p:tgtEl>
                      <p:spTgt spid="101"/>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grpId="6" nodeType="clickEffect">
                                  <p:stCondLst>
                                    <p:cond delay="0"/>
                                  </p:stCondLst>
                                  <p:childTnLst>
                                    <p:set>
                                      <p:cBhvr>
                                        <p:cTn id="80" dur="1" fill="hold">
                                          <p:stCondLst>
                                            <p:cond delay="0"/>
                                          </p:stCondLst>
                                        </p:cTn>
                                        <p:tgtEl>
                                          <p:spTgt spid="101"/>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83" restart="whenNotActive" fill="hold" evtFilter="cancelBubble" nodeType="interactiveSeq">
                <p:stCondLst>
                  <p:cond evt="onClick" delay="0">
                    <p:tgtEl>
                      <p:spTgt spid="124"/>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1" nodeType="clickEffect">
                                  <p:stCondLst>
                                    <p:cond delay="0"/>
                                  </p:stCondLst>
                                  <p:childTnLst>
                                    <p:set>
                                      <p:cBhvr>
                                        <p:cTn id="87" dur="1" fill="hold">
                                          <p:stCondLst>
                                            <p:cond delay="0"/>
                                          </p:stCondLst>
                                        </p:cTn>
                                        <p:tgtEl>
                                          <p:spTgt spid="86"/>
                                        </p:tgtEl>
                                        <p:attrNameLst>
                                          <p:attrName>style.visibility</p:attrName>
                                        </p:attrNameLst>
                                      </p:cBhvr>
                                      <p:to>
                                        <p:strVal val="visible"/>
                                      </p:to>
                                    </p:set>
                                  </p:childTnLst>
                                </p:cTn>
                              </p:par>
                              <p:par>
                                <p:cTn id="88" presetID="1" presetClass="entr" presetSubtype="0" fill="hold" grpId="1" nodeType="withEffect">
                                  <p:stCondLst>
                                    <p:cond delay="0"/>
                                  </p:stCondLst>
                                  <p:childTnLst>
                                    <p:set>
                                      <p:cBhvr>
                                        <p:cTn id="89" dur="1" fill="hold">
                                          <p:stCondLst>
                                            <p:cond delay="0"/>
                                          </p:stCondLst>
                                        </p:cTn>
                                        <p:tgtEl>
                                          <p:spTgt spid="91"/>
                                        </p:tgtEl>
                                        <p:attrNameLst>
                                          <p:attrName>style.visibility</p:attrName>
                                        </p:attrNameLst>
                                      </p:cBhvr>
                                      <p:to>
                                        <p:strVal val="visible"/>
                                      </p:to>
                                    </p:set>
                                  </p:childTnLst>
                                </p:cTn>
                              </p:par>
                              <p:par>
                                <p:cTn id="90" presetID="1" presetClass="exit" presetSubtype="0" fill="hold" grpId="1" nodeType="withEffect">
                                  <p:stCondLst>
                                    <p:cond delay="0"/>
                                  </p:stCondLst>
                                  <p:childTnLst>
                                    <p:set>
                                      <p:cBhvr>
                                        <p:cTn id="91" dur="1" fill="hold">
                                          <p:stCondLst>
                                            <p:cond delay="0"/>
                                          </p:stCondLst>
                                        </p:cTn>
                                        <p:tgtEl>
                                          <p:spTgt spid="88"/>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92"/>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93"/>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89"/>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94"/>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90"/>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101"/>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106" restart="whenNotActive" fill="hold" evtFilter="cancelBubble" nodeType="interactiveSeq">
                <p:stCondLst>
                  <p:cond evt="onClick" delay="0">
                    <p:tgtEl>
                      <p:spTgt spid="122"/>
                    </p:tgtEl>
                  </p:cond>
                </p:stCondLst>
                <p:endSync evt="end" delay="0">
                  <p:rtn val="all"/>
                </p:endSync>
                <p:childTnLst>
                  <p:par>
                    <p:cTn id="107" fill="hold">
                      <p:stCondLst>
                        <p:cond delay="0"/>
                      </p:stCondLst>
                      <p:childTnLst>
                        <p:par>
                          <p:cTn id="108" fill="hold">
                            <p:stCondLst>
                              <p:cond delay="0"/>
                            </p:stCondLst>
                            <p:childTnLst>
                              <p:par>
                                <p:cTn id="109" presetID="1" presetClass="entr" presetSubtype="0" fill="hold" grpId="4" nodeType="clickEffect">
                                  <p:stCondLst>
                                    <p:cond delay="0"/>
                                  </p:stCondLst>
                                  <p:childTnLst>
                                    <p:set>
                                      <p:cBhvr>
                                        <p:cTn id="110" dur="1" fill="hold">
                                          <p:stCondLst>
                                            <p:cond delay="0"/>
                                          </p:stCondLst>
                                        </p:cTn>
                                        <p:tgtEl>
                                          <p:spTgt spid="94"/>
                                        </p:tgtEl>
                                        <p:attrNameLst>
                                          <p:attrName>style.visibility</p:attrName>
                                        </p:attrNameLst>
                                      </p:cBhvr>
                                      <p:to>
                                        <p:strVal val="visible"/>
                                      </p:to>
                                    </p:set>
                                  </p:childTnLst>
                                </p:cTn>
                              </p:par>
                              <p:par>
                                <p:cTn id="111" presetID="1" presetClass="entr" presetSubtype="0" fill="hold" grpId="4" nodeType="withEffect">
                                  <p:stCondLst>
                                    <p:cond delay="0"/>
                                  </p:stCondLst>
                                  <p:childTnLst>
                                    <p:set>
                                      <p:cBhvr>
                                        <p:cTn id="112" dur="1" fill="hold">
                                          <p:stCondLst>
                                            <p:cond delay="0"/>
                                          </p:stCondLst>
                                        </p:cTn>
                                        <p:tgtEl>
                                          <p:spTgt spid="90"/>
                                        </p:tgtEl>
                                        <p:attrNameLst>
                                          <p:attrName>style.visibility</p:attrName>
                                        </p:attrNameLst>
                                      </p:cBhvr>
                                      <p:to>
                                        <p:strVal val="visible"/>
                                      </p:to>
                                    </p:set>
                                  </p:childTnLst>
                                </p:cTn>
                              </p:par>
                              <p:par>
                                <p:cTn id="113" presetID="1" presetClass="exit" presetSubtype="0" fill="hold" grpId="5" nodeType="withEffect">
                                  <p:stCondLst>
                                    <p:cond delay="0"/>
                                  </p:stCondLst>
                                  <p:childTnLst>
                                    <p:set>
                                      <p:cBhvr>
                                        <p:cTn id="114" dur="1" fill="hold">
                                          <p:stCondLst>
                                            <p:cond delay="0"/>
                                          </p:stCondLst>
                                        </p:cTn>
                                        <p:tgtEl>
                                          <p:spTgt spid="86"/>
                                        </p:tgtEl>
                                        <p:attrNameLst>
                                          <p:attrName>style.visibility</p:attrName>
                                        </p:attrNameLst>
                                      </p:cBhvr>
                                      <p:to>
                                        <p:strVal val="hidden"/>
                                      </p:to>
                                    </p:set>
                                  </p:childTnLst>
                                </p:cTn>
                              </p:par>
                              <p:par>
                                <p:cTn id="115" presetID="1" presetClass="exit" presetSubtype="0" fill="hold" grpId="5" nodeType="withEffect">
                                  <p:stCondLst>
                                    <p:cond delay="0"/>
                                  </p:stCondLst>
                                  <p:childTnLst>
                                    <p:set>
                                      <p:cBhvr>
                                        <p:cTn id="116" dur="1" fill="hold">
                                          <p:stCondLst>
                                            <p:cond delay="0"/>
                                          </p:stCondLst>
                                        </p:cTn>
                                        <p:tgtEl>
                                          <p:spTgt spid="91"/>
                                        </p:tgtEl>
                                        <p:attrNameLst>
                                          <p:attrName>style.visibility</p:attrName>
                                        </p:attrNameLst>
                                      </p:cBhvr>
                                      <p:to>
                                        <p:strVal val="hidden"/>
                                      </p:to>
                                    </p:set>
                                  </p:childTnLst>
                                </p:cTn>
                              </p:par>
                              <p:par>
                                <p:cTn id="117" presetID="1" presetClass="exit" presetSubtype="0" fill="hold" grpId="5" nodeType="withEffect">
                                  <p:stCondLst>
                                    <p:cond delay="0"/>
                                  </p:stCondLst>
                                  <p:childTnLst>
                                    <p:set>
                                      <p:cBhvr>
                                        <p:cTn id="118" dur="1" fill="hold">
                                          <p:stCondLst>
                                            <p:cond delay="0"/>
                                          </p:stCondLst>
                                        </p:cTn>
                                        <p:tgtEl>
                                          <p:spTgt spid="88"/>
                                        </p:tgtEl>
                                        <p:attrNameLst>
                                          <p:attrName>style.visibility</p:attrName>
                                        </p:attrNameLst>
                                      </p:cBhvr>
                                      <p:to>
                                        <p:strVal val="hidden"/>
                                      </p:to>
                                    </p:set>
                                  </p:childTnLst>
                                </p:cTn>
                              </p:par>
                              <p:par>
                                <p:cTn id="119" presetID="1" presetClass="exit" presetSubtype="0" fill="hold" grpId="5" nodeType="withEffect">
                                  <p:stCondLst>
                                    <p:cond delay="0"/>
                                  </p:stCondLst>
                                  <p:childTnLst>
                                    <p:set>
                                      <p:cBhvr>
                                        <p:cTn id="120" dur="1" fill="hold">
                                          <p:stCondLst>
                                            <p:cond delay="0"/>
                                          </p:stCondLst>
                                        </p:cTn>
                                        <p:tgtEl>
                                          <p:spTgt spid="92"/>
                                        </p:tgtEl>
                                        <p:attrNameLst>
                                          <p:attrName>style.visibility</p:attrName>
                                        </p:attrNameLst>
                                      </p:cBhvr>
                                      <p:to>
                                        <p:strVal val="hidden"/>
                                      </p:to>
                                    </p:set>
                                  </p:childTnLst>
                                </p:cTn>
                              </p:par>
                              <p:par>
                                <p:cTn id="121" presetID="1" presetClass="exit" presetSubtype="0" fill="hold" grpId="5" nodeType="withEffect">
                                  <p:stCondLst>
                                    <p:cond delay="0"/>
                                  </p:stCondLst>
                                  <p:childTnLst>
                                    <p:set>
                                      <p:cBhvr>
                                        <p:cTn id="122" dur="1" fill="hold">
                                          <p:stCondLst>
                                            <p:cond delay="0"/>
                                          </p:stCondLst>
                                        </p:cTn>
                                        <p:tgtEl>
                                          <p:spTgt spid="93"/>
                                        </p:tgtEl>
                                        <p:attrNameLst>
                                          <p:attrName>style.visibility</p:attrName>
                                        </p:attrNameLst>
                                      </p:cBhvr>
                                      <p:to>
                                        <p:strVal val="hidden"/>
                                      </p:to>
                                    </p:set>
                                  </p:childTnLst>
                                </p:cTn>
                              </p:par>
                              <p:par>
                                <p:cTn id="123" presetID="1" presetClass="exit" presetSubtype="0" fill="hold" grpId="5" nodeType="withEffect">
                                  <p:stCondLst>
                                    <p:cond delay="0"/>
                                  </p:stCondLst>
                                  <p:childTnLst>
                                    <p:set>
                                      <p:cBhvr>
                                        <p:cTn id="124" dur="1" fill="hold">
                                          <p:stCondLst>
                                            <p:cond delay="0"/>
                                          </p:stCondLst>
                                        </p:cTn>
                                        <p:tgtEl>
                                          <p:spTgt spid="89"/>
                                        </p:tgtEl>
                                        <p:attrNameLst>
                                          <p:attrName>style.visibility</p:attrName>
                                        </p:attrNameLst>
                                      </p:cBhvr>
                                      <p:to>
                                        <p:strVal val="hidden"/>
                                      </p:to>
                                    </p:set>
                                  </p:childTnLst>
                                </p:cTn>
                              </p:par>
                              <p:par>
                                <p:cTn id="125" presetID="1" presetClass="exit" presetSubtype="0" fill="hold" grpId="4" nodeType="withEffect">
                                  <p:stCondLst>
                                    <p:cond delay="0"/>
                                  </p:stCondLst>
                                  <p:childTnLst>
                                    <p:set>
                                      <p:cBhvr>
                                        <p:cTn id="126" dur="1" fill="hold">
                                          <p:stCondLst>
                                            <p:cond delay="0"/>
                                          </p:stCondLst>
                                        </p:cTn>
                                        <p:tgtEl>
                                          <p:spTgt spid="101"/>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129" restart="whenNotActive" fill="hold" evtFilter="cancelBubble" nodeType="interactiveSeq">
                <p:stCondLst>
                  <p:cond evt="onClick" delay="0">
                    <p:tgtEl>
                      <p:spTgt spid="123"/>
                    </p:tgtEl>
                  </p:cond>
                </p:stCondLst>
                <p:endSync evt="end" delay="0">
                  <p:rtn val="all"/>
                </p:endSync>
                <p:childTnLst>
                  <p:par>
                    <p:cTn id="130" fill="hold">
                      <p:stCondLst>
                        <p:cond delay="0"/>
                      </p:stCondLst>
                      <p:childTnLst>
                        <p:par>
                          <p:cTn id="131" fill="hold">
                            <p:stCondLst>
                              <p:cond delay="0"/>
                            </p:stCondLst>
                            <p:childTnLst>
                              <p:par>
                                <p:cTn id="132" presetID="1" presetClass="entr" presetSubtype="0" fill="hold" grpId="3" nodeType="clickEffect">
                                  <p:stCondLst>
                                    <p:cond delay="0"/>
                                  </p:stCondLst>
                                  <p:childTnLst>
                                    <p:set>
                                      <p:cBhvr>
                                        <p:cTn id="133" dur="1" fill="hold">
                                          <p:stCondLst>
                                            <p:cond delay="0"/>
                                          </p:stCondLst>
                                        </p:cTn>
                                        <p:tgtEl>
                                          <p:spTgt spid="93"/>
                                        </p:tgtEl>
                                        <p:attrNameLst>
                                          <p:attrName>style.visibility</p:attrName>
                                        </p:attrNameLst>
                                      </p:cBhvr>
                                      <p:to>
                                        <p:strVal val="visible"/>
                                      </p:to>
                                    </p:set>
                                  </p:childTnLst>
                                </p:cTn>
                              </p:par>
                              <p:par>
                                <p:cTn id="134" presetID="1" presetClass="entr" presetSubtype="0" fill="hold" grpId="3" nodeType="withEffect">
                                  <p:stCondLst>
                                    <p:cond delay="0"/>
                                  </p:stCondLst>
                                  <p:childTnLst>
                                    <p:set>
                                      <p:cBhvr>
                                        <p:cTn id="135" dur="1" fill="hold">
                                          <p:stCondLst>
                                            <p:cond delay="0"/>
                                          </p:stCondLst>
                                        </p:cTn>
                                        <p:tgtEl>
                                          <p:spTgt spid="89"/>
                                        </p:tgtEl>
                                        <p:attrNameLst>
                                          <p:attrName>style.visibility</p:attrName>
                                        </p:attrNameLst>
                                      </p:cBhvr>
                                      <p:to>
                                        <p:strVal val="visible"/>
                                      </p:to>
                                    </p:set>
                                  </p:childTnLst>
                                </p:cTn>
                              </p:par>
                              <p:par>
                                <p:cTn id="136" presetID="1" presetClass="exit" presetSubtype="0" fill="hold" grpId="4" nodeType="withEffect">
                                  <p:stCondLst>
                                    <p:cond delay="0"/>
                                  </p:stCondLst>
                                  <p:childTnLst>
                                    <p:set>
                                      <p:cBhvr>
                                        <p:cTn id="137" dur="1" fill="hold">
                                          <p:stCondLst>
                                            <p:cond delay="0"/>
                                          </p:stCondLst>
                                        </p:cTn>
                                        <p:tgtEl>
                                          <p:spTgt spid="86"/>
                                        </p:tgtEl>
                                        <p:attrNameLst>
                                          <p:attrName>style.visibility</p:attrName>
                                        </p:attrNameLst>
                                      </p:cBhvr>
                                      <p:to>
                                        <p:strVal val="hidden"/>
                                      </p:to>
                                    </p:set>
                                  </p:childTnLst>
                                </p:cTn>
                              </p:par>
                              <p:par>
                                <p:cTn id="138" presetID="1" presetClass="exit" presetSubtype="0" fill="hold" grpId="4" nodeType="withEffect">
                                  <p:stCondLst>
                                    <p:cond delay="0"/>
                                  </p:stCondLst>
                                  <p:childTnLst>
                                    <p:set>
                                      <p:cBhvr>
                                        <p:cTn id="139" dur="1" fill="hold">
                                          <p:stCondLst>
                                            <p:cond delay="0"/>
                                          </p:stCondLst>
                                        </p:cTn>
                                        <p:tgtEl>
                                          <p:spTgt spid="91"/>
                                        </p:tgtEl>
                                        <p:attrNameLst>
                                          <p:attrName>style.visibility</p:attrName>
                                        </p:attrNameLst>
                                      </p:cBhvr>
                                      <p:to>
                                        <p:strVal val="hidden"/>
                                      </p:to>
                                    </p:set>
                                  </p:childTnLst>
                                </p:cTn>
                              </p:par>
                              <p:par>
                                <p:cTn id="140" presetID="1" presetClass="exit" presetSubtype="0" fill="hold" grpId="4" nodeType="withEffect">
                                  <p:stCondLst>
                                    <p:cond delay="0"/>
                                  </p:stCondLst>
                                  <p:childTnLst>
                                    <p:set>
                                      <p:cBhvr>
                                        <p:cTn id="141" dur="1" fill="hold">
                                          <p:stCondLst>
                                            <p:cond delay="0"/>
                                          </p:stCondLst>
                                        </p:cTn>
                                        <p:tgtEl>
                                          <p:spTgt spid="88"/>
                                        </p:tgtEl>
                                        <p:attrNameLst>
                                          <p:attrName>style.visibility</p:attrName>
                                        </p:attrNameLst>
                                      </p:cBhvr>
                                      <p:to>
                                        <p:strVal val="hidden"/>
                                      </p:to>
                                    </p:set>
                                  </p:childTnLst>
                                </p:cTn>
                              </p:par>
                              <p:par>
                                <p:cTn id="142" presetID="1" presetClass="exit" presetSubtype="0" fill="hold" grpId="4" nodeType="withEffect">
                                  <p:stCondLst>
                                    <p:cond delay="0"/>
                                  </p:stCondLst>
                                  <p:childTnLst>
                                    <p:set>
                                      <p:cBhvr>
                                        <p:cTn id="143" dur="1" fill="hold">
                                          <p:stCondLst>
                                            <p:cond delay="0"/>
                                          </p:stCondLst>
                                        </p:cTn>
                                        <p:tgtEl>
                                          <p:spTgt spid="92"/>
                                        </p:tgtEl>
                                        <p:attrNameLst>
                                          <p:attrName>style.visibility</p:attrName>
                                        </p:attrNameLst>
                                      </p:cBhvr>
                                      <p:to>
                                        <p:strVal val="hidden"/>
                                      </p:to>
                                    </p:set>
                                  </p:childTnLst>
                                </p:cTn>
                              </p:par>
                              <p:par>
                                <p:cTn id="144" presetID="1" presetClass="exit" presetSubtype="0" fill="hold" grpId="3" nodeType="withEffect">
                                  <p:stCondLst>
                                    <p:cond delay="0"/>
                                  </p:stCondLst>
                                  <p:childTnLst>
                                    <p:set>
                                      <p:cBhvr>
                                        <p:cTn id="145" dur="1" fill="hold">
                                          <p:stCondLst>
                                            <p:cond delay="0"/>
                                          </p:stCondLst>
                                        </p:cTn>
                                        <p:tgtEl>
                                          <p:spTgt spid="94"/>
                                        </p:tgtEl>
                                        <p:attrNameLst>
                                          <p:attrName>style.visibility</p:attrName>
                                        </p:attrNameLst>
                                      </p:cBhvr>
                                      <p:to>
                                        <p:strVal val="hidden"/>
                                      </p:to>
                                    </p:set>
                                  </p:childTnLst>
                                </p:cTn>
                              </p:par>
                              <p:par>
                                <p:cTn id="146" presetID="1" presetClass="exit" presetSubtype="0" fill="hold" grpId="3" nodeType="withEffect">
                                  <p:stCondLst>
                                    <p:cond delay="0"/>
                                  </p:stCondLst>
                                  <p:childTnLst>
                                    <p:set>
                                      <p:cBhvr>
                                        <p:cTn id="147" dur="1" fill="hold">
                                          <p:stCondLst>
                                            <p:cond delay="0"/>
                                          </p:stCondLst>
                                        </p:cTn>
                                        <p:tgtEl>
                                          <p:spTgt spid="90"/>
                                        </p:tgtEl>
                                        <p:attrNameLst>
                                          <p:attrName>style.visibility</p:attrName>
                                        </p:attrNameLst>
                                      </p:cBhvr>
                                      <p:to>
                                        <p:strVal val="hidden"/>
                                      </p:to>
                                    </p:set>
                                  </p:childTnLst>
                                </p:cTn>
                              </p:par>
                              <p:par>
                                <p:cTn id="148" presetID="1" presetClass="exit" presetSubtype="0" fill="hold" grpId="3" nodeType="withEffect">
                                  <p:stCondLst>
                                    <p:cond delay="0"/>
                                  </p:stCondLst>
                                  <p:childTnLst>
                                    <p:set>
                                      <p:cBhvr>
                                        <p:cTn id="149" dur="1" fill="hold">
                                          <p:stCondLst>
                                            <p:cond delay="0"/>
                                          </p:stCondLst>
                                        </p:cTn>
                                        <p:tgtEl>
                                          <p:spTgt spid="101"/>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152" restart="whenNotActive" fill="hold" evtFilter="cancelBubble" nodeType="interactiveSeq">
                <p:stCondLst>
                  <p:cond evt="onClick" delay="0">
                    <p:tgtEl>
                      <p:spTgt spid="121"/>
                    </p:tgtEl>
                  </p:cond>
                </p:stCondLst>
                <p:endSync evt="end" delay="0">
                  <p:rtn val="all"/>
                </p:endSync>
                <p:childTnLst>
                  <p:par>
                    <p:cTn id="153" fill="hold">
                      <p:stCondLst>
                        <p:cond delay="0"/>
                      </p:stCondLst>
                      <p:childTnLst>
                        <p:par>
                          <p:cTn id="154" fill="hold">
                            <p:stCondLst>
                              <p:cond delay="0"/>
                            </p:stCondLst>
                            <p:childTnLst>
                              <p:par>
                                <p:cTn id="155" presetID="1" presetClass="entr" presetSubtype="0" fill="hold" grpId="2" nodeType="clickEffect">
                                  <p:stCondLst>
                                    <p:cond delay="0"/>
                                  </p:stCondLst>
                                  <p:childTnLst>
                                    <p:set>
                                      <p:cBhvr>
                                        <p:cTn id="156" dur="1" fill="hold">
                                          <p:stCondLst>
                                            <p:cond delay="0"/>
                                          </p:stCondLst>
                                        </p:cTn>
                                        <p:tgtEl>
                                          <p:spTgt spid="88"/>
                                        </p:tgtEl>
                                        <p:attrNameLst>
                                          <p:attrName>style.visibility</p:attrName>
                                        </p:attrNameLst>
                                      </p:cBhvr>
                                      <p:to>
                                        <p:strVal val="visible"/>
                                      </p:to>
                                    </p:set>
                                  </p:childTnLst>
                                </p:cTn>
                              </p:par>
                              <p:par>
                                <p:cTn id="157" presetID="1" presetClass="entr" presetSubtype="0" fill="hold" grpId="2" nodeType="withEffect">
                                  <p:stCondLst>
                                    <p:cond delay="0"/>
                                  </p:stCondLst>
                                  <p:childTnLst>
                                    <p:set>
                                      <p:cBhvr>
                                        <p:cTn id="158" dur="1" fill="hold">
                                          <p:stCondLst>
                                            <p:cond delay="0"/>
                                          </p:stCondLst>
                                        </p:cTn>
                                        <p:tgtEl>
                                          <p:spTgt spid="92"/>
                                        </p:tgtEl>
                                        <p:attrNameLst>
                                          <p:attrName>style.visibility</p:attrName>
                                        </p:attrNameLst>
                                      </p:cBhvr>
                                      <p:to>
                                        <p:strVal val="visible"/>
                                      </p:to>
                                    </p:set>
                                  </p:childTnLst>
                                </p:cTn>
                              </p:par>
                              <p:par>
                                <p:cTn id="159" presetID="1" presetClass="exit" presetSubtype="0" fill="hold" grpId="2" nodeType="withEffect">
                                  <p:stCondLst>
                                    <p:cond delay="0"/>
                                  </p:stCondLst>
                                  <p:childTnLst>
                                    <p:set>
                                      <p:cBhvr>
                                        <p:cTn id="160" dur="1" fill="hold">
                                          <p:stCondLst>
                                            <p:cond delay="0"/>
                                          </p:stCondLst>
                                        </p:cTn>
                                        <p:tgtEl>
                                          <p:spTgt spid="86"/>
                                        </p:tgtEl>
                                        <p:attrNameLst>
                                          <p:attrName>style.visibility</p:attrName>
                                        </p:attrNameLst>
                                      </p:cBhvr>
                                      <p:to>
                                        <p:strVal val="hidden"/>
                                      </p:to>
                                    </p:set>
                                  </p:childTnLst>
                                </p:cTn>
                              </p:par>
                              <p:par>
                                <p:cTn id="161" presetID="1" presetClass="exit" presetSubtype="0" fill="hold" grpId="2" nodeType="withEffect">
                                  <p:stCondLst>
                                    <p:cond delay="0"/>
                                  </p:stCondLst>
                                  <p:childTnLst>
                                    <p:set>
                                      <p:cBhvr>
                                        <p:cTn id="162" dur="1" fill="hold">
                                          <p:stCondLst>
                                            <p:cond delay="0"/>
                                          </p:stCondLst>
                                        </p:cTn>
                                        <p:tgtEl>
                                          <p:spTgt spid="91"/>
                                        </p:tgtEl>
                                        <p:attrNameLst>
                                          <p:attrName>style.visibility</p:attrName>
                                        </p:attrNameLst>
                                      </p:cBhvr>
                                      <p:to>
                                        <p:strVal val="hidden"/>
                                      </p:to>
                                    </p:set>
                                  </p:childTnLst>
                                </p:cTn>
                              </p:par>
                              <p:par>
                                <p:cTn id="163" presetID="1" presetClass="exit" presetSubtype="0" fill="hold" grpId="2" nodeType="withEffect">
                                  <p:stCondLst>
                                    <p:cond delay="0"/>
                                  </p:stCondLst>
                                  <p:childTnLst>
                                    <p:set>
                                      <p:cBhvr>
                                        <p:cTn id="164" dur="1" fill="hold">
                                          <p:stCondLst>
                                            <p:cond delay="0"/>
                                          </p:stCondLst>
                                        </p:cTn>
                                        <p:tgtEl>
                                          <p:spTgt spid="93"/>
                                        </p:tgtEl>
                                        <p:attrNameLst>
                                          <p:attrName>style.visibility</p:attrName>
                                        </p:attrNameLst>
                                      </p:cBhvr>
                                      <p:to>
                                        <p:strVal val="hidden"/>
                                      </p:to>
                                    </p:set>
                                  </p:childTnLst>
                                </p:cTn>
                              </p:par>
                              <p:par>
                                <p:cTn id="165" presetID="1" presetClass="exit" presetSubtype="0" fill="hold" grpId="2" nodeType="withEffect">
                                  <p:stCondLst>
                                    <p:cond delay="0"/>
                                  </p:stCondLst>
                                  <p:childTnLst>
                                    <p:set>
                                      <p:cBhvr>
                                        <p:cTn id="166" dur="1" fill="hold">
                                          <p:stCondLst>
                                            <p:cond delay="0"/>
                                          </p:stCondLst>
                                        </p:cTn>
                                        <p:tgtEl>
                                          <p:spTgt spid="89"/>
                                        </p:tgtEl>
                                        <p:attrNameLst>
                                          <p:attrName>style.visibility</p:attrName>
                                        </p:attrNameLst>
                                      </p:cBhvr>
                                      <p:to>
                                        <p:strVal val="hidden"/>
                                      </p:to>
                                    </p:set>
                                  </p:childTnLst>
                                </p:cTn>
                              </p:par>
                              <p:par>
                                <p:cTn id="167" presetID="1" presetClass="exit" presetSubtype="0" fill="hold" grpId="2" nodeType="withEffect">
                                  <p:stCondLst>
                                    <p:cond delay="0"/>
                                  </p:stCondLst>
                                  <p:childTnLst>
                                    <p:set>
                                      <p:cBhvr>
                                        <p:cTn id="168" dur="1" fill="hold">
                                          <p:stCondLst>
                                            <p:cond delay="0"/>
                                          </p:stCondLst>
                                        </p:cTn>
                                        <p:tgtEl>
                                          <p:spTgt spid="94"/>
                                        </p:tgtEl>
                                        <p:attrNameLst>
                                          <p:attrName>style.visibility</p:attrName>
                                        </p:attrNameLst>
                                      </p:cBhvr>
                                      <p:to>
                                        <p:strVal val="hidden"/>
                                      </p:to>
                                    </p:set>
                                  </p:childTnLst>
                                </p:cTn>
                              </p:par>
                              <p:par>
                                <p:cTn id="169" presetID="1" presetClass="exit" presetSubtype="0" fill="hold" grpId="2" nodeType="withEffect">
                                  <p:stCondLst>
                                    <p:cond delay="0"/>
                                  </p:stCondLst>
                                  <p:childTnLst>
                                    <p:set>
                                      <p:cBhvr>
                                        <p:cTn id="170" dur="1" fill="hold">
                                          <p:stCondLst>
                                            <p:cond delay="0"/>
                                          </p:stCondLst>
                                        </p:cTn>
                                        <p:tgtEl>
                                          <p:spTgt spid="90"/>
                                        </p:tgtEl>
                                        <p:attrNameLst>
                                          <p:attrName>style.visibility</p:attrName>
                                        </p:attrNameLst>
                                      </p:cBhvr>
                                      <p:to>
                                        <p:strVal val="hidden"/>
                                      </p:to>
                                    </p:set>
                                  </p:childTnLst>
                                </p:cTn>
                              </p:par>
                              <p:par>
                                <p:cTn id="171" presetID="1" presetClass="exit" presetSubtype="0" fill="hold" grpId="2" nodeType="withEffect">
                                  <p:stCondLst>
                                    <p:cond delay="0"/>
                                  </p:stCondLst>
                                  <p:childTnLst>
                                    <p:set>
                                      <p:cBhvr>
                                        <p:cTn id="172" dur="1" fill="hold">
                                          <p:stCondLst>
                                            <p:cond delay="0"/>
                                          </p:stCondLst>
                                        </p:cTn>
                                        <p:tgtEl>
                                          <p:spTgt spid="101"/>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childTnLst>
        </p:cTn>
      </p:par>
    </p:tnLst>
    <p:bldLst>
      <p:bldP spid="86" grpId="0" animBg="1"/>
      <p:bldP spid="86" grpId="1" animBg="1"/>
      <p:bldP spid="86" grpId="2" animBg="1"/>
      <p:bldP spid="86" grpId="3" animBg="1"/>
      <p:bldP spid="86" grpId="4" animBg="1"/>
      <p:bldP spid="86" grpId="5" animBg="1"/>
      <p:bldP spid="86" grpId="6" animBg="1"/>
      <p:bldP spid="88" grpId="0" animBg="1"/>
      <p:bldP spid="88" grpId="1" animBg="1"/>
      <p:bldP spid="88" grpId="2" animBg="1"/>
      <p:bldP spid="88" grpId="3" animBg="1"/>
      <p:bldP spid="88" grpId="4" animBg="1"/>
      <p:bldP spid="88" grpId="5" animBg="1"/>
      <p:bldP spid="88" grpId="6" animBg="1"/>
      <p:bldP spid="89" grpId="0" animBg="1"/>
      <p:bldP spid="89" grpId="1" animBg="1"/>
      <p:bldP spid="89" grpId="2" animBg="1"/>
      <p:bldP spid="89" grpId="3" animBg="1"/>
      <p:bldP spid="89" grpId="4" animBg="1"/>
      <p:bldP spid="89" grpId="5" animBg="1"/>
      <p:bldP spid="89" grpId="6" animBg="1"/>
      <p:bldP spid="90" grpId="0" animBg="1"/>
      <p:bldP spid="90" grpId="1" animBg="1"/>
      <p:bldP spid="90" grpId="2" animBg="1"/>
      <p:bldP spid="90" grpId="3" animBg="1"/>
      <p:bldP spid="90" grpId="4" animBg="1"/>
      <p:bldP spid="90" grpId="5" animBg="1"/>
      <p:bldP spid="90" grpId="6" animBg="1"/>
      <p:bldP spid="91" grpId="0" animBg="1"/>
      <p:bldP spid="91" grpId="1" animBg="1"/>
      <p:bldP spid="91" grpId="2" animBg="1"/>
      <p:bldP spid="91" grpId="3" animBg="1"/>
      <p:bldP spid="91" grpId="4" animBg="1"/>
      <p:bldP spid="91" grpId="5" animBg="1"/>
      <p:bldP spid="91" grpId="6" animBg="1"/>
      <p:bldP spid="92" grpId="0" animBg="1"/>
      <p:bldP spid="92" grpId="1" animBg="1"/>
      <p:bldP spid="92" grpId="2" animBg="1"/>
      <p:bldP spid="92" grpId="3" animBg="1"/>
      <p:bldP spid="92" grpId="4" animBg="1"/>
      <p:bldP spid="92" grpId="5" animBg="1"/>
      <p:bldP spid="92" grpId="6" animBg="1"/>
      <p:bldP spid="93" grpId="0" animBg="1"/>
      <p:bldP spid="93" grpId="1" animBg="1"/>
      <p:bldP spid="93" grpId="2" animBg="1"/>
      <p:bldP spid="93" grpId="3" animBg="1"/>
      <p:bldP spid="93" grpId="4" animBg="1"/>
      <p:bldP spid="93" grpId="5" animBg="1"/>
      <p:bldP spid="93" grpId="6" animBg="1"/>
      <p:bldP spid="94" grpId="0" animBg="1"/>
      <p:bldP spid="94" grpId="1" animBg="1"/>
      <p:bldP spid="94" grpId="2" animBg="1"/>
      <p:bldP spid="94" grpId="3" animBg="1"/>
      <p:bldP spid="94" grpId="4" animBg="1"/>
      <p:bldP spid="94" grpId="5" animBg="1"/>
      <p:bldP spid="94" grpId="6" animBg="1"/>
      <p:bldP spid="101" grpId="0" animBg="1"/>
      <p:bldP spid="101" grpId="1" animBg="1"/>
      <p:bldP spid="101" grpId="2" animBg="1"/>
      <p:bldP spid="101" grpId="3" animBg="1"/>
      <p:bldP spid="101" grpId="4" animBg="1"/>
      <p:bldP spid="101" grpId="5" animBg="1"/>
      <p:bldP spid="101" grpId="6"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8610" name="Grupp 40">
            <a:extLst>
              <a:ext uri="{FF2B5EF4-FFF2-40B4-BE49-F238E27FC236}">
                <a16:creationId xmlns:a16="http://schemas.microsoft.com/office/drawing/2014/main" id="{A886421F-9BA5-4356-A789-682779B7479F}"/>
              </a:ext>
            </a:extLst>
          </p:cNvPr>
          <p:cNvGrpSpPr>
            <a:grpSpLocks/>
          </p:cNvGrpSpPr>
          <p:nvPr/>
        </p:nvGrpSpPr>
        <p:grpSpPr bwMode="auto">
          <a:xfrm>
            <a:off x="69850" y="6280150"/>
            <a:ext cx="1079500" cy="539750"/>
            <a:chOff x="169363" y="6133850"/>
            <a:chExt cx="1080000" cy="540000"/>
          </a:xfrm>
        </p:grpSpPr>
        <p:sp>
          <p:nvSpPr>
            <p:cNvPr id="82" name="Höger 81">
              <a:extLst>
                <a:ext uri="{FF2B5EF4-FFF2-40B4-BE49-F238E27FC236}">
                  <a16:creationId xmlns:a16="http://schemas.microsoft.com/office/drawing/2014/main" id="{C8552E35-0F62-42FC-AE3F-9EAE6955F357}"/>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83" name="textruta 82">
              <a:hlinkClick r:id="rId3" action="ppaction://hlinksldjump"/>
              <a:extLst>
                <a:ext uri="{FF2B5EF4-FFF2-40B4-BE49-F238E27FC236}">
                  <a16:creationId xmlns:a16="http://schemas.microsoft.com/office/drawing/2014/main" id="{0286F493-6E0B-4266-94AE-49B4927E30C7}"/>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81" name="textruta 80">
            <a:hlinkClick r:id="rId3" action="ppaction://hlinksldjump"/>
            <a:extLst>
              <a:ext uri="{FF2B5EF4-FFF2-40B4-BE49-F238E27FC236}">
                <a16:creationId xmlns:a16="http://schemas.microsoft.com/office/drawing/2014/main" id="{000C6191-9D4E-41B0-927E-821EDE97A43D}"/>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78" name="Höger 77">
            <a:hlinkClick r:id="rId4" action="ppaction://hlinksldjump"/>
            <a:extLst>
              <a:ext uri="{FF2B5EF4-FFF2-40B4-BE49-F238E27FC236}">
                <a16:creationId xmlns:a16="http://schemas.microsoft.com/office/drawing/2014/main" id="{FDF58C73-2B36-490A-AAFA-A5E63D465E09}"/>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sp>
        <p:nvSpPr>
          <p:cNvPr id="2" name="textruta 1">
            <a:extLst>
              <a:ext uri="{FF2B5EF4-FFF2-40B4-BE49-F238E27FC236}">
                <a16:creationId xmlns:a16="http://schemas.microsoft.com/office/drawing/2014/main" id="{B0940BD8-86EF-41C3-8398-DFE7A05B5645}"/>
              </a:ext>
            </a:extLst>
          </p:cNvPr>
          <p:cNvSpPr txBox="1"/>
          <p:nvPr/>
        </p:nvSpPr>
        <p:spPr>
          <a:xfrm>
            <a:off x="155352" y="1093615"/>
            <a:ext cx="7537450" cy="1015663"/>
          </a:xfrm>
          <a:prstGeom prst="rect">
            <a:avLst/>
          </a:prstGeom>
          <a:noFill/>
        </p:spPr>
        <p:txBody>
          <a:bodyPr>
            <a:spAutoFit/>
          </a:bodyPr>
          <a:lstStyle/>
          <a:p>
            <a:pPr>
              <a:defRPr/>
            </a:pPr>
            <a:r>
              <a:rPr lang="sv-SE" altLang="sv-SE" sz="1200" dirty="0">
                <a:latin typeface="+mj-lt"/>
              </a:rPr>
              <a:t>Som sista steg i analys av verksamheten görs en riskbedömning för att få en djupare förståelse för risker kopplade till de aktiviteter och resurser som stödjer den kritiska processen. Genom riskbedömningen avgörs om befintliga strategier och lösningar är tillräckliga för att säkerställa att de identifierade tidskraven inte överskrids. Nedan ges ett exempel på hur en riskbedömning kan göras på resursnivå. Riskbedömning bör även genomföras för processens aktiviteter. Analysen avgör om befintliga lösningar är tillräckliga.</a:t>
            </a:r>
          </a:p>
        </p:txBody>
      </p:sp>
      <p:pic>
        <p:nvPicPr>
          <p:cNvPr id="68614" name="Bildobjekt 2">
            <a:extLst>
              <a:ext uri="{FF2B5EF4-FFF2-40B4-BE49-F238E27FC236}">
                <a16:creationId xmlns:a16="http://schemas.microsoft.com/office/drawing/2014/main" id="{2F8615C1-6940-42D7-B7EE-9EDADB45D612}"/>
              </a:ext>
            </a:extLst>
          </p:cNvPr>
          <p:cNvPicPr>
            <a:picLocks noChangeAspect="1"/>
          </p:cNvPicPr>
          <p:nvPr/>
        </p:nvPicPr>
        <p:blipFill>
          <a:blip r:embed="rId5">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Bildobjekt 3">
            <a:extLst>
              <a:ext uri="{FF2B5EF4-FFF2-40B4-BE49-F238E27FC236}">
                <a16:creationId xmlns:a16="http://schemas.microsoft.com/office/drawing/2014/main" id="{61860117-2984-4608-AC03-88FF8FC248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3" y="144463"/>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Rektangel 25">
            <a:extLst>
              <a:ext uri="{FF2B5EF4-FFF2-40B4-BE49-F238E27FC236}">
                <a16:creationId xmlns:a16="http://schemas.microsoft.com/office/drawing/2014/main" id="{5ADA9B51-73A3-47F6-B4D5-589858FD37E6}"/>
              </a:ext>
            </a:extLst>
          </p:cNvPr>
          <p:cNvSpPr>
            <a:spLocks noChangeArrowheads="1"/>
          </p:cNvSpPr>
          <p:nvPr/>
        </p:nvSpPr>
        <p:spPr bwMode="auto">
          <a:xfrm>
            <a:off x="569913" y="227013"/>
            <a:ext cx="2058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Analys av verksamheten</a:t>
            </a:r>
          </a:p>
        </p:txBody>
      </p:sp>
      <p:sp>
        <p:nvSpPr>
          <p:cNvPr id="11" name="textruta 10">
            <a:extLst>
              <a:ext uri="{FF2B5EF4-FFF2-40B4-BE49-F238E27FC236}">
                <a16:creationId xmlns:a16="http://schemas.microsoft.com/office/drawing/2014/main" id="{5C85A727-424F-4179-AF62-BEAF371B1250}"/>
              </a:ext>
            </a:extLst>
          </p:cNvPr>
          <p:cNvSpPr txBox="1"/>
          <p:nvPr/>
        </p:nvSpPr>
        <p:spPr>
          <a:xfrm>
            <a:off x="146050" y="725488"/>
            <a:ext cx="4832350" cy="339725"/>
          </a:xfrm>
          <a:prstGeom prst="roundRect">
            <a:avLst/>
          </a:prstGeom>
          <a:noFill/>
          <a:ln>
            <a:noFill/>
          </a:ln>
        </p:spPr>
        <p:txBody>
          <a:bodyPr>
            <a:spAutoFit/>
          </a:bodyPr>
          <a:lstStyle/>
          <a:p>
            <a:pPr>
              <a:defRPr/>
            </a:pPr>
            <a:r>
              <a:rPr lang="sv-SE" sz="1400" dirty="0">
                <a:latin typeface="+mj-lt"/>
              </a:rPr>
              <a:t>Riskbedömning kan dokumenteras i en tabell likt nedan</a:t>
            </a:r>
          </a:p>
        </p:txBody>
      </p:sp>
      <p:sp>
        <p:nvSpPr>
          <p:cNvPr id="18" name="textruta 17">
            <a:extLst>
              <a:ext uri="{FF2B5EF4-FFF2-40B4-BE49-F238E27FC236}">
                <a16:creationId xmlns:a16="http://schemas.microsoft.com/office/drawing/2014/main" id="{3D3BC095-7E04-48A0-91E3-E760887A8B63}"/>
              </a:ext>
            </a:extLst>
          </p:cNvPr>
          <p:cNvSpPr txBox="1">
            <a:spLocks noChangeArrowheads="1"/>
          </p:cNvSpPr>
          <p:nvPr/>
        </p:nvSpPr>
        <p:spPr bwMode="auto">
          <a:xfrm>
            <a:off x="2860675" y="6410325"/>
            <a:ext cx="3522663" cy="2524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dirty="0">
                <a:solidFill>
                  <a:schemeClr val="tx1"/>
                </a:solidFill>
              </a:rPr>
              <a:t>Fler tips </a:t>
            </a:r>
            <a:r>
              <a:rPr lang="sv-SE" altLang="sv-SE" dirty="0">
                <a:solidFill>
                  <a:schemeClr val="tx1"/>
                </a:solidFill>
                <a:sym typeface="Webdings" panose="05030102010509060703" pitchFamily="18" charset="2"/>
              </a:rPr>
              <a:t></a:t>
            </a:r>
            <a:endParaRPr lang="sv-SE" altLang="sv-SE" dirty="0">
              <a:solidFill>
                <a:schemeClr val="tx1"/>
              </a:solidFill>
            </a:endParaRPr>
          </a:p>
        </p:txBody>
      </p:sp>
      <p:graphicFrame>
        <p:nvGraphicFramePr>
          <p:cNvPr id="30" name="Tabell 29">
            <a:extLst>
              <a:ext uri="{FF2B5EF4-FFF2-40B4-BE49-F238E27FC236}">
                <a16:creationId xmlns:a16="http://schemas.microsoft.com/office/drawing/2014/main" id="{4D2B43A5-3DB9-4279-825C-2AD9915CB05D}"/>
              </a:ext>
            </a:extLst>
          </p:cNvPr>
          <p:cNvGraphicFramePr>
            <a:graphicFrameLocks noGrp="1"/>
          </p:cNvGraphicFramePr>
          <p:nvPr/>
        </p:nvGraphicFramePr>
        <p:xfrm>
          <a:off x="-3175" y="3168650"/>
          <a:ext cx="1387475" cy="2890838"/>
        </p:xfrm>
        <a:graphic>
          <a:graphicData uri="http://schemas.openxmlformats.org/drawingml/2006/table">
            <a:tbl>
              <a:tblPr firstRow="1">
                <a:tableStyleId>{7E9639D4-E3E2-4D34-9284-5A2195B3D0D7}</a:tableStyleId>
              </a:tblPr>
              <a:tblGrid>
                <a:gridCol w="1387475">
                  <a:extLst>
                    <a:ext uri="{9D8B030D-6E8A-4147-A177-3AD203B41FA5}">
                      <a16:colId xmlns:a16="http://schemas.microsoft.com/office/drawing/2014/main" val="20000"/>
                    </a:ext>
                  </a:extLst>
                </a:gridCol>
              </a:tblGrid>
              <a:tr h="1037496">
                <a:tc>
                  <a:txBody>
                    <a:bodyPr/>
                    <a:lstStyle/>
                    <a:p>
                      <a:r>
                        <a:rPr lang="sv-SE" sz="1000" dirty="0">
                          <a:solidFill>
                            <a:schemeClr val="bg1"/>
                          </a:solidFill>
                          <a:latin typeface="+mn-lt"/>
                        </a:rPr>
                        <a:t>Kritisk resurs </a:t>
                      </a:r>
                      <a:br>
                        <a:rPr lang="sv-SE" sz="1000" dirty="0">
                          <a:solidFill>
                            <a:schemeClr val="bg1"/>
                          </a:solidFill>
                          <a:latin typeface="+mn-lt"/>
                        </a:rPr>
                      </a:br>
                      <a:r>
                        <a:rPr lang="sv-SE" sz="1000" dirty="0">
                          <a:solidFill>
                            <a:schemeClr val="bg1"/>
                          </a:solidFill>
                          <a:latin typeface="+mn-lt"/>
                        </a:rPr>
                        <a:t>(Mål för återställningstid)</a:t>
                      </a:r>
                    </a:p>
                  </a:txBody>
                  <a:tcPr marL="91412" marR="91412" marT="45636" marB="45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56F"/>
                    </a:solidFill>
                  </a:tcPr>
                </a:tc>
                <a:extLst>
                  <a:ext uri="{0D108BD9-81ED-4DB2-BD59-A6C34878D82A}">
                    <a16:rowId xmlns:a16="http://schemas.microsoft.com/office/drawing/2014/main" val="10000"/>
                  </a:ext>
                </a:extLst>
              </a:tr>
              <a:tr h="1853342">
                <a:tc>
                  <a:txBody>
                    <a:bodyPr/>
                    <a:lstStyle/>
                    <a:p>
                      <a:pPr algn="l">
                        <a:spcBef>
                          <a:spcPct val="50000"/>
                        </a:spcBef>
                        <a:buClr>
                          <a:srgbClr val="960000"/>
                        </a:buClr>
                      </a:pPr>
                      <a:endParaRPr lang="sv-SE" sz="1000" b="0" kern="1200" dirty="0">
                        <a:solidFill>
                          <a:srgbClr val="000000"/>
                        </a:solidFill>
                        <a:latin typeface="+mn-lt"/>
                        <a:ea typeface="+mn-ea"/>
                        <a:cs typeface="+mn-cs"/>
                      </a:endParaRPr>
                    </a:p>
                  </a:txBody>
                  <a:tcPr marL="76047" marR="76047" marT="38016" marB="380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5900" name="textruta 1">
            <a:extLst>
              <a:ext uri="{FF2B5EF4-FFF2-40B4-BE49-F238E27FC236}">
                <a16:creationId xmlns:a16="http://schemas.microsoft.com/office/drawing/2014/main" id="{3BFDC629-D29B-4C8B-92AE-D86FF1120326}"/>
              </a:ext>
            </a:extLst>
          </p:cNvPr>
          <p:cNvSpPr txBox="1">
            <a:spLocks noChangeArrowheads="1"/>
          </p:cNvSpPr>
          <p:nvPr/>
        </p:nvSpPr>
        <p:spPr bwMode="auto">
          <a:xfrm>
            <a:off x="-38100" y="4870450"/>
            <a:ext cx="1223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000" dirty="0">
                <a:solidFill>
                  <a:srgbClr val="000000"/>
                </a:solidFill>
                <a:latin typeface="Times New Roman" panose="02020603050405020304" pitchFamily="18" charset="0"/>
              </a:rPr>
              <a:t>Skadehanterings-system (12 </a:t>
            </a:r>
            <a:r>
              <a:rPr lang="sv-SE" altLang="sv-SE" sz="1000" dirty="0" err="1">
                <a:solidFill>
                  <a:srgbClr val="000000"/>
                </a:solidFill>
                <a:latin typeface="Times New Roman" panose="02020603050405020304" pitchFamily="18" charset="0"/>
              </a:rPr>
              <a:t>tim</a:t>
            </a:r>
            <a:r>
              <a:rPr lang="sv-SE" altLang="sv-SE" sz="1000" dirty="0">
                <a:solidFill>
                  <a:srgbClr val="000000"/>
                </a:solidFill>
                <a:latin typeface="Times New Roman" panose="02020603050405020304" pitchFamily="18" charset="0"/>
              </a:rPr>
              <a:t>)</a:t>
            </a:r>
          </a:p>
        </p:txBody>
      </p:sp>
      <p:graphicFrame>
        <p:nvGraphicFramePr>
          <p:cNvPr id="31" name="Tabell 30">
            <a:extLst>
              <a:ext uri="{FF2B5EF4-FFF2-40B4-BE49-F238E27FC236}">
                <a16:creationId xmlns:a16="http://schemas.microsoft.com/office/drawing/2014/main" id="{601022B5-52CF-4A0E-A423-B0AFE3B48B5A}"/>
              </a:ext>
            </a:extLst>
          </p:cNvPr>
          <p:cNvGraphicFramePr>
            <a:graphicFrameLocks noGrp="1"/>
          </p:cNvGraphicFramePr>
          <p:nvPr>
            <p:extLst>
              <p:ext uri="{D42A27DB-BD31-4B8C-83A1-F6EECF244321}">
                <p14:modId xmlns:p14="http://schemas.microsoft.com/office/powerpoint/2010/main" val="2483566682"/>
              </p:ext>
            </p:extLst>
          </p:nvPr>
        </p:nvGraphicFramePr>
        <p:xfrm>
          <a:off x="1349375" y="3168650"/>
          <a:ext cx="1289050" cy="2890838"/>
        </p:xfrm>
        <a:graphic>
          <a:graphicData uri="http://schemas.openxmlformats.org/drawingml/2006/table">
            <a:tbl>
              <a:tblPr firstRow="1">
                <a:tableStyleId>{7E9639D4-E3E2-4D34-9284-5A2195B3D0D7}</a:tableStyleId>
              </a:tblPr>
              <a:tblGrid>
                <a:gridCol w="1289050">
                  <a:extLst>
                    <a:ext uri="{9D8B030D-6E8A-4147-A177-3AD203B41FA5}">
                      <a16:colId xmlns:a16="http://schemas.microsoft.com/office/drawing/2014/main" val="20000"/>
                    </a:ext>
                  </a:extLst>
                </a:gridCol>
              </a:tblGrid>
              <a:tr h="1037496">
                <a:tc>
                  <a:txBody>
                    <a:bodyPr/>
                    <a:lstStyle/>
                    <a:p>
                      <a:r>
                        <a:rPr lang="sv-SE" sz="1000" dirty="0">
                          <a:solidFill>
                            <a:schemeClr val="bg1"/>
                          </a:solidFill>
                          <a:latin typeface="+mn-lt"/>
                        </a:rPr>
                        <a:t>Risker som kan påverka tillgängligheten</a:t>
                      </a:r>
                    </a:p>
                  </a:txBody>
                  <a:tcPr marL="91499" marR="91499" marT="45636" marB="45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56F"/>
                    </a:solidFill>
                  </a:tcPr>
                </a:tc>
                <a:extLst>
                  <a:ext uri="{0D108BD9-81ED-4DB2-BD59-A6C34878D82A}">
                    <a16:rowId xmlns:a16="http://schemas.microsoft.com/office/drawing/2014/main" val="10000"/>
                  </a:ext>
                </a:extLst>
              </a:tr>
              <a:tr h="650974">
                <a:tc>
                  <a:txBody>
                    <a:bodyPr/>
                    <a:lstStyle/>
                    <a:p>
                      <a:pPr marL="0" algn="l" defTabSz="914400" rtl="0" eaLnBrk="1" latinLnBrk="0" hangingPunct="1">
                        <a:lnSpc>
                          <a:spcPts val="1500"/>
                        </a:lnSpc>
                        <a:spcAft>
                          <a:spcPts val="0"/>
                        </a:spcAft>
                      </a:pPr>
                      <a:endParaRPr lang="sv-SE" sz="1000" kern="1200" dirty="0">
                        <a:solidFill>
                          <a:srgbClr val="000000"/>
                        </a:solidFill>
                        <a:latin typeface="+mn-lt"/>
                        <a:ea typeface="+mn-ea"/>
                        <a:cs typeface="+mn-cs"/>
                      </a:endParaRPr>
                    </a:p>
                  </a:txBody>
                  <a:tcPr marL="76119" marR="76119" marT="38016" marB="380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1394">
                <a:tc>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lang="sv-SE" sz="1000" kern="1200" dirty="0">
                        <a:solidFill>
                          <a:srgbClr val="000000"/>
                        </a:solidFill>
                        <a:latin typeface="+mn-lt"/>
                        <a:ea typeface="+mn-ea"/>
                        <a:cs typeface="+mn-cs"/>
                      </a:endParaRPr>
                    </a:p>
                  </a:txBody>
                  <a:tcPr marL="76119" marR="76119" marT="38016" marB="380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0974">
                <a:tc>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lang="sv-SE" sz="1000" kern="1200" dirty="0">
                        <a:solidFill>
                          <a:srgbClr val="000000"/>
                        </a:solidFill>
                        <a:latin typeface="+mn-lt"/>
                        <a:ea typeface="+mn-ea"/>
                        <a:cs typeface="+mn-cs"/>
                      </a:endParaRPr>
                    </a:p>
                  </a:txBody>
                  <a:tcPr marL="76119" marR="76119" marT="38016" marB="380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5901" name="textruta 18">
            <a:extLst>
              <a:ext uri="{FF2B5EF4-FFF2-40B4-BE49-F238E27FC236}">
                <a16:creationId xmlns:a16="http://schemas.microsoft.com/office/drawing/2014/main" id="{F4F89F10-702A-4F57-90CD-4638320CEFB7}"/>
              </a:ext>
            </a:extLst>
          </p:cNvPr>
          <p:cNvSpPr txBox="1">
            <a:spLocks noChangeArrowheads="1"/>
          </p:cNvSpPr>
          <p:nvPr/>
        </p:nvSpPr>
        <p:spPr bwMode="auto">
          <a:xfrm>
            <a:off x="1414463" y="4376738"/>
            <a:ext cx="12239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000">
                <a:solidFill>
                  <a:srgbClr val="000000"/>
                </a:solidFill>
                <a:latin typeface="Times New Roman" panose="02020603050405020304" pitchFamily="18" charset="0"/>
              </a:rPr>
              <a:t>Elavbrott</a:t>
            </a:r>
          </a:p>
        </p:txBody>
      </p:sp>
      <p:sp>
        <p:nvSpPr>
          <p:cNvPr id="35902" name="textruta 20">
            <a:extLst>
              <a:ext uri="{FF2B5EF4-FFF2-40B4-BE49-F238E27FC236}">
                <a16:creationId xmlns:a16="http://schemas.microsoft.com/office/drawing/2014/main" id="{B8A59269-C4AF-4C68-864C-C4A1A97C535D}"/>
              </a:ext>
            </a:extLst>
          </p:cNvPr>
          <p:cNvSpPr txBox="1">
            <a:spLocks noChangeArrowheads="1"/>
          </p:cNvSpPr>
          <p:nvPr/>
        </p:nvSpPr>
        <p:spPr bwMode="auto">
          <a:xfrm>
            <a:off x="1349375" y="4941888"/>
            <a:ext cx="12239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eaLnBrk="1" hangingPunct="1">
              <a:lnSpc>
                <a:spcPts val="1500"/>
              </a:lnSpc>
              <a:spcBef>
                <a:spcPct val="0"/>
              </a:spcBef>
              <a:buFontTx/>
              <a:buNone/>
            </a:pPr>
            <a:r>
              <a:rPr lang="sv-SE" altLang="sv-SE" sz="1000">
                <a:solidFill>
                  <a:srgbClr val="000000"/>
                </a:solidFill>
                <a:latin typeface="Times New Roman" panose="02020603050405020304" pitchFamily="18" charset="0"/>
              </a:rPr>
              <a:t>Internet ligger nere</a:t>
            </a:r>
          </a:p>
        </p:txBody>
      </p:sp>
      <p:sp>
        <p:nvSpPr>
          <p:cNvPr id="35903" name="textruta 21">
            <a:extLst>
              <a:ext uri="{FF2B5EF4-FFF2-40B4-BE49-F238E27FC236}">
                <a16:creationId xmlns:a16="http://schemas.microsoft.com/office/drawing/2014/main" id="{E94309F9-8737-4345-B08C-ECC03A25FB65}"/>
              </a:ext>
            </a:extLst>
          </p:cNvPr>
          <p:cNvSpPr txBox="1">
            <a:spLocks noChangeArrowheads="1"/>
          </p:cNvSpPr>
          <p:nvPr/>
        </p:nvSpPr>
        <p:spPr bwMode="auto">
          <a:xfrm>
            <a:off x="1341438" y="5427663"/>
            <a:ext cx="12827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eaLnBrk="1" hangingPunct="1">
              <a:lnSpc>
                <a:spcPts val="1500"/>
              </a:lnSpc>
              <a:spcBef>
                <a:spcPct val="0"/>
              </a:spcBef>
              <a:buFontTx/>
              <a:buNone/>
            </a:pPr>
            <a:r>
              <a:rPr lang="sv-SE" altLang="sv-SE" sz="1000">
                <a:solidFill>
                  <a:srgbClr val="000000"/>
                </a:solidFill>
                <a:latin typeface="Times New Roman" panose="02020603050405020304" pitchFamily="18" charset="0"/>
              </a:rPr>
              <a:t>Skadlig kod gör systemet otillgängligt</a:t>
            </a:r>
          </a:p>
        </p:txBody>
      </p:sp>
      <p:graphicFrame>
        <p:nvGraphicFramePr>
          <p:cNvPr id="58" name="Tabell 57">
            <a:extLst>
              <a:ext uri="{FF2B5EF4-FFF2-40B4-BE49-F238E27FC236}">
                <a16:creationId xmlns:a16="http://schemas.microsoft.com/office/drawing/2014/main" id="{27B286CE-9342-4A20-8602-A6013F6B0666}"/>
              </a:ext>
            </a:extLst>
          </p:cNvPr>
          <p:cNvGraphicFramePr>
            <a:graphicFrameLocks noGrp="1"/>
          </p:cNvGraphicFramePr>
          <p:nvPr>
            <p:extLst>
              <p:ext uri="{D42A27DB-BD31-4B8C-83A1-F6EECF244321}">
                <p14:modId xmlns:p14="http://schemas.microsoft.com/office/powerpoint/2010/main" val="4046262284"/>
              </p:ext>
            </p:extLst>
          </p:nvPr>
        </p:nvGraphicFramePr>
        <p:xfrm>
          <a:off x="2647950" y="3168650"/>
          <a:ext cx="1524000" cy="2890838"/>
        </p:xfrm>
        <a:graphic>
          <a:graphicData uri="http://schemas.openxmlformats.org/drawingml/2006/table">
            <a:tbl>
              <a:tblPr firstRow="1">
                <a:tableStyleId>{7E9639D4-E3E2-4D34-9284-5A2195B3D0D7}</a:tableStyleId>
              </a:tblPr>
              <a:tblGrid>
                <a:gridCol w="1524000">
                  <a:extLst>
                    <a:ext uri="{9D8B030D-6E8A-4147-A177-3AD203B41FA5}">
                      <a16:colId xmlns:a16="http://schemas.microsoft.com/office/drawing/2014/main" val="20000"/>
                    </a:ext>
                  </a:extLst>
                </a:gridCol>
              </a:tblGrid>
              <a:tr h="1037496">
                <a:tc>
                  <a:txBody>
                    <a:bodyPr/>
                    <a:lstStyle/>
                    <a:p>
                      <a:r>
                        <a:rPr lang="sv-SE" sz="1000" dirty="0">
                          <a:solidFill>
                            <a:schemeClr val="bg1"/>
                          </a:solidFill>
                          <a:latin typeface="+mn-lt"/>
                        </a:rPr>
                        <a:t>Nuvarande kontinuitetslösning</a:t>
                      </a:r>
                    </a:p>
                  </a:txBody>
                  <a:tcPr marL="91446" marR="91446" marT="45636" marB="45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56F"/>
                    </a:solidFill>
                  </a:tcPr>
                </a:tc>
                <a:extLst>
                  <a:ext uri="{0D108BD9-81ED-4DB2-BD59-A6C34878D82A}">
                    <a16:rowId xmlns:a16="http://schemas.microsoft.com/office/drawing/2014/main" val="10000"/>
                  </a:ext>
                </a:extLst>
              </a:tr>
              <a:tr h="650974">
                <a:tc>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lang="sv-SE" sz="1000" kern="1200" dirty="0">
                        <a:solidFill>
                          <a:srgbClr val="000000"/>
                        </a:solidFill>
                        <a:latin typeface="+mn-lt"/>
                        <a:ea typeface="+mn-ea"/>
                        <a:cs typeface="+mn-cs"/>
                      </a:endParaRPr>
                    </a:p>
                  </a:txBody>
                  <a:tcPr marL="76075" marR="76075" marT="38016" marB="380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1394">
                <a:tc>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lang="sv-SE" sz="1000" kern="1200" dirty="0">
                        <a:solidFill>
                          <a:srgbClr val="000000"/>
                        </a:solidFill>
                        <a:latin typeface="+mn-lt"/>
                        <a:ea typeface="+mn-ea"/>
                        <a:cs typeface="+mn-cs"/>
                      </a:endParaRPr>
                    </a:p>
                  </a:txBody>
                  <a:tcPr marL="76075" marR="76075" marT="38016" marB="380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0974">
                <a:tc>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lang="sv-SE" sz="1000" kern="1200" dirty="0">
                        <a:solidFill>
                          <a:srgbClr val="000000"/>
                        </a:solidFill>
                        <a:latin typeface="+mn-lt"/>
                        <a:ea typeface="+mn-ea"/>
                        <a:cs typeface="+mn-cs"/>
                      </a:endParaRPr>
                    </a:p>
                  </a:txBody>
                  <a:tcPr marL="76075" marR="76075" marT="38016" marB="380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5904" name="textruta 22">
            <a:extLst>
              <a:ext uri="{FF2B5EF4-FFF2-40B4-BE49-F238E27FC236}">
                <a16:creationId xmlns:a16="http://schemas.microsoft.com/office/drawing/2014/main" id="{4BC9EE76-28E1-4C75-9A22-45881C97E647}"/>
              </a:ext>
            </a:extLst>
          </p:cNvPr>
          <p:cNvSpPr txBox="1">
            <a:spLocks noChangeArrowheads="1"/>
          </p:cNvSpPr>
          <p:nvPr/>
        </p:nvSpPr>
        <p:spPr bwMode="auto">
          <a:xfrm>
            <a:off x="2706688" y="4238625"/>
            <a:ext cx="13858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eaLnBrk="1" hangingPunct="1">
              <a:lnSpc>
                <a:spcPts val="1500"/>
              </a:lnSpc>
              <a:spcBef>
                <a:spcPct val="0"/>
              </a:spcBef>
              <a:buFontTx/>
              <a:buNone/>
            </a:pPr>
            <a:r>
              <a:rPr lang="sv-SE" altLang="sv-SE" sz="1000">
                <a:solidFill>
                  <a:srgbClr val="000000"/>
                </a:solidFill>
                <a:latin typeface="Times New Roman" panose="02020603050405020304" pitchFamily="18" charset="0"/>
              </a:rPr>
              <a:t>Finns reservkraft samt diesel för 3 dagars drift</a:t>
            </a:r>
          </a:p>
        </p:txBody>
      </p:sp>
      <p:sp>
        <p:nvSpPr>
          <p:cNvPr id="35905" name="textruta 23">
            <a:extLst>
              <a:ext uri="{FF2B5EF4-FFF2-40B4-BE49-F238E27FC236}">
                <a16:creationId xmlns:a16="http://schemas.microsoft.com/office/drawing/2014/main" id="{99E48CFD-3BB0-47C6-868B-D03242D18F71}"/>
              </a:ext>
            </a:extLst>
          </p:cNvPr>
          <p:cNvSpPr txBox="1">
            <a:spLocks noChangeArrowheads="1"/>
          </p:cNvSpPr>
          <p:nvPr/>
        </p:nvSpPr>
        <p:spPr bwMode="auto">
          <a:xfrm>
            <a:off x="2720975" y="4929188"/>
            <a:ext cx="13858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eaLnBrk="1" hangingPunct="1">
              <a:lnSpc>
                <a:spcPts val="1500"/>
              </a:lnSpc>
              <a:spcBef>
                <a:spcPct val="0"/>
              </a:spcBef>
              <a:buFontTx/>
              <a:buNone/>
            </a:pPr>
            <a:r>
              <a:rPr lang="sv-SE" altLang="sv-SE" sz="1000">
                <a:solidFill>
                  <a:srgbClr val="000000"/>
                </a:solidFill>
                <a:latin typeface="Times New Roman" panose="02020603050405020304" pitchFamily="18" charset="0"/>
              </a:rPr>
              <a:t>Ingen redundans finns</a:t>
            </a:r>
          </a:p>
        </p:txBody>
      </p:sp>
      <p:sp>
        <p:nvSpPr>
          <p:cNvPr id="35906" name="textruta 24">
            <a:extLst>
              <a:ext uri="{FF2B5EF4-FFF2-40B4-BE49-F238E27FC236}">
                <a16:creationId xmlns:a16="http://schemas.microsoft.com/office/drawing/2014/main" id="{5B304CA3-DF91-4E81-AE28-2F792EA729EA}"/>
              </a:ext>
            </a:extLst>
          </p:cNvPr>
          <p:cNvSpPr txBox="1">
            <a:spLocks noChangeArrowheads="1"/>
          </p:cNvSpPr>
          <p:nvPr/>
        </p:nvSpPr>
        <p:spPr bwMode="auto">
          <a:xfrm>
            <a:off x="2720975" y="5432425"/>
            <a:ext cx="15414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eaLnBrk="1" hangingPunct="1">
              <a:lnSpc>
                <a:spcPts val="1500"/>
              </a:lnSpc>
              <a:spcBef>
                <a:spcPct val="0"/>
              </a:spcBef>
              <a:buFontTx/>
              <a:buNone/>
            </a:pPr>
            <a:r>
              <a:rPr lang="sv-SE" altLang="sv-SE" sz="1000">
                <a:solidFill>
                  <a:srgbClr val="000000"/>
                </a:solidFill>
                <a:latin typeface="Times New Roman" panose="02020603050405020304" pitchFamily="18" charset="0"/>
              </a:rPr>
              <a:t>Antivirusprogram finns, oklart om tillräckligt</a:t>
            </a:r>
          </a:p>
        </p:txBody>
      </p:sp>
      <p:graphicFrame>
        <p:nvGraphicFramePr>
          <p:cNvPr id="59" name="Tabell 58">
            <a:extLst>
              <a:ext uri="{FF2B5EF4-FFF2-40B4-BE49-F238E27FC236}">
                <a16:creationId xmlns:a16="http://schemas.microsoft.com/office/drawing/2014/main" id="{C5A413BB-0F0C-4954-A227-BBC9BBE3EDBD}"/>
              </a:ext>
            </a:extLst>
          </p:cNvPr>
          <p:cNvGraphicFramePr>
            <a:graphicFrameLocks noGrp="1"/>
          </p:cNvGraphicFramePr>
          <p:nvPr>
            <p:extLst>
              <p:ext uri="{D42A27DB-BD31-4B8C-83A1-F6EECF244321}">
                <p14:modId xmlns:p14="http://schemas.microsoft.com/office/powerpoint/2010/main" val="3498428453"/>
              </p:ext>
            </p:extLst>
          </p:nvPr>
        </p:nvGraphicFramePr>
        <p:xfrm>
          <a:off x="4184650" y="3168650"/>
          <a:ext cx="1874838" cy="2890838"/>
        </p:xfrm>
        <a:graphic>
          <a:graphicData uri="http://schemas.openxmlformats.org/drawingml/2006/table">
            <a:tbl>
              <a:tblPr firstRow="1">
                <a:tableStyleId>{7E9639D4-E3E2-4D34-9284-5A2195B3D0D7}</a:tableStyleId>
              </a:tblPr>
              <a:tblGrid>
                <a:gridCol w="595001">
                  <a:extLst>
                    <a:ext uri="{9D8B030D-6E8A-4147-A177-3AD203B41FA5}">
                      <a16:colId xmlns:a16="http://schemas.microsoft.com/office/drawing/2014/main" val="20000"/>
                    </a:ext>
                  </a:extLst>
                </a:gridCol>
                <a:gridCol w="692712">
                  <a:extLst>
                    <a:ext uri="{9D8B030D-6E8A-4147-A177-3AD203B41FA5}">
                      <a16:colId xmlns:a16="http://schemas.microsoft.com/office/drawing/2014/main" val="20001"/>
                    </a:ext>
                  </a:extLst>
                </a:gridCol>
                <a:gridCol w="587125">
                  <a:extLst>
                    <a:ext uri="{9D8B030D-6E8A-4147-A177-3AD203B41FA5}">
                      <a16:colId xmlns:a16="http://schemas.microsoft.com/office/drawing/2014/main" val="20002"/>
                    </a:ext>
                  </a:extLst>
                </a:gridCol>
              </a:tblGrid>
              <a:tr h="709726">
                <a:tc gridSpan="3">
                  <a:txBody>
                    <a:bodyPr/>
                    <a:lstStyle/>
                    <a:p>
                      <a:r>
                        <a:rPr lang="sv-SE" sz="1000" dirty="0">
                          <a:solidFill>
                            <a:schemeClr val="bg1"/>
                          </a:solidFill>
                          <a:latin typeface="+mn-lt"/>
                        </a:rPr>
                        <a:t>Kan fastställda tidskrav mötas vid en störning/avbrott</a:t>
                      </a:r>
                    </a:p>
                  </a:txBody>
                  <a:tcPr marL="91487" marR="91487" marT="45636" marB="45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56F"/>
                    </a:solidFill>
                  </a:tcPr>
                </a:tc>
                <a:tc hMerge="1">
                  <a:txBody>
                    <a:bodyPr/>
                    <a:lstStyle/>
                    <a:p>
                      <a:endParaRPr lang="sv-SE"/>
                    </a:p>
                  </a:txBody>
                  <a:tcPr/>
                </a:tc>
                <a:tc hMerge="1">
                  <a:txBody>
                    <a:bodyPr/>
                    <a:lstStyle/>
                    <a:p>
                      <a:endParaRPr lang="sv-SE"/>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7770">
                <a:tc>
                  <a:txBody>
                    <a:bodyPr/>
                    <a:lstStyle/>
                    <a:p>
                      <a:pPr algn="ctr"/>
                      <a:r>
                        <a:rPr lang="sv-SE" sz="800" b="1" cap="all" baseline="0" dirty="0">
                          <a:solidFill>
                            <a:srgbClr val="000000"/>
                          </a:solidFill>
                          <a:latin typeface="+mn-lt"/>
                        </a:rPr>
                        <a:t>JA</a:t>
                      </a:r>
                    </a:p>
                  </a:txBody>
                  <a:tcPr marL="91487" marR="91487" marT="45636" marB="45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sv-SE" sz="800" b="1" cap="all" baseline="0" dirty="0">
                          <a:solidFill>
                            <a:srgbClr val="000000"/>
                          </a:solidFill>
                          <a:latin typeface="+mn-lt"/>
                        </a:rPr>
                        <a:t>KANSKE</a:t>
                      </a:r>
                    </a:p>
                  </a:txBody>
                  <a:tcPr marL="91487" marR="91487" marT="45636" marB="45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800" b="1" cap="all" baseline="0" dirty="0">
                          <a:solidFill>
                            <a:schemeClr val="tx1"/>
                          </a:solidFill>
                          <a:latin typeface="+mn-lt"/>
                        </a:rPr>
                        <a:t>NEJ</a:t>
                      </a:r>
                    </a:p>
                  </a:txBody>
                  <a:tcPr marL="91487" marR="91487" marT="45636" marB="45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3300"/>
                    </a:solidFill>
                  </a:tcPr>
                </a:tc>
                <a:extLst>
                  <a:ext uri="{0D108BD9-81ED-4DB2-BD59-A6C34878D82A}">
                    <a16:rowId xmlns:a16="http://schemas.microsoft.com/office/drawing/2014/main" val="10001"/>
                  </a:ext>
                </a:extLst>
              </a:tr>
              <a:tr h="650974">
                <a:tc>
                  <a:txBody>
                    <a:bodyPr/>
                    <a:lstStyle/>
                    <a:p>
                      <a:pPr algn="ctr"/>
                      <a:endParaRPr lang="sv-SE" sz="1000" dirty="0">
                        <a:solidFill>
                          <a:srgbClr val="000000"/>
                        </a:solidFill>
                      </a:endParaRPr>
                    </a:p>
                  </a:txBody>
                  <a:tcPr marL="91488" marR="91488" marT="45692" marB="45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sv-SE" sz="1000" dirty="0">
                        <a:solidFill>
                          <a:srgbClr val="000000"/>
                        </a:solidFill>
                      </a:endParaRPr>
                    </a:p>
                  </a:txBody>
                  <a:tcPr marL="91488" marR="91488" marT="45692" marB="45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sv-SE" sz="1000" dirty="0">
                        <a:solidFill>
                          <a:srgbClr val="000000"/>
                        </a:solidFill>
                      </a:endParaRPr>
                    </a:p>
                  </a:txBody>
                  <a:tcPr marL="91488" marR="91488" marT="45692" marB="45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51394">
                <a:tc>
                  <a:txBody>
                    <a:bodyPr/>
                    <a:lstStyle/>
                    <a:p>
                      <a:pPr algn="ctr"/>
                      <a:endParaRPr lang="sv-SE" sz="1000" dirty="0">
                        <a:solidFill>
                          <a:srgbClr val="000000"/>
                        </a:solidFill>
                      </a:endParaRPr>
                    </a:p>
                  </a:txBody>
                  <a:tcPr marL="91488" marR="91488" marT="45692" marB="45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sv-SE" sz="1000" dirty="0">
                        <a:solidFill>
                          <a:srgbClr val="000000"/>
                        </a:solidFill>
                      </a:endParaRPr>
                    </a:p>
                  </a:txBody>
                  <a:tcPr marL="91488" marR="91488" marT="45692" marB="45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sv-SE" sz="1000" dirty="0">
                        <a:solidFill>
                          <a:srgbClr val="000000"/>
                        </a:solidFill>
                      </a:endParaRPr>
                    </a:p>
                  </a:txBody>
                  <a:tcPr marL="91488" marR="91488" marT="45692" marB="45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50974">
                <a:tc>
                  <a:txBody>
                    <a:bodyPr/>
                    <a:lstStyle/>
                    <a:p>
                      <a:pPr algn="ctr"/>
                      <a:endParaRPr lang="sv-SE" sz="1000" dirty="0">
                        <a:solidFill>
                          <a:srgbClr val="000000"/>
                        </a:solidFill>
                      </a:endParaRPr>
                    </a:p>
                  </a:txBody>
                  <a:tcPr marL="91488" marR="91488" marT="45692" marB="45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sv-SE" sz="1000" dirty="0">
                        <a:solidFill>
                          <a:srgbClr val="000000"/>
                        </a:solidFill>
                      </a:endParaRPr>
                    </a:p>
                  </a:txBody>
                  <a:tcPr marL="91488" marR="91488" marT="45692" marB="45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sv-SE" sz="1000" dirty="0">
                        <a:solidFill>
                          <a:srgbClr val="000000"/>
                        </a:solidFill>
                      </a:endParaRPr>
                    </a:p>
                  </a:txBody>
                  <a:tcPr marL="91488" marR="91488" marT="45692" marB="45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60" name="textruta 20">
            <a:extLst>
              <a:ext uri="{FF2B5EF4-FFF2-40B4-BE49-F238E27FC236}">
                <a16:creationId xmlns:a16="http://schemas.microsoft.com/office/drawing/2014/main" id="{F348358F-0B88-4FA0-A67E-91B1BAB04188}"/>
              </a:ext>
            </a:extLst>
          </p:cNvPr>
          <p:cNvSpPr txBox="1">
            <a:spLocks noChangeArrowheads="1"/>
          </p:cNvSpPr>
          <p:nvPr/>
        </p:nvSpPr>
        <p:spPr bwMode="auto">
          <a:xfrm>
            <a:off x="5021263" y="5562600"/>
            <a:ext cx="2524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eaLnBrk="1" hangingPunct="1">
              <a:lnSpc>
                <a:spcPts val="1500"/>
              </a:lnSpc>
              <a:spcBef>
                <a:spcPct val="0"/>
              </a:spcBef>
              <a:buFontTx/>
              <a:buNone/>
            </a:pPr>
            <a:r>
              <a:rPr lang="sv-SE" altLang="sv-SE" sz="1000">
                <a:solidFill>
                  <a:srgbClr val="000000"/>
                </a:solidFill>
                <a:latin typeface="Times New Roman" panose="02020603050405020304" pitchFamily="18" charset="0"/>
              </a:rPr>
              <a:t>X</a:t>
            </a:r>
          </a:p>
        </p:txBody>
      </p:sp>
      <p:sp>
        <p:nvSpPr>
          <p:cNvPr id="61" name="textruta 20">
            <a:extLst>
              <a:ext uri="{FF2B5EF4-FFF2-40B4-BE49-F238E27FC236}">
                <a16:creationId xmlns:a16="http://schemas.microsoft.com/office/drawing/2014/main" id="{DE3D3369-11A5-42D7-B8F4-5E4544B99796}"/>
              </a:ext>
            </a:extLst>
          </p:cNvPr>
          <p:cNvSpPr txBox="1">
            <a:spLocks noChangeArrowheads="1"/>
          </p:cNvSpPr>
          <p:nvPr/>
        </p:nvSpPr>
        <p:spPr bwMode="auto">
          <a:xfrm>
            <a:off x="5672138" y="4946650"/>
            <a:ext cx="2540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eaLnBrk="1" hangingPunct="1">
              <a:lnSpc>
                <a:spcPts val="1500"/>
              </a:lnSpc>
              <a:spcBef>
                <a:spcPct val="0"/>
              </a:spcBef>
              <a:buFontTx/>
              <a:buNone/>
            </a:pPr>
            <a:r>
              <a:rPr lang="sv-SE" altLang="sv-SE" sz="1000">
                <a:solidFill>
                  <a:srgbClr val="000000"/>
                </a:solidFill>
                <a:latin typeface="Times New Roman" panose="02020603050405020304" pitchFamily="18" charset="0"/>
              </a:rPr>
              <a:t>X</a:t>
            </a:r>
          </a:p>
        </p:txBody>
      </p:sp>
      <p:sp>
        <p:nvSpPr>
          <p:cNvPr id="62" name="textruta 20">
            <a:extLst>
              <a:ext uri="{FF2B5EF4-FFF2-40B4-BE49-F238E27FC236}">
                <a16:creationId xmlns:a16="http://schemas.microsoft.com/office/drawing/2014/main" id="{EC3FF39E-C254-4691-913C-A43020CED9DF}"/>
              </a:ext>
            </a:extLst>
          </p:cNvPr>
          <p:cNvSpPr txBox="1">
            <a:spLocks noChangeArrowheads="1"/>
          </p:cNvSpPr>
          <p:nvPr/>
        </p:nvSpPr>
        <p:spPr bwMode="auto">
          <a:xfrm>
            <a:off x="4391025" y="4354513"/>
            <a:ext cx="2540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eaLnBrk="1" hangingPunct="1">
              <a:lnSpc>
                <a:spcPts val="1500"/>
              </a:lnSpc>
              <a:spcBef>
                <a:spcPct val="0"/>
              </a:spcBef>
              <a:buFontTx/>
              <a:buNone/>
            </a:pPr>
            <a:r>
              <a:rPr lang="sv-SE" altLang="sv-SE" sz="1000">
                <a:solidFill>
                  <a:srgbClr val="000000"/>
                </a:solidFill>
                <a:latin typeface="Times New Roman" panose="02020603050405020304" pitchFamily="18" charset="0"/>
              </a:rPr>
              <a:t>X</a:t>
            </a:r>
          </a:p>
        </p:txBody>
      </p:sp>
      <p:graphicFrame>
        <p:nvGraphicFramePr>
          <p:cNvPr id="63" name="Tabell 62">
            <a:extLst>
              <a:ext uri="{FF2B5EF4-FFF2-40B4-BE49-F238E27FC236}">
                <a16:creationId xmlns:a16="http://schemas.microsoft.com/office/drawing/2014/main" id="{2DD32893-63A7-4F60-8A4F-0FCF394FEDFC}"/>
              </a:ext>
            </a:extLst>
          </p:cNvPr>
          <p:cNvGraphicFramePr>
            <a:graphicFrameLocks noGrp="1"/>
          </p:cNvGraphicFramePr>
          <p:nvPr/>
        </p:nvGraphicFramePr>
        <p:xfrm>
          <a:off x="6069013" y="3168650"/>
          <a:ext cx="793750" cy="2890838"/>
        </p:xfrm>
        <a:graphic>
          <a:graphicData uri="http://schemas.openxmlformats.org/drawingml/2006/table">
            <a:tbl>
              <a:tblPr firstRow="1">
                <a:tableStyleId>{7E9639D4-E3E2-4D34-9284-5A2195B3D0D7}</a:tableStyleId>
              </a:tblPr>
              <a:tblGrid>
                <a:gridCol w="793750">
                  <a:extLst>
                    <a:ext uri="{9D8B030D-6E8A-4147-A177-3AD203B41FA5}">
                      <a16:colId xmlns:a16="http://schemas.microsoft.com/office/drawing/2014/main" val="20000"/>
                    </a:ext>
                  </a:extLst>
                </a:gridCol>
              </a:tblGrid>
              <a:tr h="1037496">
                <a:tc>
                  <a:txBody>
                    <a:bodyPr/>
                    <a:lstStyle/>
                    <a:p>
                      <a:r>
                        <a:rPr lang="sv-SE" sz="1000" dirty="0">
                          <a:solidFill>
                            <a:schemeClr val="bg1"/>
                          </a:solidFill>
                          <a:latin typeface="+mn-lt"/>
                        </a:rPr>
                        <a:t>Prioritet</a:t>
                      </a:r>
                    </a:p>
                  </a:txBody>
                  <a:tcPr marL="91486" marR="91486" marT="45636" marB="45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56F"/>
                    </a:solidFill>
                  </a:tcPr>
                </a:tc>
                <a:extLst>
                  <a:ext uri="{0D108BD9-81ED-4DB2-BD59-A6C34878D82A}">
                    <a16:rowId xmlns:a16="http://schemas.microsoft.com/office/drawing/2014/main" val="10000"/>
                  </a:ext>
                </a:extLst>
              </a:tr>
              <a:tr h="650974">
                <a:tc>
                  <a:txBody>
                    <a:bodyPr/>
                    <a:lstStyle/>
                    <a:p>
                      <a:pPr algn="ctr"/>
                      <a:endParaRPr lang="sv-SE" sz="1000" dirty="0">
                        <a:solidFill>
                          <a:srgbClr val="000000"/>
                        </a:solidFill>
                        <a:latin typeface="+mn-lt"/>
                      </a:endParaRPr>
                    </a:p>
                  </a:txBody>
                  <a:tcPr marL="91486" marR="91486" marT="45636" marB="45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1394">
                <a:tc>
                  <a:txBody>
                    <a:bodyPr/>
                    <a:lstStyle/>
                    <a:p>
                      <a:pPr algn="ctr"/>
                      <a:endParaRPr lang="sv-SE" sz="1000" dirty="0">
                        <a:solidFill>
                          <a:srgbClr val="000000"/>
                        </a:solidFill>
                        <a:latin typeface="+mn-lt"/>
                      </a:endParaRPr>
                    </a:p>
                  </a:txBody>
                  <a:tcPr marL="91486" marR="91486" marT="45636" marB="45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0974">
                <a:tc>
                  <a:txBody>
                    <a:bodyPr/>
                    <a:lstStyle/>
                    <a:p>
                      <a:pPr algn="ctr"/>
                      <a:endParaRPr lang="sv-SE" sz="1000" dirty="0">
                        <a:solidFill>
                          <a:srgbClr val="000000"/>
                        </a:solidFill>
                        <a:latin typeface="+mn-lt"/>
                      </a:endParaRPr>
                    </a:p>
                  </a:txBody>
                  <a:tcPr marL="91486" marR="91486" marT="45636" marB="45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64" name="Tabell 63">
            <a:extLst>
              <a:ext uri="{FF2B5EF4-FFF2-40B4-BE49-F238E27FC236}">
                <a16:creationId xmlns:a16="http://schemas.microsoft.com/office/drawing/2014/main" id="{0E70059F-A14D-4DAE-B0B3-18FC5BA12976}"/>
              </a:ext>
            </a:extLst>
          </p:cNvPr>
          <p:cNvGraphicFramePr>
            <a:graphicFrameLocks noGrp="1"/>
          </p:cNvGraphicFramePr>
          <p:nvPr>
            <p:extLst>
              <p:ext uri="{D42A27DB-BD31-4B8C-83A1-F6EECF244321}">
                <p14:modId xmlns:p14="http://schemas.microsoft.com/office/powerpoint/2010/main" val="4629716"/>
              </p:ext>
            </p:extLst>
          </p:nvPr>
        </p:nvGraphicFramePr>
        <p:xfrm>
          <a:off x="6870700" y="3168650"/>
          <a:ext cx="2276475" cy="2890838"/>
        </p:xfrm>
        <a:graphic>
          <a:graphicData uri="http://schemas.openxmlformats.org/drawingml/2006/table">
            <a:tbl>
              <a:tblPr firstRow="1">
                <a:tableStyleId>{7E9639D4-E3E2-4D34-9284-5A2195B3D0D7}</a:tableStyleId>
              </a:tblPr>
              <a:tblGrid>
                <a:gridCol w="2276475">
                  <a:extLst>
                    <a:ext uri="{9D8B030D-6E8A-4147-A177-3AD203B41FA5}">
                      <a16:colId xmlns:a16="http://schemas.microsoft.com/office/drawing/2014/main" val="20000"/>
                    </a:ext>
                  </a:extLst>
                </a:gridCol>
              </a:tblGrid>
              <a:tr h="1037496">
                <a:tc>
                  <a:txBody>
                    <a:bodyPr/>
                    <a:lstStyle/>
                    <a:p>
                      <a:pPr algn="l"/>
                      <a:r>
                        <a:rPr lang="sv-SE" sz="1000" dirty="0">
                          <a:solidFill>
                            <a:schemeClr val="bg1"/>
                          </a:solidFill>
                          <a:latin typeface="+mn-lt"/>
                        </a:rPr>
                        <a:t>Behov av ytterligare kontinuitetslösning(ar)</a:t>
                      </a:r>
                    </a:p>
                  </a:txBody>
                  <a:tcPr marL="91452" marR="91452" marT="45636" marB="45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56F"/>
                    </a:solidFill>
                  </a:tcPr>
                </a:tc>
                <a:extLst>
                  <a:ext uri="{0D108BD9-81ED-4DB2-BD59-A6C34878D82A}">
                    <a16:rowId xmlns:a16="http://schemas.microsoft.com/office/drawing/2014/main" val="10000"/>
                  </a:ext>
                </a:extLst>
              </a:tr>
              <a:tr h="650974">
                <a:tc>
                  <a:txBody>
                    <a:bodyPr/>
                    <a:lstStyle/>
                    <a:p>
                      <a:pPr algn="l"/>
                      <a:endParaRPr lang="sv-SE" sz="1000" dirty="0">
                        <a:solidFill>
                          <a:srgbClr val="000000"/>
                        </a:solidFill>
                        <a:latin typeface="+mn-lt"/>
                      </a:endParaRPr>
                    </a:p>
                  </a:txBody>
                  <a:tcPr marL="91452" marR="91452" marT="45636" marB="45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1394">
                <a:tc>
                  <a:txBody>
                    <a:bodyPr/>
                    <a:lstStyle/>
                    <a:p>
                      <a:pPr algn="l"/>
                      <a:endParaRPr lang="sv-SE" sz="1000" dirty="0">
                        <a:solidFill>
                          <a:srgbClr val="000000"/>
                        </a:solidFill>
                        <a:latin typeface="+mn-lt"/>
                      </a:endParaRPr>
                    </a:p>
                  </a:txBody>
                  <a:tcPr marL="91452" marR="91452" marT="45636" marB="45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0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000" dirty="0">
                        <a:solidFill>
                          <a:srgbClr val="000000"/>
                        </a:solidFill>
                        <a:latin typeface="+mn-lt"/>
                      </a:endParaRPr>
                    </a:p>
                  </a:txBody>
                  <a:tcPr marL="91452" marR="91452" marT="45636" marB="456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5907" name="textruta 25">
            <a:extLst>
              <a:ext uri="{FF2B5EF4-FFF2-40B4-BE49-F238E27FC236}">
                <a16:creationId xmlns:a16="http://schemas.microsoft.com/office/drawing/2014/main" id="{9FA54CD8-DB27-4A23-8DF9-B11AB2CC4898}"/>
              </a:ext>
            </a:extLst>
          </p:cNvPr>
          <p:cNvSpPr txBox="1">
            <a:spLocks noChangeArrowheads="1"/>
          </p:cNvSpPr>
          <p:nvPr/>
        </p:nvSpPr>
        <p:spPr bwMode="auto">
          <a:xfrm>
            <a:off x="6864350" y="4278313"/>
            <a:ext cx="205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000">
                <a:solidFill>
                  <a:srgbClr val="000000"/>
                </a:solidFill>
                <a:latin typeface="Times New Roman" panose="02020603050405020304" pitchFamily="18" charset="0"/>
              </a:rPr>
              <a:t>Viktigt med löpande test av reservkraft (ansvar: kontorschef)</a:t>
            </a:r>
          </a:p>
        </p:txBody>
      </p:sp>
      <p:sp>
        <p:nvSpPr>
          <p:cNvPr id="35908" name="textruta 26">
            <a:extLst>
              <a:ext uri="{FF2B5EF4-FFF2-40B4-BE49-F238E27FC236}">
                <a16:creationId xmlns:a16="http://schemas.microsoft.com/office/drawing/2014/main" id="{7A7A8EE3-CEF4-4E02-A321-FAAE0692C213}"/>
              </a:ext>
            </a:extLst>
          </p:cNvPr>
          <p:cNvSpPr txBox="1">
            <a:spLocks noChangeArrowheads="1"/>
          </p:cNvSpPr>
          <p:nvPr/>
        </p:nvSpPr>
        <p:spPr bwMode="auto">
          <a:xfrm>
            <a:off x="6872288" y="4800600"/>
            <a:ext cx="20367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000">
                <a:solidFill>
                  <a:srgbClr val="000000"/>
                </a:solidFill>
                <a:latin typeface="Times New Roman" panose="02020603050405020304" pitchFamily="18" charset="0"/>
              </a:rPr>
              <a:t>Utred möjliga redundanslösningar (ansvar: IT-chef, klart: innan årsskiftet)</a:t>
            </a:r>
          </a:p>
        </p:txBody>
      </p:sp>
      <p:sp>
        <p:nvSpPr>
          <p:cNvPr id="35909" name="textruta 27">
            <a:extLst>
              <a:ext uri="{FF2B5EF4-FFF2-40B4-BE49-F238E27FC236}">
                <a16:creationId xmlns:a16="http://schemas.microsoft.com/office/drawing/2014/main" id="{04D0278C-1D18-4DF7-8583-B662BB5FE3FC}"/>
              </a:ext>
            </a:extLst>
          </p:cNvPr>
          <p:cNvSpPr txBox="1">
            <a:spLocks noChangeArrowheads="1"/>
          </p:cNvSpPr>
          <p:nvPr/>
        </p:nvSpPr>
        <p:spPr bwMode="auto">
          <a:xfrm>
            <a:off x="6873875" y="5391150"/>
            <a:ext cx="2149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eaLnBrk="1" hangingPunct="1">
              <a:spcBef>
                <a:spcPct val="0"/>
              </a:spcBef>
              <a:buFontTx/>
              <a:buNone/>
            </a:pPr>
            <a:r>
              <a:rPr lang="sv-SE" altLang="sv-SE" sz="1000">
                <a:solidFill>
                  <a:srgbClr val="000000"/>
                </a:solidFill>
                <a:latin typeface="Times New Roman" panose="02020603050405020304" pitchFamily="18" charset="0"/>
              </a:rPr>
              <a:t>Se över befintlig redundanslösning (ansvar: IT-chef, klart: innan årsskiftet)</a:t>
            </a:r>
          </a:p>
        </p:txBody>
      </p:sp>
      <p:sp>
        <p:nvSpPr>
          <p:cNvPr id="24" name="textruta 20">
            <a:extLst>
              <a:ext uri="{FF2B5EF4-FFF2-40B4-BE49-F238E27FC236}">
                <a16:creationId xmlns:a16="http://schemas.microsoft.com/office/drawing/2014/main" id="{004BFD9A-5FB4-4E39-BA51-C92B3C4F9CE8}"/>
              </a:ext>
            </a:extLst>
          </p:cNvPr>
          <p:cNvSpPr txBox="1">
            <a:spLocks noChangeArrowheads="1"/>
          </p:cNvSpPr>
          <p:nvPr/>
        </p:nvSpPr>
        <p:spPr bwMode="auto">
          <a:xfrm>
            <a:off x="6408738" y="4921250"/>
            <a:ext cx="2524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eaLnBrk="1" hangingPunct="1">
              <a:lnSpc>
                <a:spcPts val="1500"/>
              </a:lnSpc>
              <a:spcBef>
                <a:spcPct val="0"/>
              </a:spcBef>
              <a:buFontTx/>
              <a:buNone/>
            </a:pPr>
            <a:r>
              <a:rPr lang="sv-SE" altLang="sv-SE" sz="1000">
                <a:solidFill>
                  <a:srgbClr val="000000"/>
                </a:solidFill>
                <a:latin typeface="Times New Roman" panose="02020603050405020304" pitchFamily="18" charset="0"/>
              </a:rPr>
              <a:t>1</a:t>
            </a:r>
          </a:p>
        </p:txBody>
      </p:sp>
      <p:sp>
        <p:nvSpPr>
          <p:cNvPr id="25" name="textruta 20">
            <a:extLst>
              <a:ext uri="{FF2B5EF4-FFF2-40B4-BE49-F238E27FC236}">
                <a16:creationId xmlns:a16="http://schemas.microsoft.com/office/drawing/2014/main" id="{7F1AB809-D3D1-4ACA-8EB0-D2AB90F39062}"/>
              </a:ext>
            </a:extLst>
          </p:cNvPr>
          <p:cNvSpPr txBox="1">
            <a:spLocks noChangeArrowheads="1"/>
          </p:cNvSpPr>
          <p:nvPr/>
        </p:nvSpPr>
        <p:spPr bwMode="auto">
          <a:xfrm>
            <a:off x="6408738" y="5543550"/>
            <a:ext cx="2524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eaLnBrk="1" hangingPunct="1">
              <a:lnSpc>
                <a:spcPts val="1500"/>
              </a:lnSpc>
              <a:spcBef>
                <a:spcPct val="0"/>
              </a:spcBef>
              <a:buFontTx/>
              <a:buNone/>
            </a:pPr>
            <a:r>
              <a:rPr lang="sv-SE" altLang="sv-SE" sz="1000">
                <a:solidFill>
                  <a:srgbClr val="000000"/>
                </a:solidFill>
                <a:latin typeface="Times New Roman" panose="02020603050405020304" pitchFamily="18" charset="0"/>
              </a:rPr>
              <a:t>2</a:t>
            </a:r>
          </a:p>
        </p:txBody>
      </p:sp>
      <p:sp>
        <p:nvSpPr>
          <p:cNvPr id="26" name="textruta 20">
            <a:extLst>
              <a:ext uri="{FF2B5EF4-FFF2-40B4-BE49-F238E27FC236}">
                <a16:creationId xmlns:a16="http://schemas.microsoft.com/office/drawing/2014/main" id="{046E7203-B4F0-46B4-AA99-9620DF05A74F}"/>
              </a:ext>
            </a:extLst>
          </p:cNvPr>
          <p:cNvSpPr txBox="1">
            <a:spLocks noChangeArrowheads="1"/>
          </p:cNvSpPr>
          <p:nvPr/>
        </p:nvSpPr>
        <p:spPr bwMode="auto">
          <a:xfrm>
            <a:off x="6408738" y="4335463"/>
            <a:ext cx="25241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eaLnBrk="1" hangingPunct="1">
              <a:lnSpc>
                <a:spcPts val="1500"/>
              </a:lnSpc>
              <a:spcBef>
                <a:spcPct val="0"/>
              </a:spcBef>
              <a:buFontTx/>
              <a:buNone/>
            </a:pPr>
            <a:r>
              <a:rPr lang="sv-SE" altLang="sv-SE" sz="1000">
                <a:solidFill>
                  <a:srgbClr val="000000"/>
                </a:solidFill>
                <a:latin typeface="Times New Roman" panose="02020603050405020304" pitchFamily="18" charset="0"/>
              </a:rPr>
              <a:t>3</a:t>
            </a:r>
          </a:p>
        </p:txBody>
      </p:sp>
      <p:sp>
        <p:nvSpPr>
          <p:cNvPr id="65" name="textruta 64">
            <a:extLst>
              <a:ext uri="{FF2B5EF4-FFF2-40B4-BE49-F238E27FC236}">
                <a16:creationId xmlns:a16="http://schemas.microsoft.com/office/drawing/2014/main" id="{7F5D6800-6BEC-4BA8-A1B4-058F1E932A19}"/>
              </a:ext>
            </a:extLst>
          </p:cNvPr>
          <p:cNvSpPr txBox="1"/>
          <p:nvPr/>
        </p:nvSpPr>
        <p:spPr>
          <a:xfrm>
            <a:off x="11779" y="2172142"/>
            <a:ext cx="3506788" cy="919163"/>
          </a:xfrm>
          <a:prstGeom prst="roundRect">
            <a:avLst/>
          </a:prstGeom>
          <a:solidFill>
            <a:schemeClr val="bg1">
              <a:lumMod val="65000"/>
            </a:schemeClr>
          </a:solidFill>
        </p:spPr>
        <p:txBody>
          <a:bodyPr>
            <a:spAutoFit/>
          </a:bodyPr>
          <a:lstStyle/>
          <a:p>
            <a:pPr>
              <a:defRPr/>
            </a:pPr>
            <a:r>
              <a:rPr lang="sv-SE" sz="1200" dirty="0">
                <a:latin typeface="+mj-lt"/>
              </a:rPr>
              <a:t>Organisationen analyserar varje kritisk resurs för sig och noterar namnet på resursen och det mål för återställningstid som fastställts i konsekvensanalysen</a:t>
            </a:r>
          </a:p>
        </p:txBody>
      </p:sp>
      <p:sp>
        <p:nvSpPr>
          <p:cNvPr id="66" name="X">
            <a:extLst>
              <a:ext uri="{FF2B5EF4-FFF2-40B4-BE49-F238E27FC236}">
                <a16:creationId xmlns:a16="http://schemas.microsoft.com/office/drawing/2014/main" id="{1D69F597-BBC1-4240-B5EC-55E9E351F1E6}"/>
              </a:ext>
            </a:extLst>
          </p:cNvPr>
          <p:cNvSpPr>
            <a:spLocks noChangeAspect="1"/>
          </p:cNvSpPr>
          <p:nvPr/>
        </p:nvSpPr>
        <p:spPr>
          <a:xfrm>
            <a:off x="3328988" y="1987550"/>
            <a:ext cx="34290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textruta 66">
            <a:extLst>
              <a:ext uri="{FF2B5EF4-FFF2-40B4-BE49-F238E27FC236}">
                <a16:creationId xmlns:a16="http://schemas.microsoft.com/office/drawing/2014/main" id="{04CE01E3-8EC8-4E99-8708-8156FB800A9C}"/>
              </a:ext>
            </a:extLst>
          </p:cNvPr>
          <p:cNvSpPr txBox="1"/>
          <p:nvPr/>
        </p:nvSpPr>
        <p:spPr>
          <a:xfrm>
            <a:off x="526794" y="2179453"/>
            <a:ext cx="3506787" cy="919162"/>
          </a:xfrm>
          <a:prstGeom prst="roundRect">
            <a:avLst/>
          </a:prstGeom>
          <a:solidFill>
            <a:schemeClr val="bg1">
              <a:lumMod val="65000"/>
            </a:schemeClr>
          </a:solidFill>
        </p:spPr>
        <p:txBody>
          <a:bodyPr>
            <a:spAutoFit/>
          </a:bodyPr>
          <a:lstStyle/>
          <a:p>
            <a:pPr>
              <a:defRPr/>
            </a:pPr>
            <a:r>
              <a:rPr lang="sv-SE" sz="1200" dirty="0">
                <a:latin typeface="+mj-lt"/>
              </a:rPr>
              <a:t>Organisationen beskriver relevanta kontinuitetsrisker, dvs. händelser som kan påverka tillgängligheten hos resursen. Varje risk noteras på en egen rad i tabellen.</a:t>
            </a:r>
          </a:p>
        </p:txBody>
      </p:sp>
      <p:sp>
        <p:nvSpPr>
          <p:cNvPr id="69" name="textruta 68">
            <a:extLst>
              <a:ext uri="{FF2B5EF4-FFF2-40B4-BE49-F238E27FC236}">
                <a16:creationId xmlns:a16="http://schemas.microsoft.com/office/drawing/2014/main" id="{3FFCCC22-3AEF-4704-8022-828CFDAC1F46}"/>
              </a:ext>
            </a:extLst>
          </p:cNvPr>
          <p:cNvSpPr txBox="1"/>
          <p:nvPr/>
        </p:nvSpPr>
        <p:spPr>
          <a:xfrm>
            <a:off x="2725253" y="2154237"/>
            <a:ext cx="3506788" cy="919163"/>
          </a:xfrm>
          <a:prstGeom prst="roundRect">
            <a:avLst/>
          </a:prstGeom>
          <a:solidFill>
            <a:schemeClr val="bg1">
              <a:lumMod val="65000"/>
            </a:schemeClr>
          </a:solidFill>
        </p:spPr>
        <p:txBody>
          <a:bodyPr>
            <a:spAutoFit/>
          </a:bodyPr>
          <a:lstStyle/>
          <a:p>
            <a:pPr>
              <a:defRPr/>
            </a:pPr>
            <a:r>
              <a:rPr lang="sv-SE" sz="1200" dirty="0">
                <a:latin typeface="+mj-lt"/>
              </a:rPr>
              <a:t>Organisationen identifierar den befintliga redundansen för resursen, dvs. reservalternativ eller skydd som finns på plats i nuläget om den ordinarie resurser blir otillgänglig.</a:t>
            </a:r>
          </a:p>
        </p:txBody>
      </p:sp>
      <p:sp>
        <p:nvSpPr>
          <p:cNvPr id="70" name="X">
            <a:extLst>
              <a:ext uri="{FF2B5EF4-FFF2-40B4-BE49-F238E27FC236}">
                <a16:creationId xmlns:a16="http://schemas.microsoft.com/office/drawing/2014/main" id="{333C355C-8B2A-4FFE-89E9-5732E50D98A6}"/>
              </a:ext>
            </a:extLst>
          </p:cNvPr>
          <p:cNvSpPr>
            <a:spLocks noChangeAspect="1"/>
          </p:cNvSpPr>
          <p:nvPr/>
        </p:nvSpPr>
        <p:spPr>
          <a:xfrm>
            <a:off x="5964238" y="1981200"/>
            <a:ext cx="34290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textruta 70">
            <a:extLst>
              <a:ext uri="{FF2B5EF4-FFF2-40B4-BE49-F238E27FC236}">
                <a16:creationId xmlns:a16="http://schemas.microsoft.com/office/drawing/2014/main" id="{63BEE240-C4A3-4A29-821E-1BAB95031E16}"/>
              </a:ext>
            </a:extLst>
          </p:cNvPr>
          <p:cNvSpPr txBox="1"/>
          <p:nvPr/>
        </p:nvSpPr>
        <p:spPr>
          <a:xfrm>
            <a:off x="4184427" y="2080180"/>
            <a:ext cx="3508375" cy="919401"/>
          </a:xfrm>
          <a:prstGeom prst="roundRect">
            <a:avLst/>
          </a:prstGeom>
          <a:solidFill>
            <a:schemeClr val="bg1">
              <a:lumMod val="65000"/>
            </a:schemeClr>
          </a:solidFill>
        </p:spPr>
        <p:txBody>
          <a:bodyPr>
            <a:spAutoFit/>
          </a:bodyPr>
          <a:lstStyle/>
          <a:p>
            <a:pPr>
              <a:defRPr/>
            </a:pPr>
            <a:r>
              <a:rPr lang="sv-SE" sz="1200" dirty="0">
                <a:latin typeface="+mj-lt"/>
              </a:rPr>
              <a:t>Utifrån en skala (exempelvis ”ja”, ”kanske”, ”nej”) bedöms huruvida resursen klarar att möta fastställt tidskrav, givet befintlig(a) kontinuitetslösningar/-strategier. </a:t>
            </a:r>
          </a:p>
        </p:txBody>
      </p:sp>
      <p:sp>
        <p:nvSpPr>
          <p:cNvPr id="72" name="X">
            <a:extLst>
              <a:ext uri="{FF2B5EF4-FFF2-40B4-BE49-F238E27FC236}">
                <a16:creationId xmlns:a16="http://schemas.microsoft.com/office/drawing/2014/main" id="{3307EBBD-C8EA-4BB7-9286-45B6648BB3D0}"/>
              </a:ext>
            </a:extLst>
          </p:cNvPr>
          <p:cNvSpPr>
            <a:spLocks noChangeAspect="1"/>
          </p:cNvSpPr>
          <p:nvPr/>
        </p:nvSpPr>
        <p:spPr>
          <a:xfrm>
            <a:off x="7493000" y="1993900"/>
            <a:ext cx="34290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textruta 72">
            <a:extLst>
              <a:ext uri="{FF2B5EF4-FFF2-40B4-BE49-F238E27FC236}">
                <a16:creationId xmlns:a16="http://schemas.microsoft.com/office/drawing/2014/main" id="{9B99E2F7-B44B-4EF5-84F7-3F43314A20AF}"/>
              </a:ext>
            </a:extLst>
          </p:cNvPr>
          <p:cNvSpPr txBox="1"/>
          <p:nvPr/>
        </p:nvSpPr>
        <p:spPr>
          <a:xfrm>
            <a:off x="3449385" y="2040731"/>
            <a:ext cx="3506788" cy="919163"/>
          </a:xfrm>
          <a:prstGeom prst="roundRect">
            <a:avLst/>
          </a:prstGeom>
          <a:solidFill>
            <a:schemeClr val="bg1">
              <a:lumMod val="65000"/>
            </a:schemeClr>
          </a:solidFill>
        </p:spPr>
        <p:txBody>
          <a:bodyPr>
            <a:spAutoFit/>
          </a:bodyPr>
          <a:lstStyle/>
          <a:p>
            <a:pPr>
              <a:defRPr/>
            </a:pPr>
            <a:r>
              <a:rPr lang="sv-SE" sz="1200" dirty="0">
                <a:latin typeface="+mj-lt"/>
              </a:rPr>
              <a:t>Organisationen anger en inbördes prioritering utifrån var åtgärder bör vidtas och baserat på föregående analyssteg, vilket ger inriktning och beslutsunderlag för efterföljande steg</a:t>
            </a:r>
          </a:p>
        </p:txBody>
      </p:sp>
      <p:sp>
        <p:nvSpPr>
          <p:cNvPr id="74" name="X">
            <a:extLst>
              <a:ext uri="{FF2B5EF4-FFF2-40B4-BE49-F238E27FC236}">
                <a16:creationId xmlns:a16="http://schemas.microsoft.com/office/drawing/2014/main" id="{69AFBA00-1EB5-4AA8-807D-77508644583E}"/>
              </a:ext>
            </a:extLst>
          </p:cNvPr>
          <p:cNvSpPr>
            <a:spLocks noChangeAspect="1"/>
          </p:cNvSpPr>
          <p:nvPr/>
        </p:nvSpPr>
        <p:spPr>
          <a:xfrm>
            <a:off x="6710363" y="1931988"/>
            <a:ext cx="34290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textruta 44">
            <a:extLst>
              <a:ext uri="{FF2B5EF4-FFF2-40B4-BE49-F238E27FC236}">
                <a16:creationId xmlns:a16="http://schemas.microsoft.com/office/drawing/2014/main" id="{09A68A06-2D3B-45FD-9A3B-9B5790675648}"/>
              </a:ext>
            </a:extLst>
          </p:cNvPr>
          <p:cNvSpPr txBox="1"/>
          <p:nvPr/>
        </p:nvSpPr>
        <p:spPr>
          <a:xfrm>
            <a:off x="5572208" y="2089944"/>
            <a:ext cx="3506788" cy="919163"/>
          </a:xfrm>
          <a:prstGeom prst="roundRect">
            <a:avLst/>
          </a:prstGeom>
          <a:solidFill>
            <a:schemeClr val="bg1">
              <a:lumMod val="65000"/>
            </a:schemeClr>
          </a:solidFill>
        </p:spPr>
        <p:txBody>
          <a:bodyPr>
            <a:spAutoFit/>
          </a:bodyPr>
          <a:lstStyle/>
          <a:p>
            <a:pPr>
              <a:defRPr/>
            </a:pPr>
            <a:r>
              <a:rPr lang="sv-SE" sz="1200" dirty="0">
                <a:latin typeface="+mj-lt"/>
              </a:rPr>
              <a:t>För de resurser där ytterligare kontinuitetslösningar identifieras, beskriv dessa, uppskatta kostnad samt utse ansvarig och deadline för det fortsatta arbetet.</a:t>
            </a:r>
          </a:p>
        </p:txBody>
      </p:sp>
      <p:sp>
        <p:nvSpPr>
          <p:cNvPr id="46" name="X">
            <a:extLst>
              <a:ext uri="{FF2B5EF4-FFF2-40B4-BE49-F238E27FC236}">
                <a16:creationId xmlns:a16="http://schemas.microsoft.com/office/drawing/2014/main" id="{44F16B97-88B3-4B15-9C8E-D5C9F012D7DC}"/>
              </a:ext>
            </a:extLst>
          </p:cNvPr>
          <p:cNvSpPr>
            <a:spLocks noChangeAspect="1"/>
          </p:cNvSpPr>
          <p:nvPr/>
        </p:nvSpPr>
        <p:spPr>
          <a:xfrm>
            <a:off x="8807450" y="1976438"/>
            <a:ext cx="34290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ruta 50">
            <a:hlinkClick r:id="rId7" action="ppaction://hlinksldjump"/>
            <a:extLst>
              <a:ext uri="{FF2B5EF4-FFF2-40B4-BE49-F238E27FC236}">
                <a16:creationId xmlns:a16="http://schemas.microsoft.com/office/drawing/2014/main" id="{D5A2BBF5-B7A0-4D09-B482-CA8BD51EA034}"/>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68" name="X">
            <a:extLst>
              <a:ext uri="{FF2B5EF4-FFF2-40B4-BE49-F238E27FC236}">
                <a16:creationId xmlns:a16="http://schemas.microsoft.com/office/drawing/2014/main" id="{0EEA5453-00DB-4CDA-9451-5F865A1A488C}"/>
              </a:ext>
            </a:extLst>
          </p:cNvPr>
          <p:cNvSpPr>
            <a:spLocks noChangeAspect="1"/>
          </p:cNvSpPr>
          <p:nvPr/>
        </p:nvSpPr>
        <p:spPr>
          <a:xfrm>
            <a:off x="3857625" y="2011363"/>
            <a:ext cx="34290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728" name="textruta 22">
            <a:extLst>
              <a:ext uri="{FF2B5EF4-FFF2-40B4-BE49-F238E27FC236}">
                <a16:creationId xmlns:a16="http://schemas.microsoft.com/office/drawing/2014/main" id="{87EDB95F-A5C4-48FA-9E66-F12213CB0A80}"/>
              </a:ext>
            </a:extLst>
          </p:cNvPr>
          <p:cNvSpPr txBox="1">
            <a:spLocks noChangeArrowheads="1"/>
          </p:cNvSpPr>
          <p:nvPr/>
        </p:nvSpPr>
        <p:spPr bwMode="auto">
          <a:xfrm>
            <a:off x="898525" y="30988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68729" name="textruta 22">
            <a:extLst>
              <a:ext uri="{FF2B5EF4-FFF2-40B4-BE49-F238E27FC236}">
                <a16:creationId xmlns:a16="http://schemas.microsoft.com/office/drawing/2014/main" id="{288515A5-3549-4C65-9E51-220057C6BA12}"/>
              </a:ext>
            </a:extLst>
          </p:cNvPr>
          <p:cNvSpPr txBox="1">
            <a:spLocks noChangeArrowheads="1"/>
          </p:cNvSpPr>
          <p:nvPr/>
        </p:nvSpPr>
        <p:spPr bwMode="auto">
          <a:xfrm>
            <a:off x="2289175" y="30988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68730" name="textruta 22">
            <a:extLst>
              <a:ext uri="{FF2B5EF4-FFF2-40B4-BE49-F238E27FC236}">
                <a16:creationId xmlns:a16="http://schemas.microsoft.com/office/drawing/2014/main" id="{E7930F31-D889-4F4E-B4A6-B9CA7910C6FF}"/>
              </a:ext>
            </a:extLst>
          </p:cNvPr>
          <p:cNvSpPr txBox="1">
            <a:spLocks noChangeArrowheads="1"/>
          </p:cNvSpPr>
          <p:nvPr/>
        </p:nvSpPr>
        <p:spPr bwMode="auto">
          <a:xfrm>
            <a:off x="3779838" y="30988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68731" name="textruta 22">
            <a:extLst>
              <a:ext uri="{FF2B5EF4-FFF2-40B4-BE49-F238E27FC236}">
                <a16:creationId xmlns:a16="http://schemas.microsoft.com/office/drawing/2014/main" id="{4298DE47-CE76-46EC-9B04-3A799B96D016}"/>
              </a:ext>
            </a:extLst>
          </p:cNvPr>
          <p:cNvSpPr txBox="1">
            <a:spLocks noChangeArrowheads="1"/>
          </p:cNvSpPr>
          <p:nvPr/>
        </p:nvSpPr>
        <p:spPr bwMode="auto">
          <a:xfrm>
            <a:off x="5664200" y="30988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68732" name="textruta 22">
            <a:extLst>
              <a:ext uri="{FF2B5EF4-FFF2-40B4-BE49-F238E27FC236}">
                <a16:creationId xmlns:a16="http://schemas.microsoft.com/office/drawing/2014/main" id="{3DDD1FD0-0FF6-48E6-B7AC-4839BE656C29}"/>
              </a:ext>
            </a:extLst>
          </p:cNvPr>
          <p:cNvSpPr txBox="1">
            <a:spLocks noChangeArrowheads="1"/>
          </p:cNvSpPr>
          <p:nvPr/>
        </p:nvSpPr>
        <p:spPr bwMode="auto">
          <a:xfrm>
            <a:off x="6477000" y="30988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68733" name="textruta 22">
            <a:extLst>
              <a:ext uri="{FF2B5EF4-FFF2-40B4-BE49-F238E27FC236}">
                <a16:creationId xmlns:a16="http://schemas.microsoft.com/office/drawing/2014/main" id="{4D8457B5-C8DF-4261-BF24-15A96A7466B5}"/>
              </a:ext>
            </a:extLst>
          </p:cNvPr>
          <p:cNvSpPr txBox="1">
            <a:spLocks noChangeArrowheads="1"/>
          </p:cNvSpPr>
          <p:nvPr/>
        </p:nvSpPr>
        <p:spPr bwMode="auto">
          <a:xfrm>
            <a:off x="6899275" y="30988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57" name="grey_out">
            <a:extLst>
              <a:ext uri="{FF2B5EF4-FFF2-40B4-BE49-F238E27FC236}">
                <a16:creationId xmlns:a16="http://schemas.microsoft.com/office/drawing/2014/main" id="{37A3E985-0282-4E4E-8E86-D951896D6756}"/>
              </a:ext>
            </a:extLst>
          </p:cNvPr>
          <p:cNvSpPr/>
          <p:nvPr/>
        </p:nvSpPr>
        <p:spPr>
          <a:xfrm>
            <a:off x="-28194" y="-145257"/>
            <a:ext cx="9448800" cy="7073901"/>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ektangel med rundade hörn 74">
            <a:extLst>
              <a:ext uri="{FF2B5EF4-FFF2-40B4-BE49-F238E27FC236}">
                <a16:creationId xmlns:a16="http://schemas.microsoft.com/office/drawing/2014/main" id="{00A78C16-361E-4EA2-8DF3-FD25FB86DF78}"/>
              </a:ext>
            </a:extLst>
          </p:cNvPr>
          <p:cNvSpPr>
            <a:spLocks noChangeAspect="1"/>
          </p:cNvSpPr>
          <p:nvPr/>
        </p:nvSpPr>
        <p:spPr>
          <a:xfrm>
            <a:off x="1156893" y="899540"/>
            <a:ext cx="7300800" cy="5462588"/>
          </a:xfrm>
          <a:prstGeom prst="roundRect">
            <a:avLst/>
          </a:prstGeom>
          <a:ln/>
        </p:spPr>
        <p:style>
          <a:lnRef idx="0">
            <a:schemeClr val="accent5"/>
          </a:lnRef>
          <a:fillRef idx="3">
            <a:schemeClr val="accent5"/>
          </a:fillRef>
          <a:effectRef idx="3">
            <a:schemeClr val="accent5"/>
          </a:effectRef>
          <a:fontRef idx="minor">
            <a:schemeClr val="lt1"/>
          </a:fontRef>
        </p:style>
        <p:txBody>
          <a:bodyPr/>
          <a:lstStyle/>
          <a:p>
            <a:pPr>
              <a:spcBef>
                <a:spcPts val="600"/>
              </a:spcBef>
              <a:spcAft>
                <a:spcPts val="600"/>
              </a:spcAft>
              <a:tabLst>
                <a:tab pos="685800" algn="l"/>
                <a:tab pos="914400" algn="l"/>
              </a:tabLst>
              <a:defRPr/>
            </a:pPr>
            <a:r>
              <a:rPr lang="sv-SE" sz="1600" b="1" dirty="0">
                <a:solidFill>
                  <a:schemeClr val="tx1"/>
                </a:solidFill>
              </a:rPr>
              <a:t>TIPS FÖR GENOMFÖRANDE</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En riskbedömning bör göras för processens alla identifierade aktiviteter och resurser.</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De hot som tas upp syftar till att identifiera olika typer av redundanslösningar, så de kan med fördel grupperas.</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Tänk på att vi bedömer sannolikheten att ett avbrott överskrider definierade tidskrav inte sannolikhet att hotet inträffar.</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Notera utestående frågor, förslag på ytterligare reservlösningar samt övriga kommentarer. Utse gärna ansvarig samt sätt datum när respektive fråga ska vara hanterad.</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Utgå från/hämta inspiration från befintligt arbete inom riskhantering, incidenthistorik, etc.</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Börja samla ingångsvärden till kontinuitetsplaner redan i riskbedömningen.</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Hitta lagom antal risker per aktivitet/resurs, med utgångspunkt i komplexitet och riskbild. </a:t>
            </a:r>
          </a:p>
        </p:txBody>
      </p:sp>
      <p:sp>
        <p:nvSpPr>
          <p:cNvPr id="76" name="X">
            <a:extLst>
              <a:ext uri="{FF2B5EF4-FFF2-40B4-BE49-F238E27FC236}">
                <a16:creationId xmlns:a16="http://schemas.microsoft.com/office/drawing/2014/main" id="{9C8AE45F-A916-45E2-BC3B-D9F1618CF438}"/>
              </a:ext>
            </a:extLst>
          </p:cNvPr>
          <p:cNvSpPr/>
          <p:nvPr/>
        </p:nvSpPr>
        <p:spPr>
          <a:xfrm>
            <a:off x="7870825" y="806450"/>
            <a:ext cx="636588" cy="925513"/>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66"/>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6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8"/>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6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0"/>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6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72"/>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7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4"/>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7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6"/>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4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900"/>
                                        </p:tgtEl>
                                        <p:attrNameLst>
                                          <p:attrName>style.visibility</p:attrName>
                                        </p:attrNameLst>
                                      </p:cBhvr>
                                      <p:to>
                                        <p:strVal val="visible"/>
                                      </p:to>
                                    </p:set>
                                    <p:animEffect transition="in" filter="fade">
                                      <p:cBhvr>
                                        <p:cTn id="40" dur="500"/>
                                        <p:tgtEl>
                                          <p:spTgt spid="3590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par>
                                <p:cTn id="47" presetID="1" presetClass="exit" presetSubtype="0" fill="hold" nodeType="withEffect">
                                  <p:stCondLst>
                                    <p:cond delay="0"/>
                                  </p:stCondLst>
                                  <p:childTnLst>
                                    <p:set>
                                      <p:cBhvr>
                                        <p:cTn id="48" dur="1" fill="hold">
                                          <p:stCondLst>
                                            <p:cond delay="0"/>
                                          </p:stCondLst>
                                        </p:cTn>
                                        <p:tgtEl>
                                          <p:spTgt spid="68"/>
                                        </p:tgtEl>
                                        <p:attrNameLst>
                                          <p:attrName>style.visibility</p:attrName>
                                        </p:attrNameLst>
                                      </p:cBhvr>
                                      <p:to>
                                        <p:strVal val="hidden"/>
                                      </p:to>
                                    </p:set>
                                  </p:childTnLst>
                                </p:cTn>
                              </p:par>
                              <p:par>
                                <p:cTn id="49" presetID="1" presetClass="exit" presetSubtype="0" fill="hold" grpId="3" nodeType="withEffect">
                                  <p:stCondLst>
                                    <p:cond delay="0"/>
                                  </p:stCondLst>
                                  <p:childTnLst>
                                    <p:set>
                                      <p:cBhvr>
                                        <p:cTn id="50" dur="1" fill="hold">
                                          <p:stCondLst>
                                            <p:cond delay="0"/>
                                          </p:stCondLst>
                                        </p:cTn>
                                        <p:tgtEl>
                                          <p:spTgt spid="6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70"/>
                                        </p:tgtEl>
                                        <p:attrNameLst>
                                          <p:attrName>style.visibility</p:attrName>
                                        </p:attrNameLst>
                                      </p:cBhvr>
                                      <p:to>
                                        <p:strVal val="hidden"/>
                                      </p:to>
                                    </p:set>
                                  </p:childTnLst>
                                </p:cTn>
                              </p:par>
                              <p:par>
                                <p:cTn id="53" presetID="1" presetClass="exit" presetSubtype="0" fill="hold" grpId="3" nodeType="withEffect">
                                  <p:stCondLst>
                                    <p:cond delay="0"/>
                                  </p:stCondLst>
                                  <p:childTnLst>
                                    <p:set>
                                      <p:cBhvr>
                                        <p:cTn id="54" dur="1" fill="hold">
                                          <p:stCondLst>
                                            <p:cond delay="0"/>
                                          </p:stCondLst>
                                        </p:cTn>
                                        <p:tgtEl>
                                          <p:spTgt spid="69"/>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72"/>
                                        </p:tgtEl>
                                        <p:attrNameLst>
                                          <p:attrName>style.visibility</p:attrName>
                                        </p:attrNameLst>
                                      </p:cBhvr>
                                      <p:to>
                                        <p:strVal val="hidden"/>
                                      </p:to>
                                    </p:set>
                                  </p:childTnLst>
                                </p:cTn>
                              </p:par>
                              <p:par>
                                <p:cTn id="57" presetID="1" presetClass="exit" presetSubtype="0" fill="hold" grpId="3" nodeType="withEffect">
                                  <p:stCondLst>
                                    <p:cond delay="0"/>
                                  </p:stCondLst>
                                  <p:childTnLst>
                                    <p:set>
                                      <p:cBhvr>
                                        <p:cTn id="58" dur="1" fill="hold">
                                          <p:stCondLst>
                                            <p:cond delay="0"/>
                                          </p:stCondLst>
                                        </p:cTn>
                                        <p:tgtEl>
                                          <p:spTgt spid="71"/>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74"/>
                                        </p:tgtEl>
                                        <p:attrNameLst>
                                          <p:attrName>style.visibility</p:attrName>
                                        </p:attrNameLst>
                                      </p:cBhvr>
                                      <p:to>
                                        <p:strVal val="hidden"/>
                                      </p:to>
                                    </p:set>
                                  </p:childTnLst>
                                </p:cTn>
                              </p:par>
                              <p:par>
                                <p:cTn id="61" presetID="1" presetClass="exit" presetSubtype="0" fill="hold" grpId="3" nodeType="withEffect">
                                  <p:stCondLst>
                                    <p:cond delay="0"/>
                                  </p:stCondLst>
                                  <p:childTnLst>
                                    <p:set>
                                      <p:cBhvr>
                                        <p:cTn id="62" dur="1" fill="hold">
                                          <p:stCondLst>
                                            <p:cond delay="0"/>
                                          </p:stCondLst>
                                        </p:cTn>
                                        <p:tgtEl>
                                          <p:spTgt spid="73"/>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46"/>
                                        </p:tgtEl>
                                        <p:attrNameLst>
                                          <p:attrName>style.visibility</p:attrName>
                                        </p:attrNameLst>
                                      </p:cBhvr>
                                      <p:to>
                                        <p:strVal val="hidden"/>
                                      </p:to>
                                    </p:set>
                                  </p:childTnLst>
                                </p:cTn>
                              </p:par>
                              <p:par>
                                <p:cTn id="65" presetID="1" presetClass="exit" presetSubtype="0" fill="hold" grpId="3" nodeType="withEffect">
                                  <p:stCondLst>
                                    <p:cond delay="0"/>
                                  </p:stCondLst>
                                  <p:childTnLst>
                                    <p:set>
                                      <p:cBhvr>
                                        <p:cTn id="66"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7" restart="whenNotActive" fill="hold" evtFilter="cancelBubble" nodeType="interactiveSeq">
                <p:stCondLst>
                  <p:cond evt="onClick" delay="0">
                    <p:tgtEl>
                      <p:spTgt spid="31"/>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5901"/>
                                        </p:tgtEl>
                                        <p:attrNameLst>
                                          <p:attrName>style.visibility</p:attrName>
                                        </p:attrNameLst>
                                      </p:cBhvr>
                                      <p:to>
                                        <p:strVal val="visible"/>
                                      </p:to>
                                    </p:set>
                                    <p:animEffect transition="in" filter="fade">
                                      <p:cBhvr>
                                        <p:cTn id="72" dur="500"/>
                                        <p:tgtEl>
                                          <p:spTgt spid="3590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5902"/>
                                        </p:tgtEl>
                                        <p:attrNameLst>
                                          <p:attrName>style.visibility</p:attrName>
                                        </p:attrNameLst>
                                      </p:cBhvr>
                                      <p:to>
                                        <p:strVal val="visible"/>
                                      </p:to>
                                    </p:set>
                                    <p:animEffect transition="in" filter="fade">
                                      <p:cBhvr>
                                        <p:cTn id="75" dur="500"/>
                                        <p:tgtEl>
                                          <p:spTgt spid="359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5903"/>
                                        </p:tgtEl>
                                        <p:attrNameLst>
                                          <p:attrName>style.visibility</p:attrName>
                                        </p:attrNameLst>
                                      </p:cBhvr>
                                      <p:to>
                                        <p:strVal val="visible"/>
                                      </p:to>
                                    </p:set>
                                    <p:animEffect transition="in" filter="fade">
                                      <p:cBhvr>
                                        <p:cTn id="78" dur="500"/>
                                        <p:tgtEl>
                                          <p:spTgt spid="3590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fade">
                                      <p:cBhvr>
                                        <p:cTn id="81" dur="500"/>
                                        <p:tgtEl>
                                          <p:spTgt spid="67"/>
                                        </p:tgtEl>
                                      </p:cBhvr>
                                    </p:animEffect>
                                  </p:childTnLst>
                                </p:cTn>
                              </p:par>
                              <p:par>
                                <p:cTn id="82" presetID="10" presetClass="entr" presetSubtype="0" fill="hold"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par>
                                <p:cTn id="85" presetID="1" presetClass="exit" presetSubtype="0" fill="hold" nodeType="withEffect">
                                  <p:stCondLst>
                                    <p:cond delay="0"/>
                                  </p:stCondLst>
                                  <p:childTnLst>
                                    <p:set>
                                      <p:cBhvr>
                                        <p:cTn id="86" dur="1" fill="hold">
                                          <p:stCondLst>
                                            <p:cond delay="0"/>
                                          </p:stCondLst>
                                        </p:cTn>
                                        <p:tgtEl>
                                          <p:spTgt spid="66"/>
                                        </p:tgtEl>
                                        <p:attrNameLst>
                                          <p:attrName>style.visibility</p:attrName>
                                        </p:attrNameLst>
                                      </p:cBhvr>
                                      <p:to>
                                        <p:strVal val="hidden"/>
                                      </p:to>
                                    </p:set>
                                  </p:childTnLst>
                                </p:cTn>
                              </p:par>
                              <p:par>
                                <p:cTn id="87" presetID="1" presetClass="exit" presetSubtype="0" fill="hold" grpId="3" nodeType="withEffect">
                                  <p:stCondLst>
                                    <p:cond delay="0"/>
                                  </p:stCondLst>
                                  <p:childTnLst>
                                    <p:set>
                                      <p:cBhvr>
                                        <p:cTn id="88" dur="1" fill="hold">
                                          <p:stCondLst>
                                            <p:cond delay="0"/>
                                          </p:stCondLst>
                                        </p:cTn>
                                        <p:tgtEl>
                                          <p:spTgt spid="65"/>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70"/>
                                        </p:tgtEl>
                                        <p:attrNameLst>
                                          <p:attrName>style.visibility</p:attrName>
                                        </p:attrNameLst>
                                      </p:cBhvr>
                                      <p:to>
                                        <p:strVal val="hidden"/>
                                      </p:to>
                                    </p:set>
                                  </p:childTnLst>
                                </p:cTn>
                              </p:par>
                              <p:par>
                                <p:cTn id="91" presetID="1" presetClass="exit" presetSubtype="0" fill="hold" grpId="4" nodeType="withEffect">
                                  <p:stCondLst>
                                    <p:cond delay="0"/>
                                  </p:stCondLst>
                                  <p:childTnLst>
                                    <p:set>
                                      <p:cBhvr>
                                        <p:cTn id="92" dur="1" fill="hold">
                                          <p:stCondLst>
                                            <p:cond delay="0"/>
                                          </p:stCondLst>
                                        </p:cTn>
                                        <p:tgtEl>
                                          <p:spTgt spid="69"/>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72"/>
                                        </p:tgtEl>
                                        <p:attrNameLst>
                                          <p:attrName>style.visibility</p:attrName>
                                        </p:attrNameLst>
                                      </p:cBhvr>
                                      <p:to>
                                        <p:strVal val="hidden"/>
                                      </p:to>
                                    </p:set>
                                  </p:childTnLst>
                                </p:cTn>
                              </p:par>
                              <p:par>
                                <p:cTn id="95" presetID="1" presetClass="exit" presetSubtype="0" fill="hold" grpId="4" nodeType="withEffect">
                                  <p:stCondLst>
                                    <p:cond delay="0"/>
                                  </p:stCondLst>
                                  <p:childTnLst>
                                    <p:set>
                                      <p:cBhvr>
                                        <p:cTn id="96" dur="1" fill="hold">
                                          <p:stCondLst>
                                            <p:cond delay="0"/>
                                          </p:stCondLst>
                                        </p:cTn>
                                        <p:tgtEl>
                                          <p:spTgt spid="7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74"/>
                                        </p:tgtEl>
                                        <p:attrNameLst>
                                          <p:attrName>style.visibility</p:attrName>
                                        </p:attrNameLst>
                                      </p:cBhvr>
                                      <p:to>
                                        <p:strVal val="hidden"/>
                                      </p:to>
                                    </p:set>
                                  </p:childTnLst>
                                </p:cTn>
                              </p:par>
                              <p:par>
                                <p:cTn id="99" presetID="1" presetClass="exit" presetSubtype="0" fill="hold" grpId="4" nodeType="withEffect">
                                  <p:stCondLst>
                                    <p:cond delay="0"/>
                                  </p:stCondLst>
                                  <p:childTnLst>
                                    <p:set>
                                      <p:cBhvr>
                                        <p:cTn id="100" dur="1" fill="hold">
                                          <p:stCondLst>
                                            <p:cond delay="0"/>
                                          </p:stCondLst>
                                        </p:cTn>
                                        <p:tgtEl>
                                          <p:spTgt spid="73"/>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46"/>
                                        </p:tgtEl>
                                        <p:attrNameLst>
                                          <p:attrName>style.visibility</p:attrName>
                                        </p:attrNameLst>
                                      </p:cBhvr>
                                      <p:to>
                                        <p:strVal val="hidden"/>
                                      </p:to>
                                    </p:set>
                                  </p:childTnLst>
                                </p:cTn>
                              </p:par>
                              <p:par>
                                <p:cTn id="103" presetID="1" presetClass="exit" presetSubtype="0" fill="hold" grpId="4" nodeType="withEffect">
                                  <p:stCondLst>
                                    <p:cond delay="0"/>
                                  </p:stCondLst>
                                  <p:childTnLst>
                                    <p:set>
                                      <p:cBhvr>
                                        <p:cTn id="104"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05" restart="whenNotActive" fill="hold" evtFilter="cancelBubble" nodeType="interactiveSeq">
                <p:stCondLst>
                  <p:cond evt="onClick" delay="0">
                    <p:tgtEl>
                      <p:spTgt spid="58"/>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5904"/>
                                        </p:tgtEl>
                                        <p:attrNameLst>
                                          <p:attrName>style.visibility</p:attrName>
                                        </p:attrNameLst>
                                      </p:cBhvr>
                                      <p:to>
                                        <p:strVal val="visible"/>
                                      </p:to>
                                    </p:set>
                                    <p:animEffect transition="in" filter="fade">
                                      <p:cBhvr>
                                        <p:cTn id="110" dur="500"/>
                                        <p:tgtEl>
                                          <p:spTgt spid="3590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5905"/>
                                        </p:tgtEl>
                                        <p:attrNameLst>
                                          <p:attrName>style.visibility</p:attrName>
                                        </p:attrNameLst>
                                      </p:cBhvr>
                                      <p:to>
                                        <p:strVal val="visible"/>
                                      </p:to>
                                    </p:set>
                                    <p:animEffect transition="in" filter="fade">
                                      <p:cBhvr>
                                        <p:cTn id="113" dur="500"/>
                                        <p:tgtEl>
                                          <p:spTgt spid="3590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5906"/>
                                        </p:tgtEl>
                                        <p:attrNameLst>
                                          <p:attrName>style.visibility</p:attrName>
                                        </p:attrNameLst>
                                      </p:cBhvr>
                                      <p:to>
                                        <p:strVal val="visible"/>
                                      </p:to>
                                    </p:set>
                                    <p:animEffect transition="in" filter="fade">
                                      <p:cBhvr>
                                        <p:cTn id="116" dur="500"/>
                                        <p:tgtEl>
                                          <p:spTgt spid="3590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9"/>
                                        </p:tgtEl>
                                        <p:attrNameLst>
                                          <p:attrName>style.visibility</p:attrName>
                                        </p:attrNameLst>
                                      </p:cBhvr>
                                      <p:to>
                                        <p:strVal val="visible"/>
                                      </p:to>
                                    </p:set>
                                    <p:animEffect transition="in" filter="fade">
                                      <p:cBhvr>
                                        <p:cTn id="119" dur="500"/>
                                        <p:tgtEl>
                                          <p:spTgt spid="69"/>
                                        </p:tgtEl>
                                      </p:cBhvr>
                                    </p:animEffect>
                                  </p:childTnLst>
                                </p:cTn>
                              </p:par>
                              <p:par>
                                <p:cTn id="120" presetID="10" presetClass="entr" presetSubtype="0" fill="hold" nodeType="withEffect">
                                  <p:stCondLst>
                                    <p:cond delay="0"/>
                                  </p:stCondLst>
                                  <p:childTnLst>
                                    <p:set>
                                      <p:cBhvr>
                                        <p:cTn id="121" dur="1" fill="hold">
                                          <p:stCondLst>
                                            <p:cond delay="0"/>
                                          </p:stCondLst>
                                        </p:cTn>
                                        <p:tgtEl>
                                          <p:spTgt spid="70"/>
                                        </p:tgtEl>
                                        <p:attrNameLst>
                                          <p:attrName>style.visibility</p:attrName>
                                        </p:attrNameLst>
                                      </p:cBhvr>
                                      <p:to>
                                        <p:strVal val="visible"/>
                                      </p:to>
                                    </p:set>
                                    <p:animEffect transition="in" filter="fade">
                                      <p:cBhvr>
                                        <p:cTn id="122" dur="500"/>
                                        <p:tgtEl>
                                          <p:spTgt spid="70"/>
                                        </p:tgtEl>
                                      </p:cBhvr>
                                    </p:animEffect>
                                  </p:childTnLst>
                                </p:cTn>
                              </p:par>
                              <p:par>
                                <p:cTn id="123" presetID="1" presetClass="exit" presetSubtype="0" fill="hold" nodeType="withEffect">
                                  <p:stCondLst>
                                    <p:cond delay="0"/>
                                  </p:stCondLst>
                                  <p:childTnLst>
                                    <p:set>
                                      <p:cBhvr>
                                        <p:cTn id="124" dur="1" fill="hold">
                                          <p:stCondLst>
                                            <p:cond delay="0"/>
                                          </p:stCondLst>
                                        </p:cTn>
                                        <p:tgtEl>
                                          <p:spTgt spid="66"/>
                                        </p:tgtEl>
                                        <p:attrNameLst>
                                          <p:attrName>style.visibility</p:attrName>
                                        </p:attrNameLst>
                                      </p:cBhvr>
                                      <p:to>
                                        <p:strVal val="hidden"/>
                                      </p:to>
                                    </p:set>
                                  </p:childTnLst>
                                </p:cTn>
                              </p:par>
                              <p:par>
                                <p:cTn id="125" presetID="1" presetClass="exit" presetSubtype="0" fill="hold" grpId="4" nodeType="withEffect">
                                  <p:stCondLst>
                                    <p:cond delay="0"/>
                                  </p:stCondLst>
                                  <p:childTnLst>
                                    <p:set>
                                      <p:cBhvr>
                                        <p:cTn id="126" dur="1" fill="hold">
                                          <p:stCondLst>
                                            <p:cond delay="0"/>
                                          </p:stCondLst>
                                        </p:cTn>
                                        <p:tgtEl>
                                          <p:spTgt spid="65"/>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68"/>
                                        </p:tgtEl>
                                        <p:attrNameLst>
                                          <p:attrName>style.visibility</p:attrName>
                                        </p:attrNameLst>
                                      </p:cBhvr>
                                      <p:to>
                                        <p:strVal val="hidden"/>
                                      </p:to>
                                    </p:set>
                                  </p:childTnLst>
                                </p:cTn>
                              </p:par>
                              <p:par>
                                <p:cTn id="129" presetID="1" presetClass="exit" presetSubtype="0" fill="hold" grpId="4" nodeType="withEffect">
                                  <p:stCondLst>
                                    <p:cond delay="0"/>
                                  </p:stCondLst>
                                  <p:childTnLst>
                                    <p:set>
                                      <p:cBhvr>
                                        <p:cTn id="130" dur="1" fill="hold">
                                          <p:stCondLst>
                                            <p:cond delay="0"/>
                                          </p:stCondLst>
                                        </p:cTn>
                                        <p:tgtEl>
                                          <p:spTgt spid="67"/>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72"/>
                                        </p:tgtEl>
                                        <p:attrNameLst>
                                          <p:attrName>style.visibility</p:attrName>
                                        </p:attrNameLst>
                                      </p:cBhvr>
                                      <p:to>
                                        <p:strVal val="hidden"/>
                                      </p:to>
                                    </p:set>
                                  </p:childTnLst>
                                </p:cTn>
                              </p:par>
                              <p:par>
                                <p:cTn id="133" presetID="1" presetClass="exit" presetSubtype="0" fill="hold" grpId="5" nodeType="withEffect">
                                  <p:stCondLst>
                                    <p:cond delay="0"/>
                                  </p:stCondLst>
                                  <p:childTnLst>
                                    <p:set>
                                      <p:cBhvr>
                                        <p:cTn id="134" dur="1" fill="hold">
                                          <p:stCondLst>
                                            <p:cond delay="0"/>
                                          </p:stCondLst>
                                        </p:cTn>
                                        <p:tgtEl>
                                          <p:spTgt spid="71"/>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74"/>
                                        </p:tgtEl>
                                        <p:attrNameLst>
                                          <p:attrName>style.visibility</p:attrName>
                                        </p:attrNameLst>
                                      </p:cBhvr>
                                      <p:to>
                                        <p:strVal val="hidden"/>
                                      </p:to>
                                    </p:set>
                                  </p:childTnLst>
                                </p:cTn>
                              </p:par>
                              <p:par>
                                <p:cTn id="137" presetID="1" presetClass="exit" presetSubtype="0" fill="hold" grpId="5" nodeType="withEffect">
                                  <p:stCondLst>
                                    <p:cond delay="0"/>
                                  </p:stCondLst>
                                  <p:childTnLst>
                                    <p:set>
                                      <p:cBhvr>
                                        <p:cTn id="138" dur="1" fill="hold">
                                          <p:stCondLst>
                                            <p:cond delay="0"/>
                                          </p:stCondLst>
                                        </p:cTn>
                                        <p:tgtEl>
                                          <p:spTgt spid="73"/>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46"/>
                                        </p:tgtEl>
                                        <p:attrNameLst>
                                          <p:attrName>style.visibility</p:attrName>
                                        </p:attrNameLst>
                                      </p:cBhvr>
                                      <p:to>
                                        <p:strVal val="hidden"/>
                                      </p:to>
                                    </p:set>
                                  </p:childTnLst>
                                </p:cTn>
                              </p:par>
                              <p:par>
                                <p:cTn id="141" presetID="1" presetClass="exit" presetSubtype="0" fill="hold" grpId="5" nodeType="withEffect">
                                  <p:stCondLst>
                                    <p:cond delay="0"/>
                                  </p:stCondLst>
                                  <p:childTnLst>
                                    <p:set>
                                      <p:cBhvr>
                                        <p:cTn id="142"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43" restart="whenNotActive" fill="hold" evtFilter="cancelBubble" nodeType="interactiveSeq">
                <p:stCondLst>
                  <p:cond evt="onClick" delay="0">
                    <p:tgtEl>
                      <p:spTgt spid="59"/>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62"/>
                                        </p:tgtEl>
                                        <p:attrNameLst>
                                          <p:attrName>style.visibility</p:attrName>
                                        </p:attrNameLst>
                                      </p:cBhvr>
                                      <p:to>
                                        <p:strVal val="visible"/>
                                      </p:to>
                                    </p:set>
                                    <p:animEffect transition="in" filter="fade">
                                      <p:cBhvr>
                                        <p:cTn id="148" dur="500"/>
                                        <p:tgtEl>
                                          <p:spTgt spid="6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61"/>
                                        </p:tgtEl>
                                        <p:attrNameLst>
                                          <p:attrName>style.visibility</p:attrName>
                                        </p:attrNameLst>
                                      </p:cBhvr>
                                      <p:to>
                                        <p:strVal val="visible"/>
                                      </p:to>
                                    </p:set>
                                    <p:animEffect transition="in" filter="fade">
                                      <p:cBhvr>
                                        <p:cTn id="151" dur="500"/>
                                        <p:tgtEl>
                                          <p:spTgt spid="61"/>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60"/>
                                        </p:tgtEl>
                                        <p:attrNameLst>
                                          <p:attrName>style.visibility</p:attrName>
                                        </p:attrNameLst>
                                      </p:cBhvr>
                                      <p:to>
                                        <p:strVal val="visible"/>
                                      </p:to>
                                    </p:set>
                                    <p:animEffect transition="in" filter="fade">
                                      <p:cBhvr>
                                        <p:cTn id="154" dur="500"/>
                                        <p:tgtEl>
                                          <p:spTgt spid="60"/>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71"/>
                                        </p:tgtEl>
                                        <p:attrNameLst>
                                          <p:attrName>style.visibility</p:attrName>
                                        </p:attrNameLst>
                                      </p:cBhvr>
                                      <p:to>
                                        <p:strVal val="visible"/>
                                      </p:to>
                                    </p:set>
                                    <p:animEffect transition="in" filter="fade">
                                      <p:cBhvr>
                                        <p:cTn id="157" dur="500"/>
                                        <p:tgtEl>
                                          <p:spTgt spid="71"/>
                                        </p:tgtEl>
                                      </p:cBhvr>
                                    </p:animEffect>
                                  </p:childTnLst>
                                </p:cTn>
                              </p:par>
                              <p:par>
                                <p:cTn id="158" presetID="10" presetClass="entr" presetSubtype="0" fill="hold" nodeType="withEffect">
                                  <p:stCondLst>
                                    <p:cond delay="0"/>
                                  </p:stCondLst>
                                  <p:childTnLst>
                                    <p:set>
                                      <p:cBhvr>
                                        <p:cTn id="159" dur="1" fill="hold">
                                          <p:stCondLst>
                                            <p:cond delay="0"/>
                                          </p:stCondLst>
                                        </p:cTn>
                                        <p:tgtEl>
                                          <p:spTgt spid="72"/>
                                        </p:tgtEl>
                                        <p:attrNameLst>
                                          <p:attrName>style.visibility</p:attrName>
                                        </p:attrNameLst>
                                      </p:cBhvr>
                                      <p:to>
                                        <p:strVal val="visible"/>
                                      </p:to>
                                    </p:set>
                                    <p:animEffect transition="in" filter="fade">
                                      <p:cBhvr>
                                        <p:cTn id="160" dur="500"/>
                                        <p:tgtEl>
                                          <p:spTgt spid="72"/>
                                        </p:tgtEl>
                                      </p:cBhvr>
                                    </p:animEffect>
                                  </p:childTnLst>
                                </p:cTn>
                              </p:par>
                              <p:par>
                                <p:cTn id="161" presetID="1" presetClass="exit" presetSubtype="0" fill="hold" nodeType="withEffect">
                                  <p:stCondLst>
                                    <p:cond delay="0"/>
                                  </p:stCondLst>
                                  <p:childTnLst>
                                    <p:set>
                                      <p:cBhvr>
                                        <p:cTn id="162" dur="1" fill="hold">
                                          <p:stCondLst>
                                            <p:cond delay="0"/>
                                          </p:stCondLst>
                                        </p:cTn>
                                        <p:tgtEl>
                                          <p:spTgt spid="66"/>
                                        </p:tgtEl>
                                        <p:attrNameLst>
                                          <p:attrName>style.visibility</p:attrName>
                                        </p:attrNameLst>
                                      </p:cBhvr>
                                      <p:to>
                                        <p:strVal val="hidden"/>
                                      </p:to>
                                    </p:set>
                                  </p:childTnLst>
                                </p:cTn>
                              </p:par>
                              <p:par>
                                <p:cTn id="163" presetID="1" presetClass="exit" presetSubtype="0" fill="hold" grpId="5" nodeType="withEffect">
                                  <p:stCondLst>
                                    <p:cond delay="0"/>
                                  </p:stCondLst>
                                  <p:childTnLst>
                                    <p:set>
                                      <p:cBhvr>
                                        <p:cTn id="164" dur="1" fill="hold">
                                          <p:stCondLst>
                                            <p:cond delay="0"/>
                                          </p:stCondLst>
                                        </p:cTn>
                                        <p:tgtEl>
                                          <p:spTgt spid="65"/>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68"/>
                                        </p:tgtEl>
                                        <p:attrNameLst>
                                          <p:attrName>style.visibility</p:attrName>
                                        </p:attrNameLst>
                                      </p:cBhvr>
                                      <p:to>
                                        <p:strVal val="hidden"/>
                                      </p:to>
                                    </p:set>
                                  </p:childTnLst>
                                </p:cTn>
                              </p:par>
                              <p:par>
                                <p:cTn id="167" presetID="1" presetClass="exit" presetSubtype="0" fill="hold" grpId="5" nodeType="withEffect">
                                  <p:stCondLst>
                                    <p:cond delay="0"/>
                                  </p:stCondLst>
                                  <p:childTnLst>
                                    <p:set>
                                      <p:cBhvr>
                                        <p:cTn id="168" dur="1" fill="hold">
                                          <p:stCondLst>
                                            <p:cond delay="0"/>
                                          </p:stCondLst>
                                        </p:cTn>
                                        <p:tgtEl>
                                          <p:spTgt spid="67"/>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70"/>
                                        </p:tgtEl>
                                        <p:attrNameLst>
                                          <p:attrName>style.visibility</p:attrName>
                                        </p:attrNameLst>
                                      </p:cBhvr>
                                      <p:to>
                                        <p:strVal val="hidden"/>
                                      </p:to>
                                    </p:set>
                                  </p:childTnLst>
                                </p:cTn>
                              </p:par>
                              <p:par>
                                <p:cTn id="171" presetID="1" presetClass="exit" presetSubtype="0" fill="hold" grpId="5" nodeType="withEffect">
                                  <p:stCondLst>
                                    <p:cond delay="0"/>
                                  </p:stCondLst>
                                  <p:childTnLst>
                                    <p:set>
                                      <p:cBhvr>
                                        <p:cTn id="172" dur="1" fill="hold">
                                          <p:stCondLst>
                                            <p:cond delay="0"/>
                                          </p:stCondLst>
                                        </p:cTn>
                                        <p:tgtEl>
                                          <p:spTgt spid="69"/>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74"/>
                                        </p:tgtEl>
                                        <p:attrNameLst>
                                          <p:attrName>style.visibility</p:attrName>
                                        </p:attrNameLst>
                                      </p:cBhvr>
                                      <p:to>
                                        <p:strVal val="hidden"/>
                                      </p:to>
                                    </p:set>
                                  </p:childTnLst>
                                </p:cTn>
                              </p:par>
                              <p:par>
                                <p:cTn id="175" presetID="1" presetClass="exit" presetSubtype="0" fill="hold" grpId="6" nodeType="withEffect">
                                  <p:stCondLst>
                                    <p:cond delay="0"/>
                                  </p:stCondLst>
                                  <p:childTnLst>
                                    <p:set>
                                      <p:cBhvr>
                                        <p:cTn id="176" dur="1" fill="hold">
                                          <p:stCondLst>
                                            <p:cond delay="0"/>
                                          </p:stCondLst>
                                        </p:cTn>
                                        <p:tgtEl>
                                          <p:spTgt spid="73"/>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46"/>
                                        </p:tgtEl>
                                        <p:attrNameLst>
                                          <p:attrName>style.visibility</p:attrName>
                                        </p:attrNameLst>
                                      </p:cBhvr>
                                      <p:to>
                                        <p:strVal val="hidden"/>
                                      </p:to>
                                    </p:set>
                                  </p:childTnLst>
                                </p:cTn>
                              </p:par>
                              <p:par>
                                <p:cTn id="179" presetID="1" presetClass="exit" presetSubtype="0" fill="hold" grpId="6" nodeType="withEffect">
                                  <p:stCondLst>
                                    <p:cond delay="0"/>
                                  </p:stCondLst>
                                  <p:childTnLst>
                                    <p:set>
                                      <p:cBhvr>
                                        <p:cTn id="180"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81" restart="whenNotActive" fill="hold" evtFilter="cancelBubble" nodeType="interactiveSeq">
                <p:stCondLst>
                  <p:cond evt="onClick" delay="0">
                    <p:tgtEl>
                      <p:spTgt spid="63"/>
                    </p:tgtEl>
                  </p:cond>
                </p:stCondLst>
                <p:endSync evt="end" delay="0">
                  <p:rtn val="all"/>
                </p:endSync>
                <p:childTnLst>
                  <p:par>
                    <p:cTn id="182" fill="hold" nodeType="clickPar">
                      <p:stCondLst>
                        <p:cond delay="0"/>
                      </p:stCondLst>
                      <p:childTnLst>
                        <p:par>
                          <p:cTn id="183" fill="hold" nodeType="withGroup">
                            <p:stCondLst>
                              <p:cond delay="0"/>
                            </p:stCondLst>
                            <p:childTnLst>
                              <p:par>
                                <p:cTn id="184" presetID="10" presetClass="entr" presetSubtype="0" fill="hold" grpId="0" nodeType="withEffect">
                                  <p:stCondLst>
                                    <p:cond delay="0"/>
                                  </p:stCondLst>
                                  <p:childTnLst>
                                    <p:set>
                                      <p:cBhvr>
                                        <p:cTn id="185" dur="1" fill="hold">
                                          <p:stCondLst>
                                            <p:cond delay="0"/>
                                          </p:stCondLst>
                                        </p:cTn>
                                        <p:tgtEl>
                                          <p:spTgt spid="73"/>
                                        </p:tgtEl>
                                        <p:attrNameLst>
                                          <p:attrName>style.visibility</p:attrName>
                                        </p:attrNameLst>
                                      </p:cBhvr>
                                      <p:to>
                                        <p:strVal val="visible"/>
                                      </p:to>
                                    </p:set>
                                    <p:animEffect transition="in" filter="fade">
                                      <p:cBhvr>
                                        <p:cTn id="186" dur="500"/>
                                        <p:tgtEl>
                                          <p:spTgt spid="73"/>
                                        </p:tgtEl>
                                      </p:cBhvr>
                                    </p:animEffect>
                                  </p:childTnLst>
                                </p:cTn>
                              </p:par>
                              <p:par>
                                <p:cTn id="187" presetID="10" presetClass="entr" presetSubtype="0" fill="hold" nodeType="withEffect">
                                  <p:stCondLst>
                                    <p:cond delay="0"/>
                                  </p:stCondLst>
                                  <p:childTnLst>
                                    <p:set>
                                      <p:cBhvr>
                                        <p:cTn id="188" dur="1" fill="hold">
                                          <p:stCondLst>
                                            <p:cond delay="0"/>
                                          </p:stCondLst>
                                        </p:cTn>
                                        <p:tgtEl>
                                          <p:spTgt spid="74"/>
                                        </p:tgtEl>
                                        <p:attrNameLst>
                                          <p:attrName>style.visibility</p:attrName>
                                        </p:attrNameLst>
                                      </p:cBhvr>
                                      <p:to>
                                        <p:strVal val="visible"/>
                                      </p:to>
                                    </p:set>
                                    <p:animEffect transition="in" filter="fade">
                                      <p:cBhvr>
                                        <p:cTn id="189" dur="500"/>
                                        <p:tgtEl>
                                          <p:spTgt spid="74"/>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26"/>
                                        </p:tgtEl>
                                        <p:attrNameLst>
                                          <p:attrName>style.visibility</p:attrName>
                                        </p:attrNameLst>
                                      </p:cBhvr>
                                      <p:to>
                                        <p:strVal val="visible"/>
                                      </p:to>
                                    </p:set>
                                    <p:animEffect transition="in" filter="fade">
                                      <p:cBhvr>
                                        <p:cTn id="192" dur="500"/>
                                        <p:tgtEl>
                                          <p:spTgt spid="26"/>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24"/>
                                        </p:tgtEl>
                                        <p:attrNameLst>
                                          <p:attrName>style.visibility</p:attrName>
                                        </p:attrNameLst>
                                      </p:cBhvr>
                                      <p:to>
                                        <p:strVal val="visible"/>
                                      </p:to>
                                    </p:set>
                                    <p:animEffect transition="in" filter="fade">
                                      <p:cBhvr>
                                        <p:cTn id="195" dur="500"/>
                                        <p:tgtEl>
                                          <p:spTgt spid="24"/>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25"/>
                                        </p:tgtEl>
                                        <p:attrNameLst>
                                          <p:attrName>style.visibility</p:attrName>
                                        </p:attrNameLst>
                                      </p:cBhvr>
                                      <p:to>
                                        <p:strVal val="visible"/>
                                      </p:to>
                                    </p:set>
                                    <p:animEffect transition="in" filter="fade">
                                      <p:cBhvr>
                                        <p:cTn id="198" dur="500"/>
                                        <p:tgtEl>
                                          <p:spTgt spid="25"/>
                                        </p:tgtEl>
                                      </p:cBhvr>
                                    </p:animEffect>
                                  </p:childTnLst>
                                </p:cTn>
                              </p:par>
                              <p:par>
                                <p:cTn id="199" presetID="1" presetClass="exit" presetSubtype="0" fill="hold" nodeType="withEffect">
                                  <p:stCondLst>
                                    <p:cond delay="0"/>
                                  </p:stCondLst>
                                  <p:childTnLst>
                                    <p:set>
                                      <p:cBhvr>
                                        <p:cTn id="200" dur="1" fill="hold">
                                          <p:stCondLst>
                                            <p:cond delay="0"/>
                                          </p:stCondLst>
                                        </p:cTn>
                                        <p:tgtEl>
                                          <p:spTgt spid="66"/>
                                        </p:tgtEl>
                                        <p:attrNameLst>
                                          <p:attrName>style.visibility</p:attrName>
                                        </p:attrNameLst>
                                      </p:cBhvr>
                                      <p:to>
                                        <p:strVal val="hidden"/>
                                      </p:to>
                                    </p:set>
                                  </p:childTnLst>
                                </p:cTn>
                              </p:par>
                              <p:par>
                                <p:cTn id="201" presetID="1" presetClass="exit" presetSubtype="0" fill="hold" grpId="6" nodeType="withEffect">
                                  <p:stCondLst>
                                    <p:cond delay="0"/>
                                  </p:stCondLst>
                                  <p:childTnLst>
                                    <p:set>
                                      <p:cBhvr>
                                        <p:cTn id="202" dur="1" fill="hold">
                                          <p:stCondLst>
                                            <p:cond delay="0"/>
                                          </p:stCondLst>
                                        </p:cTn>
                                        <p:tgtEl>
                                          <p:spTgt spid="65"/>
                                        </p:tgtEl>
                                        <p:attrNameLst>
                                          <p:attrName>style.visibility</p:attrName>
                                        </p:attrNameLst>
                                      </p:cBhvr>
                                      <p:to>
                                        <p:strVal val="hidden"/>
                                      </p:to>
                                    </p:set>
                                  </p:childTnLst>
                                </p:cTn>
                              </p:par>
                              <p:par>
                                <p:cTn id="203" presetID="1" presetClass="exit" presetSubtype="0" fill="hold" nodeType="withEffect">
                                  <p:stCondLst>
                                    <p:cond delay="0"/>
                                  </p:stCondLst>
                                  <p:childTnLst>
                                    <p:set>
                                      <p:cBhvr>
                                        <p:cTn id="204" dur="1" fill="hold">
                                          <p:stCondLst>
                                            <p:cond delay="0"/>
                                          </p:stCondLst>
                                        </p:cTn>
                                        <p:tgtEl>
                                          <p:spTgt spid="68"/>
                                        </p:tgtEl>
                                        <p:attrNameLst>
                                          <p:attrName>style.visibility</p:attrName>
                                        </p:attrNameLst>
                                      </p:cBhvr>
                                      <p:to>
                                        <p:strVal val="hidden"/>
                                      </p:to>
                                    </p:set>
                                  </p:childTnLst>
                                </p:cTn>
                              </p:par>
                              <p:par>
                                <p:cTn id="205" presetID="1" presetClass="exit" presetSubtype="0" fill="hold" nodeType="withEffect">
                                  <p:stCondLst>
                                    <p:cond delay="0"/>
                                  </p:stCondLst>
                                  <p:childTnLst>
                                    <p:set>
                                      <p:cBhvr>
                                        <p:cTn id="206" dur="1" fill="hold">
                                          <p:stCondLst>
                                            <p:cond delay="0"/>
                                          </p:stCondLst>
                                        </p:cTn>
                                        <p:tgtEl>
                                          <p:spTgt spid="70"/>
                                        </p:tgtEl>
                                        <p:attrNameLst>
                                          <p:attrName>style.visibility</p:attrName>
                                        </p:attrNameLst>
                                      </p:cBhvr>
                                      <p:to>
                                        <p:strVal val="hidden"/>
                                      </p:to>
                                    </p:set>
                                  </p:childTnLst>
                                </p:cTn>
                              </p:par>
                              <p:par>
                                <p:cTn id="207" presetID="1" presetClass="exit" presetSubtype="0" fill="hold" grpId="6" nodeType="withEffect">
                                  <p:stCondLst>
                                    <p:cond delay="0"/>
                                  </p:stCondLst>
                                  <p:childTnLst>
                                    <p:set>
                                      <p:cBhvr>
                                        <p:cTn id="208" dur="1" fill="hold">
                                          <p:stCondLst>
                                            <p:cond delay="0"/>
                                          </p:stCondLst>
                                        </p:cTn>
                                        <p:tgtEl>
                                          <p:spTgt spid="69"/>
                                        </p:tgtEl>
                                        <p:attrNameLst>
                                          <p:attrName>style.visibility</p:attrName>
                                        </p:attrNameLst>
                                      </p:cBhvr>
                                      <p:to>
                                        <p:strVal val="hidden"/>
                                      </p:to>
                                    </p:set>
                                  </p:childTnLst>
                                </p:cTn>
                              </p:par>
                              <p:par>
                                <p:cTn id="209" presetID="1" presetClass="exit" presetSubtype="0" fill="hold" nodeType="withEffect">
                                  <p:stCondLst>
                                    <p:cond delay="0"/>
                                  </p:stCondLst>
                                  <p:childTnLst>
                                    <p:set>
                                      <p:cBhvr>
                                        <p:cTn id="210" dur="1" fill="hold">
                                          <p:stCondLst>
                                            <p:cond delay="0"/>
                                          </p:stCondLst>
                                        </p:cTn>
                                        <p:tgtEl>
                                          <p:spTgt spid="72"/>
                                        </p:tgtEl>
                                        <p:attrNameLst>
                                          <p:attrName>style.visibility</p:attrName>
                                        </p:attrNameLst>
                                      </p:cBhvr>
                                      <p:to>
                                        <p:strVal val="hidden"/>
                                      </p:to>
                                    </p:set>
                                  </p:childTnLst>
                                </p:cTn>
                              </p:par>
                              <p:par>
                                <p:cTn id="211" presetID="1" presetClass="exit" presetSubtype="0" fill="hold" grpId="6" nodeType="withEffect">
                                  <p:stCondLst>
                                    <p:cond delay="0"/>
                                  </p:stCondLst>
                                  <p:childTnLst>
                                    <p:set>
                                      <p:cBhvr>
                                        <p:cTn id="212" dur="1" fill="hold">
                                          <p:stCondLst>
                                            <p:cond delay="0"/>
                                          </p:stCondLst>
                                        </p:cTn>
                                        <p:tgtEl>
                                          <p:spTgt spid="71"/>
                                        </p:tgtEl>
                                        <p:attrNameLst>
                                          <p:attrName>style.visibility</p:attrName>
                                        </p:attrNameLst>
                                      </p:cBhvr>
                                      <p:to>
                                        <p:strVal val="hidden"/>
                                      </p:to>
                                    </p:set>
                                  </p:childTnLst>
                                </p:cTn>
                              </p:par>
                              <p:par>
                                <p:cTn id="213" presetID="1" presetClass="exit" presetSubtype="0" fill="hold" nodeType="withEffect">
                                  <p:stCondLst>
                                    <p:cond delay="0"/>
                                  </p:stCondLst>
                                  <p:childTnLst>
                                    <p:set>
                                      <p:cBhvr>
                                        <p:cTn id="214" dur="1" fill="hold">
                                          <p:stCondLst>
                                            <p:cond delay="0"/>
                                          </p:stCondLst>
                                        </p:cTn>
                                        <p:tgtEl>
                                          <p:spTgt spid="46"/>
                                        </p:tgtEl>
                                        <p:attrNameLst>
                                          <p:attrName>style.visibility</p:attrName>
                                        </p:attrNameLst>
                                      </p:cBhvr>
                                      <p:to>
                                        <p:strVal val="hidden"/>
                                      </p:to>
                                    </p:set>
                                  </p:childTnLst>
                                </p:cTn>
                              </p:par>
                              <p:par>
                                <p:cTn id="215" presetID="1" presetClass="exit" presetSubtype="0" fill="hold" grpId="7" nodeType="withEffect">
                                  <p:stCondLst>
                                    <p:cond delay="0"/>
                                  </p:stCondLst>
                                  <p:childTnLst>
                                    <p:set>
                                      <p:cBhvr>
                                        <p:cTn id="216"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17" restart="whenNotActive" fill="hold" evtFilter="cancelBubble" nodeType="interactiveSeq">
                <p:stCondLst>
                  <p:cond evt="onClick" delay="0">
                    <p:tgtEl>
                      <p:spTgt spid="64"/>
                    </p:tgtEl>
                  </p:cond>
                </p:stCondLst>
                <p:endSync evt="end" delay="0">
                  <p:rtn val="all"/>
                </p:endSync>
                <p:childTnLst>
                  <p:par>
                    <p:cTn id="218" fill="hold" nodeType="clickPar">
                      <p:stCondLst>
                        <p:cond delay="0"/>
                      </p:stCondLst>
                      <p:childTnLst>
                        <p:par>
                          <p:cTn id="219" fill="hold" nodeType="withGroup">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35907"/>
                                        </p:tgtEl>
                                        <p:attrNameLst>
                                          <p:attrName>style.visibility</p:attrName>
                                        </p:attrNameLst>
                                      </p:cBhvr>
                                      <p:to>
                                        <p:strVal val="visible"/>
                                      </p:to>
                                    </p:set>
                                    <p:animEffect transition="in" filter="fade">
                                      <p:cBhvr>
                                        <p:cTn id="222" dur="500"/>
                                        <p:tgtEl>
                                          <p:spTgt spid="35907"/>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35908"/>
                                        </p:tgtEl>
                                        <p:attrNameLst>
                                          <p:attrName>style.visibility</p:attrName>
                                        </p:attrNameLst>
                                      </p:cBhvr>
                                      <p:to>
                                        <p:strVal val="visible"/>
                                      </p:to>
                                    </p:set>
                                    <p:animEffect transition="in" filter="fade">
                                      <p:cBhvr>
                                        <p:cTn id="225" dur="500"/>
                                        <p:tgtEl>
                                          <p:spTgt spid="35908"/>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35909"/>
                                        </p:tgtEl>
                                        <p:attrNameLst>
                                          <p:attrName>style.visibility</p:attrName>
                                        </p:attrNameLst>
                                      </p:cBhvr>
                                      <p:to>
                                        <p:strVal val="visible"/>
                                      </p:to>
                                    </p:set>
                                    <p:animEffect transition="in" filter="fade">
                                      <p:cBhvr>
                                        <p:cTn id="228" dur="500"/>
                                        <p:tgtEl>
                                          <p:spTgt spid="35909"/>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45"/>
                                        </p:tgtEl>
                                        <p:attrNameLst>
                                          <p:attrName>style.visibility</p:attrName>
                                        </p:attrNameLst>
                                      </p:cBhvr>
                                      <p:to>
                                        <p:strVal val="visible"/>
                                      </p:to>
                                    </p:set>
                                    <p:animEffect transition="in" filter="fade">
                                      <p:cBhvr>
                                        <p:cTn id="231" dur="500"/>
                                        <p:tgtEl>
                                          <p:spTgt spid="45"/>
                                        </p:tgtEl>
                                      </p:cBhvr>
                                    </p:animEffect>
                                  </p:childTnLst>
                                </p:cTn>
                              </p:par>
                              <p:par>
                                <p:cTn id="232" presetID="10" presetClass="entr" presetSubtype="0" fill="hold" nodeType="withEffect">
                                  <p:stCondLst>
                                    <p:cond delay="0"/>
                                  </p:stCondLst>
                                  <p:childTnLst>
                                    <p:set>
                                      <p:cBhvr>
                                        <p:cTn id="233" dur="1" fill="hold">
                                          <p:stCondLst>
                                            <p:cond delay="0"/>
                                          </p:stCondLst>
                                        </p:cTn>
                                        <p:tgtEl>
                                          <p:spTgt spid="46"/>
                                        </p:tgtEl>
                                        <p:attrNameLst>
                                          <p:attrName>style.visibility</p:attrName>
                                        </p:attrNameLst>
                                      </p:cBhvr>
                                      <p:to>
                                        <p:strVal val="visible"/>
                                      </p:to>
                                    </p:set>
                                    <p:animEffect transition="in" filter="fade">
                                      <p:cBhvr>
                                        <p:cTn id="234" dur="500"/>
                                        <p:tgtEl>
                                          <p:spTgt spid="46"/>
                                        </p:tgtEl>
                                      </p:cBhvr>
                                    </p:animEffect>
                                  </p:childTnLst>
                                </p:cTn>
                              </p:par>
                              <p:par>
                                <p:cTn id="235" presetID="1" presetClass="exit" presetSubtype="0" fill="hold" nodeType="withEffect">
                                  <p:stCondLst>
                                    <p:cond delay="0"/>
                                  </p:stCondLst>
                                  <p:childTnLst>
                                    <p:set>
                                      <p:cBhvr>
                                        <p:cTn id="236" dur="1" fill="hold">
                                          <p:stCondLst>
                                            <p:cond delay="0"/>
                                          </p:stCondLst>
                                        </p:cTn>
                                        <p:tgtEl>
                                          <p:spTgt spid="66"/>
                                        </p:tgtEl>
                                        <p:attrNameLst>
                                          <p:attrName>style.visibility</p:attrName>
                                        </p:attrNameLst>
                                      </p:cBhvr>
                                      <p:to>
                                        <p:strVal val="hidden"/>
                                      </p:to>
                                    </p:set>
                                  </p:childTnLst>
                                </p:cTn>
                              </p:par>
                              <p:par>
                                <p:cTn id="237" presetID="1" presetClass="exit" presetSubtype="0" fill="hold" grpId="7" nodeType="withEffect">
                                  <p:stCondLst>
                                    <p:cond delay="0"/>
                                  </p:stCondLst>
                                  <p:childTnLst>
                                    <p:set>
                                      <p:cBhvr>
                                        <p:cTn id="238" dur="1" fill="hold">
                                          <p:stCondLst>
                                            <p:cond delay="0"/>
                                          </p:stCondLst>
                                        </p:cTn>
                                        <p:tgtEl>
                                          <p:spTgt spid="65"/>
                                        </p:tgtEl>
                                        <p:attrNameLst>
                                          <p:attrName>style.visibility</p:attrName>
                                        </p:attrNameLst>
                                      </p:cBhvr>
                                      <p:to>
                                        <p:strVal val="hidden"/>
                                      </p:to>
                                    </p:set>
                                  </p:childTnLst>
                                </p:cTn>
                              </p:par>
                              <p:par>
                                <p:cTn id="239" presetID="1" presetClass="exit" presetSubtype="0" fill="hold" nodeType="withEffect">
                                  <p:stCondLst>
                                    <p:cond delay="0"/>
                                  </p:stCondLst>
                                  <p:childTnLst>
                                    <p:set>
                                      <p:cBhvr>
                                        <p:cTn id="240" dur="1" fill="hold">
                                          <p:stCondLst>
                                            <p:cond delay="0"/>
                                          </p:stCondLst>
                                        </p:cTn>
                                        <p:tgtEl>
                                          <p:spTgt spid="68"/>
                                        </p:tgtEl>
                                        <p:attrNameLst>
                                          <p:attrName>style.visibility</p:attrName>
                                        </p:attrNameLst>
                                      </p:cBhvr>
                                      <p:to>
                                        <p:strVal val="hidden"/>
                                      </p:to>
                                    </p:set>
                                  </p:childTnLst>
                                </p:cTn>
                              </p:par>
                              <p:par>
                                <p:cTn id="241" presetID="1" presetClass="exit" presetSubtype="0" fill="hold" grpId="6" nodeType="withEffect">
                                  <p:stCondLst>
                                    <p:cond delay="0"/>
                                  </p:stCondLst>
                                  <p:childTnLst>
                                    <p:set>
                                      <p:cBhvr>
                                        <p:cTn id="242" dur="1" fill="hold">
                                          <p:stCondLst>
                                            <p:cond delay="0"/>
                                          </p:stCondLst>
                                        </p:cTn>
                                        <p:tgtEl>
                                          <p:spTgt spid="67"/>
                                        </p:tgtEl>
                                        <p:attrNameLst>
                                          <p:attrName>style.visibility</p:attrName>
                                        </p:attrNameLst>
                                      </p:cBhvr>
                                      <p:to>
                                        <p:strVal val="hidden"/>
                                      </p:to>
                                    </p:set>
                                  </p:childTnLst>
                                </p:cTn>
                              </p:par>
                              <p:par>
                                <p:cTn id="243" presetID="1" presetClass="exit" presetSubtype="0" fill="hold" nodeType="withEffect">
                                  <p:stCondLst>
                                    <p:cond delay="0"/>
                                  </p:stCondLst>
                                  <p:childTnLst>
                                    <p:set>
                                      <p:cBhvr>
                                        <p:cTn id="244" dur="1" fill="hold">
                                          <p:stCondLst>
                                            <p:cond delay="0"/>
                                          </p:stCondLst>
                                        </p:cTn>
                                        <p:tgtEl>
                                          <p:spTgt spid="70"/>
                                        </p:tgtEl>
                                        <p:attrNameLst>
                                          <p:attrName>style.visibility</p:attrName>
                                        </p:attrNameLst>
                                      </p:cBhvr>
                                      <p:to>
                                        <p:strVal val="hidden"/>
                                      </p:to>
                                    </p:set>
                                  </p:childTnLst>
                                </p:cTn>
                              </p:par>
                              <p:par>
                                <p:cTn id="245" presetID="1" presetClass="exit" presetSubtype="0" fill="hold" grpId="7" nodeType="withEffect">
                                  <p:stCondLst>
                                    <p:cond delay="0"/>
                                  </p:stCondLst>
                                  <p:childTnLst>
                                    <p:set>
                                      <p:cBhvr>
                                        <p:cTn id="246" dur="1" fill="hold">
                                          <p:stCondLst>
                                            <p:cond delay="0"/>
                                          </p:stCondLst>
                                        </p:cTn>
                                        <p:tgtEl>
                                          <p:spTgt spid="69"/>
                                        </p:tgtEl>
                                        <p:attrNameLst>
                                          <p:attrName>style.visibility</p:attrName>
                                        </p:attrNameLst>
                                      </p:cBhvr>
                                      <p:to>
                                        <p:strVal val="hidden"/>
                                      </p:to>
                                    </p:set>
                                  </p:childTnLst>
                                </p:cTn>
                              </p:par>
                              <p:par>
                                <p:cTn id="247" presetID="1" presetClass="exit" presetSubtype="0" fill="hold" nodeType="withEffect">
                                  <p:stCondLst>
                                    <p:cond delay="0"/>
                                  </p:stCondLst>
                                  <p:childTnLst>
                                    <p:set>
                                      <p:cBhvr>
                                        <p:cTn id="248" dur="1" fill="hold">
                                          <p:stCondLst>
                                            <p:cond delay="0"/>
                                          </p:stCondLst>
                                        </p:cTn>
                                        <p:tgtEl>
                                          <p:spTgt spid="72"/>
                                        </p:tgtEl>
                                        <p:attrNameLst>
                                          <p:attrName>style.visibility</p:attrName>
                                        </p:attrNameLst>
                                      </p:cBhvr>
                                      <p:to>
                                        <p:strVal val="hidden"/>
                                      </p:to>
                                    </p:set>
                                  </p:childTnLst>
                                </p:cTn>
                              </p:par>
                              <p:par>
                                <p:cTn id="249" presetID="1" presetClass="exit" presetSubtype="0" fill="hold" grpId="7" nodeType="withEffect">
                                  <p:stCondLst>
                                    <p:cond delay="0"/>
                                  </p:stCondLst>
                                  <p:childTnLst>
                                    <p:set>
                                      <p:cBhvr>
                                        <p:cTn id="250" dur="1" fill="hold">
                                          <p:stCondLst>
                                            <p:cond delay="0"/>
                                          </p:stCondLst>
                                        </p:cTn>
                                        <p:tgtEl>
                                          <p:spTgt spid="71"/>
                                        </p:tgtEl>
                                        <p:attrNameLst>
                                          <p:attrName>style.visibility</p:attrName>
                                        </p:attrNameLst>
                                      </p:cBhvr>
                                      <p:to>
                                        <p:strVal val="hidden"/>
                                      </p:to>
                                    </p:set>
                                  </p:childTnLst>
                                </p:cTn>
                              </p:par>
                              <p:par>
                                <p:cTn id="251" presetID="1" presetClass="exit" presetSubtype="0" fill="hold" nodeType="withEffect">
                                  <p:stCondLst>
                                    <p:cond delay="0"/>
                                  </p:stCondLst>
                                  <p:childTnLst>
                                    <p:set>
                                      <p:cBhvr>
                                        <p:cTn id="252" dur="1" fill="hold">
                                          <p:stCondLst>
                                            <p:cond delay="0"/>
                                          </p:stCondLst>
                                        </p:cTn>
                                        <p:tgtEl>
                                          <p:spTgt spid="74"/>
                                        </p:tgtEl>
                                        <p:attrNameLst>
                                          <p:attrName>style.visibility</p:attrName>
                                        </p:attrNameLst>
                                      </p:cBhvr>
                                      <p:to>
                                        <p:strVal val="hidden"/>
                                      </p:to>
                                    </p:set>
                                  </p:childTnLst>
                                </p:cTn>
                              </p:par>
                              <p:par>
                                <p:cTn id="253" presetID="1" presetClass="exit" presetSubtype="0" fill="hold" grpId="7" nodeType="withEffect">
                                  <p:stCondLst>
                                    <p:cond delay="0"/>
                                  </p:stCondLst>
                                  <p:childTnLst>
                                    <p:set>
                                      <p:cBhvr>
                                        <p:cTn id="254" dur="1" fill="hold">
                                          <p:stCondLst>
                                            <p:cond delay="0"/>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55" restart="whenNotActive" fill="hold" evtFilter="cancelBubble" nodeType="interactiveSeq">
                <p:stCondLst>
                  <p:cond evt="onClick" delay="0">
                    <p:tgtEl>
                      <p:spTgt spid="66"/>
                    </p:tgtEl>
                  </p:cond>
                </p:stCondLst>
                <p:endSync evt="end" delay="0">
                  <p:rtn val="all"/>
                </p:endSync>
                <p:childTnLst>
                  <p:par>
                    <p:cTn id="256" fill="hold" nodeType="clickPar">
                      <p:stCondLst>
                        <p:cond delay="0"/>
                      </p:stCondLst>
                      <p:childTnLst>
                        <p:par>
                          <p:cTn id="257" fill="hold" nodeType="withGroup">
                            <p:stCondLst>
                              <p:cond delay="0"/>
                            </p:stCondLst>
                            <p:childTnLst>
                              <p:par>
                                <p:cTn id="258" presetID="1" presetClass="exit" presetSubtype="0" fill="hold" grpId="1" nodeType="withEffect">
                                  <p:stCondLst>
                                    <p:cond delay="0"/>
                                  </p:stCondLst>
                                  <p:childTnLst>
                                    <p:set>
                                      <p:cBhvr>
                                        <p:cTn id="259" dur="1" fill="hold">
                                          <p:stCondLst>
                                            <p:cond delay="0"/>
                                          </p:stCondLst>
                                        </p:cTn>
                                        <p:tgtEl>
                                          <p:spTgt spid="65"/>
                                        </p:tgtEl>
                                        <p:attrNameLst>
                                          <p:attrName>style.visibility</p:attrName>
                                        </p:attrNameLst>
                                      </p:cBhvr>
                                      <p:to>
                                        <p:strVal val="hidden"/>
                                      </p:to>
                                    </p:set>
                                  </p:childTnLst>
                                </p:cTn>
                              </p:par>
                              <p:par>
                                <p:cTn id="260" presetID="1" presetClass="exit" presetSubtype="0" fill="hold" nodeType="withEffect">
                                  <p:stCondLst>
                                    <p:cond delay="0"/>
                                  </p:stCondLst>
                                  <p:childTnLst>
                                    <p:set>
                                      <p:cBhvr>
                                        <p:cTn id="261" dur="1" fill="hold">
                                          <p:stCondLst>
                                            <p:cond delay="0"/>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62" restart="whenNotActive" fill="hold" evtFilter="cancelBubble" nodeType="interactiveSeq">
                <p:stCondLst>
                  <p:cond evt="onClick" delay="0">
                    <p:tgtEl>
                      <p:spTgt spid="68"/>
                    </p:tgtEl>
                  </p:cond>
                </p:stCondLst>
                <p:endSync evt="end" delay="0">
                  <p:rtn val="all"/>
                </p:endSync>
                <p:childTnLst>
                  <p:par>
                    <p:cTn id="263" fill="hold" nodeType="clickPar">
                      <p:stCondLst>
                        <p:cond delay="0"/>
                      </p:stCondLst>
                      <p:childTnLst>
                        <p:par>
                          <p:cTn id="264" fill="hold" nodeType="withGroup">
                            <p:stCondLst>
                              <p:cond delay="0"/>
                            </p:stCondLst>
                            <p:childTnLst>
                              <p:par>
                                <p:cTn id="265" presetID="1" presetClass="exit" presetSubtype="0" fill="hold" grpId="1" nodeType="withEffect">
                                  <p:stCondLst>
                                    <p:cond delay="0"/>
                                  </p:stCondLst>
                                  <p:childTnLst>
                                    <p:set>
                                      <p:cBhvr>
                                        <p:cTn id="266" dur="1" fill="hold">
                                          <p:stCondLst>
                                            <p:cond delay="0"/>
                                          </p:stCondLst>
                                        </p:cTn>
                                        <p:tgtEl>
                                          <p:spTgt spid="67"/>
                                        </p:tgtEl>
                                        <p:attrNameLst>
                                          <p:attrName>style.visibility</p:attrName>
                                        </p:attrNameLst>
                                      </p:cBhvr>
                                      <p:to>
                                        <p:strVal val="hidden"/>
                                      </p:to>
                                    </p:set>
                                  </p:childTnLst>
                                </p:cTn>
                              </p:par>
                              <p:par>
                                <p:cTn id="267" presetID="1" presetClass="exit" presetSubtype="0" fill="hold" nodeType="withEffect">
                                  <p:stCondLst>
                                    <p:cond delay="0"/>
                                  </p:stCondLst>
                                  <p:childTnLst>
                                    <p:set>
                                      <p:cBhvr>
                                        <p:cTn id="268"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269" restart="whenNotActive" fill="hold" evtFilter="cancelBubble" nodeType="interactiveSeq">
                <p:stCondLst>
                  <p:cond evt="onClick" delay="0">
                    <p:tgtEl>
                      <p:spTgt spid="70"/>
                    </p:tgtEl>
                  </p:cond>
                </p:stCondLst>
                <p:endSync evt="end" delay="0">
                  <p:rtn val="all"/>
                </p:endSync>
                <p:childTnLst>
                  <p:par>
                    <p:cTn id="270" fill="hold" nodeType="clickPar">
                      <p:stCondLst>
                        <p:cond delay="0"/>
                      </p:stCondLst>
                      <p:childTnLst>
                        <p:par>
                          <p:cTn id="271" fill="hold" nodeType="withGroup">
                            <p:stCondLst>
                              <p:cond delay="0"/>
                            </p:stCondLst>
                            <p:childTnLst>
                              <p:par>
                                <p:cTn id="272" presetID="1" presetClass="exit" presetSubtype="0" fill="hold" grpId="1" nodeType="withEffect">
                                  <p:stCondLst>
                                    <p:cond delay="0"/>
                                  </p:stCondLst>
                                  <p:childTnLst>
                                    <p:set>
                                      <p:cBhvr>
                                        <p:cTn id="273" dur="1" fill="hold">
                                          <p:stCondLst>
                                            <p:cond delay="0"/>
                                          </p:stCondLst>
                                        </p:cTn>
                                        <p:tgtEl>
                                          <p:spTgt spid="69"/>
                                        </p:tgtEl>
                                        <p:attrNameLst>
                                          <p:attrName>style.visibility</p:attrName>
                                        </p:attrNameLst>
                                      </p:cBhvr>
                                      <p:to>
                                        <p:strVal val="hidden"/>
                                      </p:to>
                                    </p:set>
                                  </p:childTnLst>
                                </p:cTn>
                              </p:par>
                              <p:par>
                                <p:cTn id="274" presetID="1" presetClass="exit" presetSubtype="0" fill="hold" nodeType="withEffect">
                                  <p:stCondLst>
                                    <p:cond delay="0"/>
                                  </p:stCondLst>
                                  <p:childTnLst>
                                    <p:set>
                                      <p:cBhvr>
                                        <p:cTn id="275"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76" restart="whenNotActive" fill="hold" evtFilter="cancelBubble" nodeType="interactiveSeq">
                <p:stCondLst>
                  <p:cond evt="onClick" delay="0">
                    <p:tgtEl>
                      <p:spTgt spid="72"/>
                    </p:tgtEl>
                  </p:cond>
                </p:stCondLst>
                <p:endSync evt="end" delay="0">
                  <p:rtn val="all"/>
                </p:endSync>
                <p:childTnLst>
                  <p:par>
                    <p:cTn id="277" fill="hold" nodeType="clickPar">
                      <p:stCondLst>
                        <p:cond delay="0"/>
                      </p:stCondLst>
                      <p:childTnLst>
                        <p:par>
                          <p:cTn id="278" fill="hold" nodeType="withGroup">
                            <p:stCondLst>
                              <p:cond delay="0"/>
                            </p:stCondLst>
                            <p:childTnLst>
                              <p:par>
                                <p:cTn id="279" presetID="1" presetClass="exit" presetSubtype="0" fill="hold" grpId="1" nodeType="withEffect">
                                  <p:stCondLst>
                                    <p:cond delay="0"/>
                                  </p:stCondLst>
                                  <p:childTnLst>
                                    <p:set>
                                      <p:cBhvr>
                                        <p:cTn id="280" dur="1" fill="hold">
                                          <p:stCondLst>
                                            <p:cond delay="0"/>
                                          </p:stCondLst>
                                        </p:cTn>
                                        <p:tgtEl>
                                          <p:spTgt spid="71"/>
                                        </p:tgtEl>
                                        <p:attrNameLst>
                                          <p:attrName>style.visibility</p:attrName>
                                        </p:attrNameLst>
                                      </p:cBhvr>
                                      <p:to>
                                        <p:strVal val="hidden"/>
                                      </p:to>
                                    </p:set>
                                  </p:childTnLst>
                                </p:cTn>
                              </p:par>
                              <p:par>
                                <p:cTn id="281" presetID="1" presetClass="exit" presetSubtype="0" fill="hold" nodeType="withEffect">
                                  <p:stCondLst>
                                    <p:cond delay="0"/>
                                  </p:stCondLst>
                                  <p:childTnLst>
                                    <p:set>
                                      <p:cBhvr>
                                        <p:cTn id="282"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83" restart="whenNotActive" fill="hold" evtFilter="cancelBubble" nodeType="interactiveSeq">
                <p:stCondLst>
                  <p:cond evt="onClick" delay="0">
                    <p:tgtEl>
                      <p:spTgt spid="74"/>
                    </p:tgtEl>
                  </p:cond>
                </p:stCondLst>
                <p:endSync evt="end" delay="0">
                  <p:rtn val="all"/>
                </p:endSync>
                <p:childTnLst>
                  <p:par>
                    <p:cTn id="284" fill="hold" nodeType="clickPar">
                      <p:stCondLst>
                        <p:cond delay="0"/>
                      </p:stCondLst>
                      <p:childTnLst>
                        <p:par>
                          <p:cTn id="285" fill="hold" nodeType="withGroup">
                            <p:stCondLst>
                              <p:cond delay="0"/>
                            </p:stCondLst>
                            <p:childTnLst>
                              <p:par>
                                <p:cTn id="286" presetID="1" presetClass="exit" presetSubtype="0" fill="hold" grpId="1" nodeType="withEffect">
                                  <p:stCondLst>
                                    <p:cond delay="0"/>
                                  </p:stCondLst>
                                  <p:childTnLst>
                                    <p:set>
                                      <p:cBhvr>
                                        <p:cTn id="287" dur="1" fill="hold">
                                          <p:stCondLst>
                                            <p:cond delay="0"/>
                                          </p:stCondLst>
                                        </p:cTn>
                                        <p:tgtEl>
                                          <p:spTgt spid="73"/>
                                        </p:tgtEl>
                                        <p:attrNameLst>
                                          <p:attrName>style.visibility</p:attrName>
                                        </p:attrNameLst>
                                      </p:cBhvr>
                                      <p:to>
                                        <p:strVal val="hidden"/>
                                      </p:to>
                                    </p:set>
                                  </p:childTnLst>
                                </p:cTn>
                              </p:par>
                              <p:par>
                                <p:cTn id="288" presetID="1" presetClass="exit" presetSubtype="0" fill="hold" nodeType="withEffect">
                                  <p:stCondLst>
                                    <p:cond delay="0"/>
                                  </p:stCondLst>
                                  <p:childTnLst>
                                    <p:set>
                                      <p:cBhvr>
                                        <p:cTn id="289"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290" restart="whenNotActive" fill="hold" evtFilter="cancelBubble" nodeType="interactiveSeq">
                <p:stCondLst>
                  <p:cond evt="onClick" delay="0">
                    <p:tgtEl>
                      <p:spTgt spid="46"/>
                    </p:tgtEl>
                  </p:cond>
                </p:stCondLst>
                <p:endSync evt="end" delay="0">
                  <p:rtn val="all"/>
                </p:endSync>
                <p:childTnLst>
                  <p:par>
                    <p:cTn id="291" fill="hold" nodeType="clickPar">
                      <p:stCondLst>
                        <p:cond delay="0"/>
                      </p:stCondLst>
                      <p:childTnLst>
                        <p:par>
                          <p:cTn id="292" fill="hold" nodeType="withGroup">
                            <p:stCondLst>
                              <p:cond delay="0"/>
                            </p:stCondLst>
                            <p:childTnLst>
                              <p:par>
                                <p:cTn id="293" presetID="1" presetClass="exit" presetSubtype="0" fill="hold" grpId="1" nodeType="withEffect">
                                  <p:stCondLst>
                                    <p:cond delay="0"/>
                                  </p:stCondLst>
                                  <p:childTnLst>
                                    <p:set>
                                      <p:cBhvr>
                                        <p:cTn id="294" dur="1" fill="hold">
                                          <p:stCondLst>
                                            <p:cond delay="0"/>
                                          </p:stCondLst>
                                        </p:cTn>
                                        <p:tgtEl>
                                          <p:spTgt spid="45"/>
                                        </p:tgtEl>
                                        <p:attrNameLst>
                                          <p:attrName>style.visibility</p:attrName>
                                        </p:attrNameLst>
                                      </p:cBhvr>
                                      <p:to>
                                        <p:strVal val="hidden"/>
                                      </p:to>
                                    </p:set>
                                  </p:childTnLst>
                                </p:cTn>
                              </p:par>
                              <p:par>
                                <p:cTn id="295" presetID="1" presetClass="exit" presetSubtype="0" fill="hold" nodeType="withEffect">
                                  <p:stCondLst>
                                    <p:cond delay="0"/>
                                  </p:stCondLst>
                                  <p:childTnLst>
                                    <p:set>
                                      <p:cBhvr>
                                        <p:cTn id="296"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97" restart="whenNotActive" fill="hold" evtFilter="cancelBubble" nodeType="interactiveSeq">
                <p:stCondLst>
                  <p:cond evt="onClick" delay="0">
                    <p:tgtEl>
                      <p:spTgt spid="18"/>
                    </p:tgtEl>
                  </p:cond>
                </p:stCondLst>
                <p:endSync evt="end" delay="0">
                  <p:rtn val="all"/>
                </p:endSync>
                <p:childTnLst>
                  <p:par>
                    <p:cTn id="298" fill="hold" nodeType="clickPar">
                      <p:stCondLst>
                        <p:cond delay="0"/>
                      </p:stCondLst>
                      <p:childTnLst>
                        <p:par>
                          <p:cTn id="299" fill="hold" nodeType="withGroup">
                            <p:stCondLst>
                              <p:cond delay="0"/>
                            </p:stCondLst>
                            <p:childTnLst>
                              <p:par>
                                <p:cTn id="300" presetID="10" presetClass="entr" presetSubtype="0" fill="hold" nodeType="withEffect">
                                  <p:stCondLst>
                                    <p:cond delay="0"/>
                                  </p:stCondLst>
                                  <p:childTnLst>
                                    <p:set>
                                      <p:cBhvr>
                                        <p:cTn id="301" dur="1" fill="hold">
                                          <p:stCondLst>
                                            <p:cond delay="0"/>
                                          </p:stCondLst>
                                        </p:cTn>
                                        <p:tgtEl>
                                          <p:spTgt spid="75"/>
                                        </p:tgtEl>
                                        <p:attrNameLst>
                                          <p:attrName>style.visibility</p:attrName>
                                        </p:attrNameLst>
                                      </p:cBhvr>
                                      <p:to>
                                        <p:strVal val="visible"/>
                                      </p:to>
                                    </p:set>
                                    <p:animEffect transition="in" filter="fade">
                                      <p:cBhvr>
                                        <p:cTn id="302" dur="500"/>
                                        <p:tgtEl>
                                          <p:spTgt spid="75"/>
                                        </p:tgtEl>
                                      </p:cBhvr>
                                    </p:animEffect>
                                  </p:childTnLst>
                                </p:cTn>
                              </p:par>
                              <p:par>
                                <p:cTn id="303" presetID="10" presetClass="entr" presetSubtype="0" fill="hold" nodeType="withEffect">
                                  <p:stCondLst>
                                    <p:cond delay="0"/>
                                  </p:stCondLst>
                                  <p:childTnLst>
                                    <p:set>
                                      <p:cBhvr>
                                        <p:cTn id="304" dur="1" fill="hold">
                                          <p:stCondLst>
                                            <p:cond delay="0"/>
                                          </p:stCondLst>
                                        </p:cTn>
                                        <p:tgtEl>
                                          <p:spTgt spid="76"/>
                                        </p:tgtEl>
                                        <p:attrNameLst>
                                          <p:attrName>style.visibility</p:attrName>
                                        </p:attrNameLst>
                                      </p:cBhvr>
                                      <p:to>
                                        <p:strVal val="visible"/>
                                      </p:to>
                                    </p:set>
                                    <p:animEffect transition="in" filter="fade">
                                      <p:cBhvr>
                                        <p:cTn id="305" dur="500"/>
                                        <p:tgtEl>
                                          <p:spTgt spid="76"/>
                                        </p:tgtEl>
                                      </p:cBhvr>
                                    </p:animEffect>
                                  </p:childTnLst>
                                </p:cTn>
                              </p:par>
                              <p:par>
                                <p:cTn id="306" presetID="1" presetClass="entr" presetSubtype="0" fill="hold" grpId="0" nodeType="withEffect">
                                  <p:stCondLst>
                                    <p:cond delay="0"/>
                                  </p:stCondLst>
                                  <p:childTnLst>
                                    <p:set>
                                      <p:cBhvr>
                                        <p:cTn id="307" dur="1" fill="hold">
                                          <p:stCondLst>
                                            <p:cond delay="0"/>
                                          </p:stCondLst>
                                        </p:cTn>
                                        <p:tgtEl>
                                          <p:spTgt spid="57"/>
                                        </p:tgtEl>
                                        <p:attrNameLst>
                                          <p:attrName>style.visibility</p:attrName>
                                        </p:attrNameLst>
                                      </p:cBhvr>
                                      <p:to>
                                        <p:strVal val="visible"/>
                                      </p:to>
                                    </p:set>
                                  </p:childTnLst>
                                </p:cTn>
                              </p:par>
                              <p:par>
                                <p:cTn id="308" presetID="1" presetClass="exit" presetSubtype="0" fill="hold" nodeType="withEffect">
                                  <p:stCondLst>
                                    <p:cond delay="0"/>
                                  </p:stCondLst>
                                  <p:childTnLst>
                                    <p:set>
                                      <p:cBhvr>
                                        <p:cTn id="309" dur="1" fill="hold">
                                          <p:stCondLst>
                                            <p:cond delay="0"/>
                                          </p:stCondLst>
                                        </p:cTn>
                                        <p:tgtEl>
                                          <p:spTgt spid="66"/>
                                        </p:tgtEl>
                                        <p:attrNameLst>
                                          <p:attrName>style.visibility</p:attrName>
                                        </p:attrNameLst>
                                      </p:cBhvr>
                                      <p:to>
                                        <p:strVal val="hidden"/>
                                      </p:to>
                                    </p:set>
                                  </p:childTnLst>
                                </p:cTn>
                              </p:par>
                              <p:par>
                                <p:cTn id="310" presetID="1" presetClass="exit" presetSubtype="0" fill="hold" grpId="8" nodeType="withEffect">
                                  <p:stCondLst>
                                    <p:cond delay="0"/>
                                  </p:stCondLst>
                                  <p:childTnLst>
                                    <p:set>
                                      <p:cBhvr>
                                        <p:cTn id="311" dur="1" fill="hold">
                                          <p:stCondLst>
                                            <p:cond delay="0"/>
                                          </p:stCondLst>
                                        </p:cTn>
                                        <p:tgtEl>
                                          <p:spTgt spid="65"/>
                                        </p:tgtEl>
                                        <p:attrNameLst>
                                          <p:attrName>style.visibility</p:attrName>
                                        </p:attrNameLst>
                                      </p:cBhvr>
                                      <p:to>
                                        <p:strVal val="hidden"/>
                                      </p:to>
                                    </p:set>
                                  </p:childTnLst>
                                </p:cTn>
                              </p:par>
                              <p:par>
                                <p:cTn id="312" presetID="1" presetClass="exit" presetSubtype="0" fill="hold" nodeType="withEffect">
                                  <p:stCondLst>
                                    <p:cond delay="0"/>
                                  </p:stCondLst>
                                  <p:childTnLst>
                                    <p:set>
                                      <p:cBhvr>
                                        <p:cTn id="313" dur="1" fill="hold">
                                          <p:stCondLst>
                                            <p:cond delay="0"/>
                                          </p:stCondLst>
                                        </p:cTn>
                                        <p:tgtEl>
                                          <p:spTgt spid="68"/>
                                        </p:tgtEl>
                                        <p:attrNameLst>
                                          <p:attrName>style.visibility</p:attrName>
                                        </p:attrNameLst>
                                      </p:cBhvr>
                                      <p:to>
                                        <p:strVal val="hidden"/>
                                      </p:to>
                                    </p:set>
                                  </p:childTnLst>
                                </p:cTn>
                              </p:par>
                              <p:par>
                                <p:cTn id="314" presetID="1" presetClass="exit" presetSubtype="0" fill="hold" grpId="7" nodeType="withEffect">
                                  <p:stCondLst>
                                    <p:cond delay="0"/>
                                  </p:stCondLst>
                                  <p:childTnLst>
                                    <p:set>
                                      <p:cBhvr>
                                        <p:cTn id="315" dur="1" fill="hold">
                                          <p:stCondLst>
                                            <p:cond delay="0"/>
                                          </p:stCondLst>
                                        </p:cTn>
                                        <p:tgtEl>
                                          <p:spTgt spid="67"/>
                                        </p:tgtEl>
                                        <p:attrNameLst>
                                          <p:attrName>style.visibility</p:attrName>
                                        </p:attrNameLst>
                                      </p:cBhvr>
                                      <p:to>
                                        <p:strVal val="hidden"/>
                                      </p:to>
                                    </p:set>
                                  </p:childTnLst>
                                </p:cTn>
                              </p:par>
                              <p:par>
                                <p:cTn id="316" presetID="1" presetClass="exit" presetSubtype="0" fill="hold" nodeType="withEffect">
                                  <p:stCondLst>
                                    <p:cond delay="0"/>
                                  </p:stCondLst>
                                  <p:childTnLst>
                                    <p:set>
                                      <p:cBhvr>
                                        <p:cTn id="317" dur="1" fill="hold">
                                          <p:stCondLst>
                                            <p:cond delay="0"/>
                                          </p:stCondLst>
                                        </p:cTn>
                                        <p:tgtEl>
                                          <p:spTgt spid="70"/>
                                        </p:tgtEl>
                                        <p:attrNameLst>
                                          <p:attrName>style.visibility</p:attrName>
                                        </p:attrNameLst>
                                      </p:cBhvr>
                                      <p:to>
                                        <p:strVal val="hidden"/>
                                      </p:to>
                                    </p:set>
                                  </p:childTnLst>
                                </p:cTn>
                              </p:par>
                              <p:par>
                                <p:cTn id="318" presetID="1" presetClass="exit" presetSubtype="0" fill="hold" grpId="8" nodeType="withEffect">
                                  <p:stCondLst>
                                    <p:cond delay="0"/>
                                  </p:stCondLst>
                                  <p:childTnLst>
                                    <p:set>
                                      <p:cBhvr>
                                        <p:cTn id="319" dur="1" fill="hold">
                                          <p:stCondLst>
                                            <p:cond delay="0"/>
                                          </p:stCondLst>
                                        </p:cTn>
                                        <p:tgtEl>
                                          <p:spTgt spid="69"/>
                                        </p:tgtEl>
                                        <p:attrNameLst>
                                          <p:attrName>style.visibility</p:attrName>
                                        </p:attrNameLst>
                                      </p:cBhvr>
                                      <p:to>
                                        <p:strVal val="hidden"/>
                                      </p:to>
                                    </p:set>
                                  </p:childTnLst>
                                </p:cTn>
                              </p:par>
                              <p:par>
                                <p:cTn id="320" presetID="1" presetClass="exit" presetSubtype="0" fill="hold" nodeType="withEffect">
                                  <p:stCondLst>
                                    <p:cond delay="0"/>
                                  </p:stCondLst>
                                  <p:childTnLst>
                                    <p:set>
                                      <p:cBhvr>
                                        <p:cTn id="321" dur="1" fill="hold">
                                          <p:stCondLst>
                                            <p:cond delay="0"/>
                                          </p:stCondLst>
                                        </p:cTn>
                                        <p:tgtEl>
                                          <p:spTgt spid="72"/>
                                        </p:tgtEl>
                                        <p:attrNameLst>
                                          <p:attrName>style.visibility</p:attrName>
                                        </p:attrNameLst>
                                      </p:cBhvr>
                                      <p:to>
                                        <p:strVal val="hidden"/>
                                      </p:to>
                                    </p:set>
                                  </p:childTnLst>
                                </p:cTn>
                              </p:par>
                              <p:par>
                                <p:cTn id="322" presetID="1" presetClass="exit" presetSubtype="0" fill="hold" grpId="8" nodeType="withEffect">
                                  <p:stCondLst>
                                    <p:cond delay="0"/>
                                  </p:stCondLst>
                                  <p:childTnLst>
                                    <p:set>
                                      <p:cBhvr>
                                        <p:cTn id="323" dur="1" fill="hold">
                                          <p:stCondLst>
                                            <p:cond delay="0"/>
                                          </p:stCondLst>
                                        </p:cTn>
                                        <p:tgtEl>
                                          <p:spTgt spid="71"/>
                                        </p:tgtEl>
                                        <p:attrNameLst>
                                          <p:attrName>style.visibility</p:attrName>
                                        </p:attrNameLst>
                                      </p:cBhvr>
                                      <p:to>
                                        <p:strVal val="hidden"/>
                                      </p:to>
                                    </p:set>
                                  </p:childTnLst>
                                </p:cTn>
                              </p:par>
                              <p:par>
                                <p:cTn id="324" presetID="1" presetClass="exit" presetSubtype="0" fill="hold" nodeType="withEffect">
                                  <p:stCondLst>
                                    <p:cond delay="0"/>
                                  </p:stCondLst>
                                  <p:childTnLst>
                                    <p:set>
                                      <p:cBhvr>
                                        <p:cTn id="325" dur="1" fill="hold">
                                          <p:stCondLst>
                                            <p:cond delay="0"/>
                                          </p:stCondLst>
                                        </p:cTn>
                                        <p:tgtEl>
                                          <p:spTgt spid="74"/>
                                        </p:tgtEl>
                                        <p:attrNameLst>
                                          <p:attrName>style.visibility</p:attrName>
                                        </p:attrNameLst>
                                      </p:cBhvr>
                                      <p:to>
                                        <p:strVal val="hidden"/>
                                      </p:to>
                                    </p:set>
                                  </p:childTnLst>
                                </p:cTn>
                              </p:par>
                              <p:par>
                                <p:cTn id="326" presetID="1" presetClass="exit" presetSubtype="0" fill="hold" grpId="8" nodeType="withEffect">
                                  <p:stCondLst>
                                    <p:cond delay="0"/>
                                  </p:stCondLst>
                                  <p:childTnLst>
                                    <p:set>
                                      <p:cBhvr>
                                        <p:cTn id="327" dur="1" fill="hold">
                                          <p:stCondLst>
                                            <p:cond delay="0"/>
                                          </p:stCondLst>
                                        </p:cTn>
                                        <p:tgtEl>
                                          <p:spTgt spid="73"/>
                                        </p:tgtEl>
                                        <p:attrNameLst>
                                          <p:attrName>style.visibility</p:attrName>
                                        </p:attrNameLst>
                                      </p:cBhvr>
                                      <p:to>
                                        <p:strVal val="hidden"/>
                                      </p:to>
                                    </p:set>
                                  </p:childTnLst>
                                </p:cTn>
                              </p:par>
                              <p:par>
                                <p:cTn id="328" presetID="1" presetClass="exit" presetSubtype="0" fill="hold" nodeType="withEffect">
                                  <p:stCondLst>
                                    <p:cond delay="0"/>
                                  </p:stCondLst>
                                  <p:childTnLst>
                                    <p:set>
                                      <p:cBhvr>
                                        <p:cTn id="329" dur="1" fill="hold">
                                          <p:stCondLst>
                                            <p:cond delay="0"/>
                                          </p:stCondLst>
                                        </p:cTn>
                                        <p:tgtEl>
                                          <p:spTgt spid="46"/>
                                        </p:tgtEl>
                                        <p:attrNameLst>
                                          <p:attrName>style.visibility</p:attrName>
                                        </p:attrNameLst>
                                      </p:cBhvr>
                                      <p:to>
                                        <p:strVal val="hidden"/>
                                      </p:to>
                                    </p:set>
                                  </p:childTnLst>
                                </p:cTn>
                              </p:par>
                              <p:par>
                                <p:cTn id="330" presetID="1" presetClass="exit" presetSubtype="0" fill="hold" grpId="8" nodeType="withEffect">
                                  <p:stCondLst>
                                    <p:cond delay="0"/>
                                  </p:stCondLst>
                                  <p:childTnLst>
                                    <p:set>
                                      <p:cBhvr>
                                        <p:cTn id="331"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32" restart="whenNotActive" fill="hold" evtFilter="cancelBubble" nodeType="interactiveSeq">
                <p:stCondLst>
                  <p:cond evt="onClick" delay="0">
                    <p:tgtEl>
                      <p:spTgt spid="78"/>
                    </p:tgtEl>
                  </p:cond>
                </p:stCondLst>
                <p:endSync evt="end" delay="0">
                  <p:rtn val="all"/>
                </p:endSync>
                <p:childTnLst>
                  <p:par>
                    <p:cTn id="333" fill="hold" nodeType="clickPar">
                      <p:stCondLst>
                        <p:cond delay="0"/>
                      </p:stCondLst>
                      <p:childTnLst>
                        <p:par>
                          <p:cTn id="334" fill="hold" nodeType="withGroup">
                            <p:stCondLst>
                              <p:cond delay="0"/>
                            </p:stCondLst>
                            <p:childTnLst>
                              <p:par>
                                <p:cTn id="335" presetID="1" presetClass="exit" presetSubtype="0" fill="hold" nodeType="clickEffect">
                                  <p:stCondLst>
                                    <p:cond delay="0"/>
                                  </p:stCondLst>
                                  <p:childTnLst>
                                    <p:set>
                                      <p:cBhvr>
                                        <p:cTn id="336" dur="1" fill="hold">
                                          <p:stCondLst>
                                            <p:cond delay="0"/>
                                          </p:stCondLst>
                                        </p:cTn>
                                        <p:tgtEl>
                                          <p:spTgt spid="66"/>
                                        </p:tgtEl>
                                        <p:attrNameLst>
                                          <p:attrName>style.visibility</p:attrName>
                                        </p:attrNameLst>
                                      </p:cBhvr>
                                      <p:to>
                                        <p:strVal val="hidden"/>
                                      </p:to>
                                    </p:set>
                                  </p:childTnLst>
                                </p:cTn>
                              </p:par>
                              <p:par>
                                <p:cTn id="337" presetID="1" presetClass="exit" presetSubtype="0" fill="hold" grpId="10" nodeType="withEffect">
                                  <p:stCondLst>
                                    <p:cond delay="0"/>
                                  </p:stCondLst>
                                  <p:childTnLst>
                                    <p:set>
                                      <p:cBhvr>
                                        <p:cTn id="338" dur="1" fill="hold">
                                          <p:stCondLst>
                                            <p:cond delay="0"/>
                                          </p:stCondLst>
                                        </p:cTn>
                                        <p:tgtEl>
                                          <p:spTgt spid="65"/>
                                        </p:tgtEl>
                                        <p:attrNameLst>
                                          <p:attrName>style.visibility</p:attrName>
                                        </p:attrNameLst>
                                      </p:cBhvr>
                                      <p:to>
                                        <p:strVal val="hidden"/>
                                      </p:to>
                                    </p:set>
                                  </p:childTnLst>
                                </p:cTn>
                              </p:par>
                              <p:par>
                                <p:cTn id="339" presetID="1" presetClass="exit" presetSubtype="0" fill="hold" nodeType="withEffect">
                                  <p:stCondLst>
                                    <p:cond delay="0"/>
                                  </p:stCondLst>
                                  <p:childTnLst>
                                    <p:set>
                                      <p:cBhvr>
                                        <p:cTn id="340" dur="1" fill="hold">
                                          <p:stCondLst>
                                            <p:cond delay="0"/>
                                          </p:stCondLst>
                                        </p:cTn>
                                        <p:tgtEl>
                                          <p:spTgt spid="68"/>
                                        </p:tgtEl>
                                        <p:attrNameLst>
                                          <p:attrName>style.visibility</p:attrName>
                                        </p:attrNameLst>
                                      </p:cBhvr>
                                      <p:to>
                                        <p:strVal val="hidden"/>
                                      </p:to>
                                    </p:set>
                                  </p:childTnLst>
                                </p:cTn>
                              </p:par>
                              <p:par>
                                <p:cTn id="341" presetID="1" presetClass="exit" presetSubtype="0" fill="hold" grpId="9" nodeType="withEffect">
                                  <p:stCondLst>
                                    <p:cond delay="0"/>
                                  </p:stCondLst>
                                  <p:childTnLst>
                                    <p:set>
                                      <p:cBhvr>
                                        <p:cTn id="342" dur="1" fill="hold">
                                          <p:stCondLst>
                                            <p:cond delay="0"/>
                                          </p:stCondLst>
                                        </p:cTn>
                                        <p:tgtEl>
                                          <p:spTgt spid="67"/>
                                        </p:tgtEl>
                                        <p:attrNameLst>
                                          <p:attrName>style.visibility</p:attrName>
                                        </p:attrNameLst>
                                      </p:cBhvr>
                                      <p:to>
                                        <p:strVal val="hidden"/>
                                      </p:to>
                                    </p:set>
                                  </p:childTnLst>
                                </p:cTn>
                              </p:par>
                              <p:par>
                                <p:cTn id="343" presetID="1" presetClass="exit" presetSubtype="0" fill="hold" nodeType="withEffect">
                                  <p:stCondLst>
                                    <p:cond delay="0"/>
                                  </p:stCondLst>
                                  <p:childTnLst>
                                    <p:set>
                                      <p:cBhvr>
                                        <p:cTn id="344" dur="1" fill="hold">
                                          <p:stCondLst>
                                            <p:cond delay="0"/>
                                          </p:stCondLst>
                                        </p:cTn>
                                        <p:tgtEl>
                                          <p:spTgt spid="70"/>
                                        </p:tgtEl>
                                        <p:attrNameLst>
                                          <p:attrName>style.visibility</p:attrName>
                                        </p:attrNameLst>
                                      </p:cBhvr>
                                      <p:to>
                                        <p:strVal val="hidden"/>
                                      </p:to>
                                    </p:set>
                                  </p:childTnLst>
                                </p:cTn>
                              </p:par>
                              <p:par>
                                <p:cTn id="345" presetID="1" presetClass="exit" presetSubtype="0" fill="hold" grpId="10" nodeType="withEffect">
                                  <p:stCondLst>
                                    <p:cond delay="0"/>
                                  </p:stCondLst>
                                  <p:childTnLst>
                                    <p:set>
                                      <p:cBhvr>
                                        <p:cTn id="346" dur="1" fill="hold">
                                          <p:stCondLst>
                                            <p:cond delay="0"/>
                                          </p:stCondLst>
                                        </p:cTn>
                                        <p:tgtEl>
                                          <p:spTgt spid="69"/>
                                        </p:tgtEl>
                                        <p:attrNameLst>
                                          <p:attrName>style.visibility</p:attrName>
                                        </p:attrNameLst>
                                      </p:cBhvr>
                                      <p:to>
                                        <p:strVal val="hidden"/>
                                      </p:to>
                                    </p:set>
                                  </p:childTnLst>
                                </p:cTn>
                              </p:par>
                              <p:par>
                                <p:cTn id="347" presetID="1" presetClass="exit" presetSubtype="0" fill="hold" nodeType="withEffect">
                                  <p:stCondLst>
                                    <p:cond delay="0"/>
                                  </p:stCondLst>
                                  <p:childTnLst>
                                    <p:set>
                                      <p:cBhvr>
                                        <p:cTn id="348" dur="1" fill="hold">
                                          <p:stCondLst>
                                            <p:cond delay="0"/>
                                          </p:stCondLst>
                                        </p:cTn>
                                        <p:tgtEl>
                                          <p:spTgt spid="72"/>
                                        </p:tgtEl>
                                        <p:attrNameLst>
                                          <p:attrName>style.visibility</p:attrName>
                                        </p:attrNameLst>
                                      </p:cBhvr>
                                      <p:to>
                                        <p:strVal val="hidden"/>
                                      </p:to>
                                    </p:set>
                                  </p:childTnLst>
                                </p:cTn>
                              </p:par>
                              <p:par>
                                <p:cTn id="349" presetID="1" presetClass="exit" presetSubtype="0" fill="hold" grpId="10" nodeType="withEffect">
                                  <p:stCondLst>
                                    <p:cond delay="0"/>
                                  </p:stCondLst>
                                  <p:childTnLst>
                                    <p:set>
                                      <p:cBhvr>
                                        <p:cTn id="350" dur="1" fill="hold">
                                          <p:stCondLst>
                                            <p:cond delay="0"/>
                                          </p:stCondLst>
                                        </p:cTn>
                                        <p:tgtEl>
                                          <p:spTgt spid="71"/>
                                        </p:tgtEl>
                                        <p:attrNameLst>
                                          <p:attrName>style.visibility</p:attrName>
                                        </p:attrNameLst>
                                      </p:cBhvr>
                                      <p:to>
                                        <p:strVal val="hidden"/>
                                      </p:to>
                                    </p:set>
                                  </p:childTnLst>
                                </p:cTn>
                              </p:par>
                              <p:par>
                                <p:cTn id="351" presetID="1" presetClass="exit" presetSubtype="0" fill="hold" nodeType="withEffect">
                                  <p:stCondLst>
                                    <p:cond delay="0"/>
                                  </p:stCondLst>
                                  <p:childTnLst>
                                    <p:set>
                                      <p:cBhvr>
                                        <p:cTn id="352" dur="1" fill="hold">
                                          <p:stCondLst>
                                            <p:cond delay="0"/>
                                          </p:stCondLst>
                                        </p:cTn>
                                        <p:tgtEl>
                                          <p:spTgt spid="74"/>
                                        </p:tgtEl>
                                        <p:attrNameLst>
                                          <p:attrName>style.visibility</p:attrName>
                                        </p:attrNameLst>
                                      </p:cBhvr>
                                      <p:to>
                                        <p:strVal val="hidden"/>
                                      </p:to>
                                    </p:set>
                                  </p:childTnLst>
                                </p:cTn>
                              </p:par>
                              <p:par>
                                <p:cTn id="353" presetID="1" presetClass="exit" presetSubtype="0" fill="hold" grpId="10" nodeType="withEffect">
                                  <p:stCondLst>
                                    <p:cond delay="0"/>
                                  </p:stCondLst>
                                  <p:childTnLst>
                                    <p:set>
                                      <p:cBhvr>
                                        <p:cTn id="354" dur="1" fill="hold">
                                          <p:stCondLst>
                                            <p:cond delay="0"/>
                                          </p:stCondLst>
                                        </p:cTn>
                                        <p:tgtEl>
                                          <p:spTgt spid="73"/>
                                        </p:tgtEl>
                                        <p:attrNameLst>
                                          <p:attrName>style.visibility</p:attrName>
                                        </p:attrNameLst>
                                      </p:cBhvr>
                                      <p:to>
                                        <p:strVal val="hidden"/>
                                      </p:to>
                                    </p:set>
                                  </p:childTnLst>
                                </p:cTn>
                              </p:par>
                              <p:par>
                                <p:cTn id="355" presetID="1" presetClass="exit" presetSubtype="0" fill="hold" nodeType="withEffect">
                                  <p:stCondLst>
                                    <p:cond delay="0"/>
                                  </p:stCondLst>
                                  <p:childTnLst>
                                    <p:set>
                                      <p:cBhvr>
                                        <p:cTn id="356" dur="1" fill="hold">
                                          <p:stCondLst>
                                            <p:cond delay="0"/>
                                          </p:stCondLst>
                                        </p:cTn>
                                        <p:tgtEl>
                                          <p:spTgt spid="46"/>
                                        </p:tgtEl>
                                        <p:attrNameLst>
                                          <p:attrName>style.visibility</p:attrName>
                                        </p:attrNameLst>
                                      </p:cBhvr>
                                      <p:to>
                                        <p:strVal val="hidden"/>
                                      </p:to>
                                    </p:set>
                                  </p:childTnLst>
                                </p:cTn>
                              </p:par>
                              <p:par>
                                <p:cTn id="357" presetID="1" presetClass="exit" presetSubtype="0" fill="hold" grpId="10" nodeType="withEffect">
                                  <p:stCondLst>
                                    <p:cond delay="0"/>
                                  </p:stCondLst>
                                  <p:childTnLst>
                                    <p:set>
                                      <p:cBhvr>
                                        <p:cTn id="358" dur="1" fill="hold">
                                          <p:stCondLst>
                                            <p:cond delay="0"/>
                                          </p:stCondLst>
                                        </p:cTn>
                                        <p:tgtEl>
                                          <p:spTgt spid="45"/>
                                        </p:tgtEl>
                                        <p:attrNameLst>
                                          <p:attrName>style.visibility</p:attrName>
                                        </p:attrNameLst>
                                      </p:cBhvr>
                                      <p:to>
                                        <p:strVal val="hidden"/>
                                      </p:to>
                                    </p:set>
                                  </p:childTnLst>
                                </p:cTn>
                              </p:par>
                              <p:par>
                                <p:cTn id="359" presetID="1" presetClass="exit" presetSubtype="0" fill="hold" grpId="2" nodeType="withEffect">
                                  <p:stCondLst>
                                    <p:cond delay="0"/>
                                  </p:stCondLst>
                                  <p:childTnLst>
                                    <p:set>
                                      <p:cBhvr>
                                        <p:cTn id="360" dur="1" fill="hold">
                                          <p:stCondLst>
                                            <p:cond delay="0"/>
                                          </p:stCondLst>
                                        </p:cTn>
                                        <p:tgtEl>
                                          <p:spTgt spid="35900"/>
                                        </p:tgtEl>
                                        <p:attrNameLst>
                                          <p:attrName>style.visibility</p:attrName>
                                        </p:attrNameLst>
                                      </p:cBhvr>
                                      <p:to>
                                        <p:strVal val="hidden"/>
                                      </p:to>
                                    </p:set>
                                  </p:childTnLst>
                                </p:cTn>
                              </p:par>
                              <p:par>
                                <p:cTn id="361" presetID="1" presetClass="exit" presetSubtype="0" fill="hold" grpId="2" nodeType="withEffect">
                                  <p:stCondLst>
                                    <p:cond delay="0"/>
                                  </p:stCondLst>
                                  <p:childTnLst>
                                    <p:set>
                                      <p:cBhvr>
                                        <p:cTn id="362" dur="1" fill="hold">
                                          <p:stCondLst>
                                            <p:cond delay="0"/>
                                          </p:stCondLst>
                                        </p:cTn>
                                        <p:tgtEl>
                                          <p:spTgt spid="35901"/>
                                        </p:tgtEl>
                                        <p:attrNameLst>
                                          <p:attrName>style.visibility</p:attrName>
                                        </p:attrNameLst>
                                      </p:cBhvr>
                                      <p:to>
                                        <p:strVal val="hidden"/>
                                      </p:to>
                                    </p:set>
                                  </p:childTnLst>
                                </p:cTn>
                              </p:par>
                              <p:par>
                                <p:cTn id="363" presetID="1" presetClass="exit" presetSubtype="0" fill="hold" grpId="2" nodeType="withEffect">
                                  <p:stCondLst>
                                    <p:cond delay="0"/>
                                  </p:stCondLst>
                                  <p:childTnLst>
                                    <p:set>
                                      <p:cBhvr>
                                        <p:cTn id="364" dur="1" fill="hold">
                                          <p:stCondLst>
                                            <p:cond delay="0"/>
                                          </p:stCondLst>
                                        </p:cTn>
                                        <p:tgtEl>
                                          <p:spTgt spid="35902"/>
                                        </p:tgtEl>
                                        <p:attrNameLst>
                                          <p:attrName>style.visibility</p:attrName>
                                        </p:attrNameLst>
                                      </p:cBhvr>
                                      <p:to>
                                        <p:strVal val="hidden"/>
                                      </p:to>
                                    </p:set>
                                  </p:childTnLst>
                                </p:cTn>
                              </p:par>
                              <p:par>
                                <p:cTn id="365" presetID="1" presetClass="exit" presetSubtype="0" fill="hold" grpId="2" nodeType="withEffect">
                                  <p:stCondLst>
                                    <p:cond delay="0"/>
                                  </p:stCondLst>
                                  <p:childTnLst>
                                    <p:set>
                                      <p:cBhvr>
                                        <p:cTn id="366" dur="1" fill="hold">
                                          <p:stCondLst>
                                            <p:cond delay="0"/>
                                          </p:stCondLst>
                                        </p:cTn>
                                        <p:tgtEl>
                                          <p:spTgt spid="35903"/>
                                        </p:tgtEl>
                                        <p:attrNameLst>
                                          <p:attrName>style.visibility</p:attrName>
                                        </p:attrNameLst>
                                      </p:cBhvr>
                                      <p:to>
                                        <p:strVal val="hidden"/>
                                      </p:to>
                                    </p:set>
                                  </p:childTnLst>
                                </p:cTn>
                              </p:par>
                              <p:par>
                                <p:cTn id="367" presetID="1" presetClass="exit" presetSubtype="0" fill="hold" grpId="2" nodeType="withEffect">
                                  <p:stCondLst>
                                    <p:cond delay="0"/>
                                  </p:stCondLst>
                                  <p:childTnLst>
                                    <p:set>
                                      <p:cBhvr>
                                        <p:cTn id="368" dur="1" fill="hold">
                                          <p:stCondLst>
                                            <p:cond delay="0"/>
                                          </p:stCondLst>
                                        </p:cTn>
                                        <p:tgtEl>
                                          <p:spTgt spid="35904"/>
                                        </p:tgtEl>
                                        <p:attrNameLst>
                                          <p:attrName>style.visibility</p:attrName>
                                        </p:attrNameLst>
                                      </p:cBhvr>
                                      <p:to>
                                        <p:strVal val="hidden"/>
                                      </p:to>
                                    </p:set>
                                  </p:childTnLst>
                                </p:cTn>
                              </p:par>
                              <p:par>
                                <p:cTn id="369" presetID="1" presetClass="exit" presetSubtype="0" fill="hold" grpId="2" nodeType="withEffect">
                                  <p:stCondLst>
                                    <p:cond delay="0"/>
                                  </p:stCondLst>
                                  <p:childTnLst>
                                    <p:set>
                                      <p:cBhvr>
                                        <p:cTn id="370" dur="1" fill="hold">
                                          <p:stCondLst>
                                            <p:cond delay="0"/>
                                          </p:stCondLst>
                                        </p:cTn>
                                        <p:tgtEl>
                                          <p:spTgt spid="35905"/>
                                        </p:tgtEl>
                                        <p:attrNameLst>
                                          <p:attrName>style.visibility</p:attrName>
                                        </p:attrNameLst>
                                      </p:cBhvr>
                                      <p:to>
                                        <p:strVal val="hidden"/>
                                      </p:to>
                                    </p:set>
                                  </p:childTnLst>
                                </p:cTn>
                              </p:par>
                              <p:par>
                                <p:cTn id="371" presetID="1" presetClass="exit" presetSubtype="0" fill="hold" grpId="2" nodeType="withEffect">
                                  <p:stCondLst>
                                    <p:cond delay="0"/>
                                  </p:stCondLst>
                                  <p:childTnLst>
                                    <p:set>
                                      <p:cBhvr>
                                        <p:cTn id="372" dur="1" fill="hold">
                                          <p:stCondLst>
                                            <p:cond delay="0"/>
                                          </p:stCondLst>
                                        </p:cTn>
                                        <p:tgtEl>
                                          <p:spTgt spid="35906"/>
                                        </p:tgtEl>
                                        <p:attrNameLst>
                                          <p:attrName>style.visibility</p:attrName>
                                        </p:attrNameLst>
                                      </p:cBhvr>
                                      <p:to>
                                        <p:strVal val="hidden"/>
                                      </p:to>
                                    </p:set>
                                  </p:childTnLst>
                                </p:cTn>
                              </p:par>
                              <p:par>
                                <p:cTn id="373" presetID="1" presetClass="exit" presetSubtype="0" fill="hold" grpId="2" nodeType="withEffect">
                                  <p:stCondLst>
                                    <p:cond delay="0"/>
                                  </p:stCondLst>
                                  <p:childTnLst>
                                    <p:set>
                                      <p:cBhvr>
                                        <p:cTn id="374" dur="1" fill="hold">
                                          <p:stCondLst>
                                            <p:cond delay="0"/>
                                          </p:stCondLst>
                                        </p:cTn>
                                        <p:tgtEl>
                                          <p:spTgt spid="62"/>
                                        </p:tgtEl>
                                        <p:attrNameLst>
                                          <p:attrName>style.visibility</p:attrName>
                                        </p:attrNameLst>
                                      </p:cBhvr>
                                      <p:to>
                                        <p:strVal val="hidden"/>
                                      </p:to>
                                    </p:set>
                                  </p:childTnLst>
                                </p:cTn>
                              </p:par>
                              <p:par>
                                <p:cTn id="375" presetID="1" presetClass="exit" presetSubtype="0" fill="hold" grpId="2" nodeType="withEffect">
                                  <p:stCondLst>
                                    <p:cond delay="0"/>
                                  </p:stCondLst>
                                  <p:childTnLst>
                                    <p:set>
                                      <p:cBhvr>
                                        <p:cTn id="376" dur="1" fill="hold">
                                          <p:stCondLst>
                                            <p:cond delay="0"/>
                                          </p:stCondLst>
                                        </p:cTn>
                                        <p:tgtEl>
                                          <p:spTgt spid="61"/>
                                        </p:tgtEl>
                                        <p:attrNameLst>
                                          <p:attrName>style.visibility</p:attrName>
                                        </p:attrNameLst>
                                      </p:cBhvr>
                                      <p:to>
                                        <p:strVal val="hidden"/>
                                      </p:to>
                                    </p:set>
                                  </p:childTnLst>
                                </p:cTn>
                              </p:par>
                              <p:par>
                                <p:cTn id="377" presetID="1" presetClass="exit" presetSubtype="0" fill="hold" grpId="2" nodeType="withEffect">
                                  <p:stCondLst>
                                    <p:cond delay="0"/>
                                  </p:stCondLst>
                                  <p:childTnLst>
                                    <p:set>
                                      <p:cBhvr>
                                        <p:cTn id="378" dur="1" fill="hold">
                                          <p:stCondLst>
                                            <p:cond delay="0"/>
                                          </p:stCondLst>
                                        </p:cTn>
                                        <p:tgtEl>
                                          <p:spTgt spid="60"/>
                                        </p:tgtEl>
                                        <p:attrNameLst>
                                          <p:attrName>style.visibility</p:attrName>
                                        </p:attrNameLst>
                                      </p:cBhvr>
                                      <p:to>
                                        <p:strVal val="hidden"/>
                                      </p:to>
                                    </p:set>
                                  </p:childTnLst>
                                </p:cTn>
                              </p:par>
                              <p:par>
                                <p:cTn id="379" presetID="1" presetClass="exit" presetSubtype="0" fill="hold" grpId="2" nodeType="withEffect">
                                  <p:stCondLst>
                                    <p:cond delay="0"/>
                                  </p:stCondLst>
                                  <p:childTnLst>
                                    <p:set>
                                      <p:cBhvr>
                                        <p:cTn id="380" dur="1" fill="hold">
                                          <p:stCondLst>
                                            <p:cond delay="0"/>
                                          </p:stCondLst>
                                        </p:cTn>
                                        <p:tgtEl>
                                          <p:spTgt spid="26"/>
                                        </p:tgtEl>
                                        <p:attrNameLst>
                                          <p:attrName>style.visibility</p:attrName>
                                        </p:attrNameLst>
                                      </p:cBhvr>
                                      <p:to>
                                        <p:strVal val="hidden"/>
                                      </p:to>
                                    </p:set>
                                  </p:childTnLst>
                                </p:cTn>
                              </p:par>
                              <p:par>
                                <p:cTn id="381" presetID="1" presetClass="exit" presetSubtype="0" fill="hold" grpId="2" nodeType="withEffect">
                                  <p:stCondLst>
                                    <p:cond delay="0"/>
                                  </p:stCondLst>
                                  <p:childTnLst>
                                    <p:set>
                                      <p:cBhvr>
                                        <p:cTn id="382" dur="1" fill="hold">
                                          <p:stCondLst>
                                            <p:cond delay="0"/>
                                          </p:stCondLst>
                                        </p:cTn>
                                        <p:tgtEl>
                                          <p:spTgt spid="24"/>
                                        </p:tgtEl>
                                        <p:attrNameLst>
                                          <p:attrName>style.visibility</p:attrName>
                                        </p:attrNameLst>
                                      </p:cBhvr>
                                      <p:to>
                                        <p:strVal val="hidden"/>
                                      </p:to>
                                    </p:set>
                                  </p:childTnLst>
                                </p:cTn>
                              </p:par>
                              <p:par>
                                <p:cTn id="383" presetID="1" presetClass="exit" presetSubtype="0" fill="hold" grpId="2" nodeType="withEffect">
                                  <p:stCondLst>
                                    <p:cond delay="0"/>
                                  </p:stCondLst>
                                  <p:childTnLst>
                                    <p:set>
                                      <p:cBhvr>
                                        <p:cTn id="384" dur="1" fill="hold">
                                          <p:stCondLst>
                                            <p:cond delay="0"/>
                                          </p:stCondLst>
                                        </p:cTn>
                                        <p:tgtEl>
                                          <p:spTgt spid="25"/>
                                        </p:tgtEl>
                                        <p:attrNameLst>
                                          <p:attrName>style.visibility</p:attrName>
                                        </p:attrNameLst>
                                      </p:cBhvr>
                                      <p:to>
                                        <p:strVal val="hidden"/>
                                      </p:to>
                                    </p:set>
                                  </p:childTnLst>
                                </p:cTn>
                              </p:par>
                              <p:par>
                                <p:cTn id="385" presetID="1" presetClass="exit" presetSubtype="0" fill="hold" grpId="2" nodeType="withEffect">
                                  <p:stCondLst>
                                    <p:cond delay="0"/>
                                  </p:stCondLst>
                                  <p:childTnLst>
                                    <p:set>
                                      <p:cBhvr>
                                        <p:cTn id="386" dur="1" fill="hold">
                                          <p:stCondLst>
                                            <p:cond delay="0"/>
                                          </p:stCondLst>
                                        </p:cTn>
                                        <p:tgtEl>
                                          <p:spTgt spid="35907"/>
                                        </p:tgtEl>
                                        <p:attrNameLst>
                                          <p:attrName>style.visibility</p:attrName>
                                        </p:attrNameLst>
                                      </p:cBhvr>
                                      <p:to>
                                        <p:strVal val="hidden"/>
                                      </p:to>
                                    </p:set>
                                  </p:childTnLst>
                                </p:cTn>
                              </p:par>
                              <p:par>
                                <p:cTn id="387" presetID="1" presetClass="exit" presetSubtype="0" fill="hold" grpId="2" nodeType="withEffect">
                                  <p:stCondLst>
                                    <p:cond delay="0"/>
                                  </p:stCondLst>
                                  <p:childTnLst>
                                    <p:set>
                                      <p:cBhvr>
                                        <p:cTn id="388" dur="1" fill="hold">
                                          <p:stCondLst>
                                            <p:cond delay="0"/>
                                          </p:stCondLst>
                                        </p:cTn>
                                        <p:tgtEl>
                                          <p:spTgt spid="35908"/>
                                        </p:tgtEl>
                                        <p:attrNameLst>
                                          <p:attrName>style.visibility</p:attrName>
                                        </p:attrNameLst>
                                      </p:cBhvr>
                                      <p:to>
                                        <p:strVal val="hidden"/>
                                      </p:to>
                                    </p:set>
                                  </p:childTnLst>
                                </p:cTn>
                              </p:par>
                              <p:par>
                                <p:cTn id="389" presetID="1" presetClass="exit" presetSubtype="0" fill="hold" grpId="2" nodeType="withEffect">
                                  <p:stCondLst>
                                    <p:cond delay="0"/>
                                  </p:stCondLst>
                                  <p:childTnLst>
                                    <p:set>
                                      <p:cBhvr>
                                        <p:cTn id="390" dur="1" fill="hold">
                                          <p:stCondLst>
                                            <p:cond delay="0"/>
                                          </p:stCondLst>
                                        </p:cTn>
                                        <p:tgtEl>
                                          <p:spTgt spid="35909"/>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391" restart="whenNotActive" fill="hold" evtFilter="cancelBubble" nodeType="interactiveSeq">
                <p:stCondLst>
                  <p:cond evt="onClick" delay="0">
                    <p:tgtEl>
                      <p:spTgt spid="81"/>
                    </p:tgtEl>
                  </p:cond>
                </p:stCondLst>
                <p:endSync evt="end" delay="0">
                  <p:rtn val="all"/>
                </p:endSync>
                <p:childTnLst>
                  <p:par>
                    <p:cTn id="392" fill="hold" nodeType="clickPar">
                      <p:stCondLst>
                        <p:cond delay="0"/>
                      </p:stCondLst>
                      <p:childTnLst>
                        <p:par>
                          <p:cTn id="393" fill="hold" nodeType="withGroup">
                            <p:stCondLst>
                              <p:cond delay="0"/>
                            </p:stCondLst>
                            <p:childTnLst>
                              <p:par>
                                <p:cTn id="394" presetID="1" presetClass="exit" presetSubtype="0" fill="hold" nodeType="clickEffect">
                                  <p:stCondLst>
                                    <p:cond delay="0"/>
                                  </p:stCondLst>
                                  <p:childTnLst>
                                    <p:set>
                                      <p:cBhvr>
                                        <p:cTn id="395" dur="1" fill="hold">
                                          <p:stCondLst>
                                            <p:cond delay="0"/>
                                          </p:stCondLst>
                                        </p:cTn>
                                        <p:tgtEl>
                                          <p:spTgt spid="66"/>
                                        </p:tgtEl>
                                        <p:attrNameLst>
                                          <p:attrName>style.visibility</p:attrName>
                                        </p:attrNameLst>
                                      </p:cBhvr>
                                      <p:to>
                                        <p:strVal val="hidden"/>
                                      </p:to>
                                    </p:set>
                                  </p:childTnLst>
                                </p:cTn>
                              </p:par>
                              <p:par>
                                <p:cTn id="396" presetID="1" presetClass="exit" presetSubtype="0" fill="hold" grpId="9" nodeType="withEffect">
                                  <p:stCondLst>
                                    <p:cond delay="0"/>
                                  </p:stCondLst>
                                  <p:childTnLst>
                                    <p:set>
                                      <p:cBhvr>
                                        <p:cTn id="397" dur="1" fill="hold">
                                          <p:stCondLst>
                                            <p:cond delay="0"/>
                                          </p:stCondLst>
                                        </p:cTn>
                                        <p:tgtEl>
                                          <p:spTgt spid="65"/>
                                        </p:tgtEl>
                                        <p:attrNameLst>
                                          <p:attrName>style.visibility</p:attrName>
                                        </p:attrNameLst>
                                      </p:cBhvr>
                                      <p:to>
                                        <p:strVal val="hidden"/>
                                      </p:to>
                                    </p:set>
                                  </p:childTnLst>
                                </p:cTn>
                              </p:par>
                              <p:par>
                                <p:cTn id="398" presetID="1" presetClass="exit" presetSubtype="0" fill="hold" nodeType="withEffect">
                                  <p:stCondLst>
                                    <p:cond delay="0"/>
                                  </p:stCondLst>
                                  <p:childTnLst>
                                    <p:set>
                                      <p:cBhvr>
                                        <p:cTn id="399" dur="1" fill="hold">
                                          <p:stCondLst>
                                            <p:cond delay="0"/>
                                          </p:stCondLst>
                                        </p:cTn>
                                        <p:tgtEl>
                                          <p:spTgt spid="68"/>
                                        </p:tgtEl>
                                        <p:attrNameLst>
                                          <p:attrName>style.visibility</p:attrName>
                                        </p:attrNameLst>
                                      </p:cBhvr>
                                      <p:to>
                                        <p:strVal val="hidden"/>
                                      </p:to>
                                    </p:set>
                                  </p:childTnLst>
                                </p:cTn>
                              </p:par>
                              <p:par>
                                <p:cTn id="400" presetID="1" presetClass="exit" presetSubtype="0" fill="hold" grpId="8" nodeType="withEffect">
                                  <p:stCondLst>
                                    <p:cond delay="0"/>
                                  </p:stCondLst>
                                  <p:childTnLst>
                                    <p:set>
                                      <p:cBhvr>
                                        <p:cTn id="401" dur="1" fill="hold">
                                          <p:stCondLst>
                                            <p:cond delay="0"/>
                                          </p:stCondLst>
                                        </p:cTn>
                                        <p:tgtEl>
                                          <p:spTgt spid="67"/>
                                        </p:tgtEl>
                                        <p:attrNameLst>
                                          <p:attrName>style.visibility</p:attrName>
                                        </p:attrNameLst>
                                      </p:cBhvr>
                                      <p:to>
                                        <p:strVal val="hidden"/>
                                      </p:to>
                                    </p:set>
                                  </p:childTnLst>
                                </p:cTn>
                              </p:par>
                              <p:par>
                                <p:cTn id="402" presetID="1" presetClass="exit" presetSubtype="0" fill="hold" nodeType="withEffect">
                                  <p:stCondLst>
                                    <p:cond delay="0"/>
                                  </p:stCondLst>
                                  <p:childTnLst>
                                    <p:set>
                                      <p:cBhvr>
                                        <p:cTn id="403" dur="1" fill="hold">
                                          <p:stCondLst>
                                            <p:cond delay="0"/>
                                          </p:stCondLst>
                                        </p:cTn>
                                        <p:tgtEl>
                                          <p:spTgt spid="70"/>
                                        </p:tgtEl>
                                        <p:attrNameLst>
                                          <p:attrName>style.visibility</p:attrName>
                                        </p:attrNameLst>
                                      </p:cBhvr>
                                      <p:to>
                                        <p:strVal val="hidden"/>
                                      </p:to>
                                    </p:set>
                                  </p:childTnLst>
                                </p:cTn>
                              </p:par>
                              <p:par>
                                <p:cTn id="404" presetID="1" presetClass="exit" presetSubtype="0" fill="hold" grpId="9" nodeType="withEffect">
                                  <p:stCondLst>
                                    <p:cond delay="0"/>
                                  </p:stCondLst>
                                  <p:childTnLst>
                                    <p:set>
                                      <p:cBhvr>
                                        <p:cTn id="405" dur="1" fill="hold">
                                          <p:stCondLst>
                                            <p:cond delay="0"/>
                                          </p:stCondLst>
                                        </p:cTn>
                                        <p:tgtEl>
                                          <p:spTgt spid="69"/>
                                        </p:tgtEl>
                                        <p:attrNameLst>
                                          <p:attrName>style.visibility</p:attrName>
                                        </p:attrNameLst>
                                      </p:cBhvr>
                                      <p:to>
                                        <p:strVal val="hidden"/>
                                      </p:to>
                                    </p:set>
                                  </p:childTnLst>
                                </p:cTn>
                              </p:par>
                              <p:par>
                                <p:cTn id="406" presetID="1" presetClass="exit" presetSubtype="0" fill="hold" nodeType="withEffect">
                                  <p:stCondLst>
                                    <p:cond delay="0"/>
                                  </p:stCondLst>
                                  <p:childTnLst>
                                    <p:set>
                                      <p:cBhvr>
                                        <p:cTn id="407" dur="1" fill="hold">
                                          <p:stCondLst>
                                            <p:cond delay="0"/>
                                          </p:stCondLst>
                                        </p:cTn>
                                        <p:tgtEl>
                                          <p:spTgt spid="72"/>
                                        </p:tgtEl>
                                        <p:attrNameLst>
                                          <p:attrName>style.visibility</p:attrName>
                                        </p:attrNameLst>
                                      </p:cBhvr>
                                      <p:to>
                                        <p:strVal val="hidden"/>
                                      </p:to>
                                    </p:set>
                                  </p:childTnLst>
                                </p:cTn>
                              </p:par>
                              <p:par>
                                <p:cTn id="408" presetID="1" presetClass="exit" presetSubtype="0" fill="hold" grpId="9" nodeType="withEffect">
                                  <p:stCondLst>
                                    <p:cond delay="0"/>
                                  </p:stCondLst>
                                  <p:childTnLst>
                                    <p:set>
                                      <p:cBhvr>
                                        <p:cTn id="409" dur="1" fill="hold">
                                          <p:stCondLst>
                                            <p:cond delay="0"/>
                                          </p:stCondLst>
                                        </p:cTn>
                                        <p:tgtEl>
                                          <p:spTgt spid="71"/>
                                        </p:tgtEl>
                                        <p:attrNameLst>
                                          <p:attrName>style.visibility</p:attrName>
                                        </p:attrNameLst>
                                      </p:cBhvr>
                                      <p:to>
                                        <p:strVal val="hidden"/>
                                      </p:to>
                                    </p:set>
                                  </p:childTnLst>
                                </p:cTn>
                              </p:par>
                              <p:par>
                                <p:cTn id="410" presetID="1" presetClass="exit" presetSubtype="0" fill="hold" nodeType="withEffect">
                                  <p:stCondLst>
                                    <p:cond delay="0"/>
                                  </p:stCondLst>
                                  <p:childTnLst>
                                    <p:set>
                                      <p:cBhvr>
                                        <p:cTn id="411" dur="1" fill="hold">
                                          <p:stCondLst>
                                            <p:cond delay="0"/>
                                          </p:stCondLst>
                                        </p:cTn>
                                        <p:tgtEl>
                                          <p:spTgt spid="74"/>
                                        </p:tgtEl>
                                        <p:attrNameLst>
                                          <p:attrName>style.visibility</p:attrName>
                                        </p:attrNameLst>
                                      </p:cBhvr>
                                      <p:to>
                                        <p:strVal val="hidden"/>
                                      </p:to>
                                    </p:set>
                                  </p:childTnLst>
                                </p:cTn>
                              </p:par>
                              <p:par>
                                <p:cTn id="412" presetID="1" presetClass="exit" presetSubtype="0" fill="hold" grpId="9" nodeType="withEffect">
                                  <p:stCondLst>
                                    <p:cond delay="0"/>
                                  </p:stCondLst>
                                  <p:childTnLst>
                                    <p:set>
                                      <p:cBhvr>
                                        <p:cTn id="413" dur="1" fill="hold">
                                          <p:stCondLst>
                                            <p:cond delay="0"/>
                                          </p:stCondLst>
                                        </p:cTn>
                                        <p:tgtEl>
                                          <p:spTgt spid="73"/>
                                        </p:tgtEl>
                                        <p:attrNameLst>
                                          <p:attrName>style.visibility</p:attrName>
                                        </p:attrNameLst>
                                      </p:cBhvr>
                                      <p:to>
                                        <p:strVal val="hidden"/>
                                      </p:to>
                                    </p:set>
                                  </p:childTnLst>
                                </p:cTn>
                              </p:par>
                              <p:par>
                                <p:cTn id="414" presetID="1" presetClass="exit" presetSubtype="0" fill="hold" grpId="9" nodeType="withEffect">
                                  <p:stCondLst>
                                    <p:cond delay="0"/>
                                  </p:stCondLst>
                                  <p:childTnLst>
                                    <p:set>
                                      <p:cBhvr>
                                        <p:cTn id="415" dur="1" fill="hold">
                                          <p:stCondLst>
                                            <p:cond delay="0"/>
                                          </p:stCondLst>
                                        </p:cTn>
                                        <p:tgtEl>
                                          <p:spTgt spid="45"/>
                                        </p:tgtEl>
                                        <p:attrNameLst>
                                          <p:attrName>style.visibility</p:attrName>
                                        </p:attrNameLst>
                                      </p:cBhvr>
                                      <p:to>
                                        <p:strVal val="hidden"/>
                                      </p:to>
                                    </p:set>
                                  </p:childTnLst>
                                </p:cTn>
                              </p:par>
                              <p:par>
                                <p:cTn id="416" presetID="1" presetClass="exit" presetSubtype="0" fill="hold" grpId="1" nodeType="withEffect">
                                  <p:stCondLst>
                                    <p:cond delay="0"/>
                                  </p:stCondLst>
                                  <p:childTnLst>
                                    <p:set>
                                      <p:cBhvr>
                                        <p:cTn id="417" dur="1" fill="hold">
                                          <p:stCondLst>
                                            <p:cond delay="0"/>
                                          </p:stCondLst>
                                        </p:cTn>
                                        <p:tgtEl>
                                          <p:spTgt spid="35900"/>
                                        </p:tgtEl>
                                        <p:attrNameLst>
                                          <p:attrName>style.visibility</p:attrName>
                                        </p:attrNameLst>
                                      </p:cBhvr>
                                      <p:to>
                                        <p:strVal val="hidden"/>
                                      </p:to>
                                    </p:set>
                                  </p:childTnLst>
                                </p:cTn>
                              </p:par>
                              <p:par>
                                <p:cTn id="418" presetID="1" presetClass="exit" presetSubtype="0" fill="hold" grpId="1" nodeType="withEffect">
                                  <p:stCondLst>
                                    <p:cond delay="0"/>
                                  </p:stCondLst>
                                  <p:childTnLst>
                                    <p:set>
                                      <p:cBhvr>
                                        <p:cTn id="419" dur="1" fill="hold">
                                          <p:stCondLst>
                                            <p:cond delay="0"/>
                                          </p:stCondLst>
                                        </p:cTn>
                                        <p:tgtEl>
                                          <p:spTgt spid="35901"/>
                                        </p:tgtEl>
                                        <p:attrNameLst>
                                          <p:attrName>style.visibility</p:attrName>
                                        </p:attrNameLst>
                                      </p:cBhvr>
                                      <p:to>
                                        <p:strVal val="hidden"/>
                                      </p:to>
                                    </p:set>
                                  </p:childTnLst>
                                </p:cTn>
                              </p:par>
                              <p:par>
                                <p:cTn id="420" presetID="1" presetClass="exit" presetSubtype="0" fill="hold" grpId="1" nodeType="withEffect">
                                  <p:stCondLst>
                                    <p:cond delay="0"/>
                                  </p:stCondLst>
                                  <p:childTnLst>
                                    <p:set>
                                      <p:cBhvr>
                                        <p:cTn id="421" dur="1" fill="hold">
                                          <p:stCondLst>
                                            <p:cond delay="0"/>
                                          </p:stCondLst>
                                        </p:cTn>
                                        <p:tgtEl>
                                          <p:spTgt spid="35902"/>
                                        </p:tgtEl>
                                        <p:attrNameLst>
                                          <p:attrName>style.visibility</p:attrName>
                                        </p:attrNameLst>
                                      </p:cBhvr>
                                      <p:to>
                                        <p:strVal val="hidden"/>
                                      </p:to>
                                    </p:set>
                                  </p:childTnLst>
                                </p:cTn>
                              </p:par>
                              <p:par>
                                <p:cTn id="422" presetID="1" presetClass="exit" presetSubtype="0" fill="hold" grpId="1" nodeType="withEffect">
                                  <p:stCondLst>
                                    <p:cond delay="0"/>
                                  </p:stCondLst>
                                  <p:childTnLst>
                                    <p:set>
                                      <p:cBhvr>
                                        <p:cTn id="423" dur="1" fill="hold">
                                          <p:stCondLst>
                                            <p:cond delay="0"/>
                                          </p:stCondLst>
                                        </p:cTn>
                                        <p:tgtEl>
                                          <p:spTgt spid="35903"/>
                                        </p:tgtEl>
                                        <p:attrNameLst>
                                          <p:attrName>style.visibility</p:attrName>
                                        </p:attrNameLst>
                                      </p:cBhvr>
                                      <p:to>
                                        <p:strVal val="hidden"/>
                                      </p:to>
                                    </p:set>
                                  </p:childTnLst>
                                </p:cTn>
                              </p:par>
                              <p:par>
                                <p:cTn id="424" presetID="1" presetClass="exit" presetSubtype="0" fill="hold" grpId="1" nodeType="withEffect">
                                  <p:stCondLst>
                                    <p:cond delay="0"/>
                                  </p:stCondLst>
                                  <p:childTnLst>
                                    <p:set>
                                      <p:cBhvr>
                                        <p:cTn id="425" dur="1" fill="hold">
                                          <p:stCondLst>
                                            <p:cond delay="0"/>
                                          </p:stCondLst>
                                        </p:cTn>
                                        <p:tgtEl>
                                          <p:spTgt spid="35904"/>
                                        </p:tgtEl>
                                        <p:attrNameLst>
                                          <p:attrName>style.visibility</p:attrName>
                                        </p:attrNameLst>
                                      </p:cBhvr>
                                      <p:to>
                                        <p:strVal val="hidden"/>
                                      </p:to>
                                    </p:set>
                                  </p:childTnLst>
                                </p:cTn>
                              </p:par>
                              <p:par>
                                <p:cTn id="426" presetID="1" presetClass="exit" presetSubtype="0" fill="hold" grpId="1" nodeType="withEffect">
                                  <p:stCondLst>
                                    <p:cond delay="0"/>
                                  </p:stCondLst>
                                  <p:childTnLst>
                                    <p:set>
                                      <p:cBhvr>
                                        <p:cTn id="427" dur="1" fill="hold">
                                          <p:stCondLst>
                                            <p:cond delay="0"/>
                                          </p:stCondLst>
                                        </p:cTn>
                                        <p:tgtEl>
                                          <p:spTgt spid="35905"/>
                                        </p:tgtEl>
                                        <p:attrNameLst>
                                          <p:attrName>style.visibility</p:attrName>
                                        </p:attrNameLst>
                                      </p:cBhvr>
                                      <p:to>
                                        <p:strVal val="hidden"/>
                                      </p:to>
                                    </p:set>
                                  </p:childTnLst>
                                </p:cTn>
                              </p:par>
                              <p:par>
                                <p:cTn id="428" presetID="1" presetClass="exit" presetSubtype="0" fill="hold" grpId="1" nodeType="withEffect">
                                  <p:stCondLst>
                                    <p:cond delay="0"/>
                                  </p:stCondLst>
                                  <p:childTnLst>
                                    <p:set>
                                      <p:cBhvr>
                                        <p:cTn id="429" dur="1" fill="hold">
                                          <p:stCondLst>
                                            <p:cond delay="0"/>
                                          </p:stCondLst>
                                        </p:cTn>
                                        <p:tgtEl>
                                          <p:spTgt spid="35906"/>
                                        </p:tgtEl>
                                        <p:attrNameLst>
                                          <p:attrName>style.visibility</p:attrName>
                                        </p:attrNameLst>
                                      </p:cBhvr>
                                      <p:to>
                                        <p:strVal val="hidden"/>
                                      </p:to>
                                    </p:set>
                                  </p:childTnLst>
                                </p:cTn>
                              </p:par>
                              <p:par>
                                <p:cTn id="430" presetID="1" presetClass="exit" presetSubtype="0" fill="hold" grpId="1" nodeType="withEffect">
                                  <p:stCondLst>
                                    <p:cond delay="0"/>
                                  </p:stCondLst>
                                  <p:childTnLst>
                                    <p:set>
                                      <p:cBhvr>
                                        <p:cTn id="431" dur="1" fill="hold">
                                          <p:stCondLst>
                                            <p:cond delay="0"/>
                                          </p:stCondLst>
                                        </p:cTn>
                                        <p:tgtEl>
                                          <p:spTgt spid="62"/>
                                        </p:tgtEl>
                                        <p:attrNameLst>
                                          <p:attrName>style.visibility</p:attrName>
                                        </p:attrNameLst>
                                      </p:cBhvr>
                                      <p:to>
                                        <p:strVal val="hidden"/>
                                      </p:to>
                                    </p:set>
                                  </p:childTnLst>
                                </p:cTn>
                              </p:par>
                              <p:par>
                                <p:cTn id="432" presetID="1" presetClass="exit" presetSubtype="0" fill="hold" grpId="1" nodeType="withEffect">
                                  <p:stCondLst>
                                    <p:cond delay="0"/>
                                  </p:stCondLst>
                                  <p:childTnLst>
                                    <p:set>
                                      <p:cBhvr>
                                        <p:cTn id="433" dur="1" fill="hold">
                                          <p:stCondLst>
                                            <p:cond delay="0"/>
                                          </p:stCondLst>
                                        </p:cTn>
                                        <p:tgtEl>
                                          <p:spTgt spid="61"/>
                                        </p:tgtEl>
                                        <p:attrNameLst>
                                          <p:attrName>style.visibility</p:attrName>
                                        </p:attrNameLst>
                                      </p:cBhvr>
                                      <p:to>
                                        <p:strVal val="hidden"/>
                                      </p:to>
                                    </p:set>
                                  </p:childTnLst>
                                </p:cTn>
                              </p:par>
                              <p:par>
                                <p:cTn id="434" presetID="1" presetClass="exit" presetSubtype="0" fill="hold" grpId="1" nodeType="withEffect">
                                  <p:stCondLst>
                                    <p:cond delay="0"/>
                                  </p:stCondLst>
                                  <p:childTnLst>
                                    <p:set>
                                      <p:cBhvr>
                                        <p:cTn id="435" dur="1" fill="hold">
                                          <p:stCondLst>
                                            <p:cond delay="0"/>
                                          </p:stCondLst>
                                        </p:cTn>
                                        <p:tgtEl>
                                          <p:spTgt spid="60"/>
                                        </p:tgtEl>
                                        <p:attrNameLst>
                                          <p:attrName>style.visibility</p:attrName>
                                        </p:attrNameLst>
                                      </p:cBhvr>
                                      <p:to>
                                        <p:strVal val="hidden"/>
                                      </p:to>
                                    </p:set>
                                  </p:childTnLst>
                                </p:cTn>
                              </p:par>
                              <p:par>
                                <p:cTn id="436" presetID="1" presetClass="exit" presetSubtype="0" fill="hold" grpId="1" nodeType="withEffect">
                                  <p:stCondLst>
                                    <p:cond delay="0"/>
                                  </p:stCondLst>
                                  <p:childTnLst>
                                    <p:set>
                                      <p:cBhvr>
                                        <p:cTn id="437" dur="1" fill="hold">
                                          <p:stCondLst>
                                            <p:cond delay="0"/>
                                          </p:stCondLst>
                                        </p:cTn>
                                        <p:tgtEl>
                                          <p:spTgt spid="26"/>
                                        </p:tgtEl>
                                        <p:attrNameLst>
                                          <p:attrName>style.visibility</p:attrName>
                                        </p:attrNameLst>
                                      </p:cBhvr>
                                      <p:to>
                                        <p:strVal val="hidden"/>
                                      </p:to>
                                    </p:set>
                                  </p:childTnLst>
                                </p:cTn>
                              </p:par>
                              <p:par>
                                <p:cTn id="438" presetID="1" presetClass="exit" presetSubtype="0" fill="hold" grpId="1" nodeType="withEffect">
                                  <p:stCondLst>
                                    <p:cond delay="0"/>
                                  </p:stCondLst>
                                  <p:childTnLst>
                                    <p:set>
                                      <p:cBhvr>
                                        <p:cTn id="439" dur="1" fill="hold">
                                          <p:stCondLst>
                                            <p:cond delay="0"/>
                                          </p:stCondLst>
                                        </p:cTn>
                                        <p:tgtEl>
                                          <p:spTgt spid="24"/>
                                        </p:tgtEl>
                                        <p:attrNameLst>
                                          <p:attrName>style.visibility</p:attrName>
                                        </p:attrNameLst>
                                      </p:cBhvr>
                                      <p:to>
                                        <p:strVal val="hidden"/>
                                      </p:to>
                                    </p:set>
                                  </p:childTnLst>
                                </p:cTn>
                              </p:par>
                              <p:par>
                                <p:cTn id="440" presetID="1" presetClass="exit" presetSubtype="0" fill="hold" grpId="1" nodeType="withEffect">
                                  <p:stCondLst>
                                    <p:cond delay="0"/>
                                  </p:stCondLst>
                                  <p:childTnLst>
                                    <p:set>
                                      <p:cBhvr>
                                        <p:cTn id="441" dur="1" fill="hold">
                                          <p:stCondLst>
                                            <p:cond delay="0"/>
                                          </p:stCondLst>
                                        </p:cTn>
                                        <p:tgtEl>
                                          <p:spTgt spid="25"/>
                                        </p:tgtEl>
                                        <p:attrNameLst>
                                          <p:attrName>style.visibility</p:attrName>
                                        </p:attrNameLst>
                                      </p:cBhvr>
                                      <p:to>
                                        <p:strVal val="hidden"/>
                                      </p:to>
                                    </p:set>
                                  </p:childTnLst>
                                </p:cTn>
                              </p:par>
                              <p:par>
                                <p:cTn id="442" presetID="1" presetClass="exit" presetSubtype="0" fill="hold" grpId="1" nodeType="withEffect">
                                  <p:stCondLst>
                                    <p:cond delay="0"/>
                                  </p:stCondLst>
                                  <p:childTnLst>
                                    <p:set>
                                      <p:cBhvr>
                                        <p:cTn id="443" dur="1" fill="hold">
                                          <p:stCondLst>
                                            <p:cond delay="0"/>
                                          </p:stCondLst>
                                        </p:cTn>
                                        <p:tgtEl>
                                          <p:spTgt spid="35907"/>
                                        </p:tgtEl>
                                        <p:attrNameLst>
                                          <p:attrName>style.visibility</p:attrName>
                                        </p:attrNameLst>
                                      </p:cBhvr>
                                      <p:to>
                                        <p:strVal val="hidden"/>
                                      </p:to>
                                    </p:set>
                                  </p:childTnLst>
                                </p:cTn>
                              </p:par>
                              <p:par>
                                <p:cTn id="444" presetID="1" presetClass="exit" presetSubtype="0" fill="hold" grpId="1" nodeType="withEffect">
                                  <p:stCondLst>
                                    <p:cond delay="0"/>
                                  </p:stCondLst>
                                  <p:childTnLst>
                                    <p:set>
                                      <p:cBhvr>
                                        <p:cTn id="445" dur="1" fill="hold">
                                          <p:stCondLst>
                                            <p:cond delay="0"/>
                                          </p:stCondLst>
                                        </p:cTn>
                                        <p:tgtEl>
                                          <p:spTgt spid="35908"/>
                                        </p:tgtEl>
                                        <p:attrNameLst>
                                          <p:attrName>style.visibility</p:attrName>
                                        </p:attrNameLst>
                                      </p:cBhvr>
                                      <p:to>
                                        <p:strVal val="hidden"/>
                                      </p:to>
                                    </p:set>
                                  </p:childTnLst>
                                </p:cTn>
                              </p:par>
                              <p:par>
                                <p:cTn id="446" presetID="1" presetClass="exit" presetSubtype="0" fill="hold" grpId="1" nodeType="withEffect">
                                  <p:stCondLst>
                                    <p:cond delay="0"/>
                                  </p:stCondLst>
                                  <p:childTnLst>
                                    <p:set>
                                      <p:cBhvr>
                                        <p:cTn id="447" dur="1" fill="hold">
                                          <p:stCondLst>
                                            <p:cond delay="0"/>
                                          </p:stCondLst>
                                        </p:cTn>
                                        <p:tgtEl>
                                          <p:spTgt spid="35909"/>
                                        </p:tgtEl>
                                        <p:attrNameLst>
                                          <p:attrName>style.visibility</p:attrName>
                                        </p:attrNameLst>
                                      </p:cBhvr>
                                      <p:to>
                                        <p:strVal val="hidden"/>
                                      </p:to>
                                    </p:set>
                                  </p:childTnLst>
                                </p:cTn>
                              </p:par>
                              <p:par>
                                <p:cTn id="448" presetID="1" presetClass="exit" presetSubtype="0" fill="hold" nodeType="withEffect">
                                  <p:stCondLst>
                                    <p:cond delay="0"/>
                                  </p:stCondLst>
                                  <p:childTnLst>
                                    <p:set>
                                      <p:cBhvr>
                                        <p:cTn id="449"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450" restart="whenNotActive" fill="hold" evtFilter="cancelBubble" nodeType="interactiveSeq">
                <p:stCondLst>
                  <p:cond evt="onClick" delay="0">
                    <p:tgtEl>
                      <p:spTgt spid="76"/>
                    </p:tgtEl>
                  </p:cond>
                </p:stCondLst>
                <p:endSync evt="end" delay="0">
                  <p:rtn val="all"/>
                </p:endSync>
                <p:childTnLst>
                  <p:par>
                    <p:cTn id="451" fill="hold" nodeType="clickPar">
                      <p:stCondLst>
                        <p:cond delay="0"/>
                      </p:stCondLst>
                      <p:childTnLst>
                        <p:par>
                          <p:cTn id="452" fill="hold" nodeType="withGroup">
                            <p:stCondLst>
                              <p:cond delay="0"/>
                            </p:stCondLst>
                            <p:childTnLst>
                              <p:par>
                                <p:cTn id="453" presetID="1" presetClass="exit" presetSubtype="0" fill="hold" nodeType="withEffect">
                                  <p:stCondLst>
                                    <p:cond delay="0"/>
                                  </p:stCondLst>
                                  <p:childTnLst>
                                    <p:set>
                                      <p:cBhvr>
                                        <p:cTn id="454" dur="1" fill="hold">
                                          <p:stCondLst>
                                            <p:cond delay="0"/>
                                          </p:stCondLst>
                                        </p:cTn>
                                        <p:tgtEl>
                                          <p:spTgt spid="76"/>
                                        </p:tgtEl>
                                        <p:attrNameLst>
                                          <p:attrName>style.visibility</p:attrName>
                                        </p:attrNameLst>
                                      </p:cBhvr>
                                      <p:to>
                                        <p:strVal val="hidden"/>
                                      </p:to>
                                    </p:set>
                                  </p:childTnLst>
                                </p:cTn>
                              </p:par>
                              <p:par>
                                <p:cTn id="455" presetID="1" presetClass="exit" presetSubtype="0" fill="hold" grpId="2" nodeType="withEffect">
                                  <p:stCondLst>
                                    <p:cond delay="0"/>
                                  </p:stCondLst>
                                  <p:childTnLst>
                                    <p:set>
                                      <p:cBhvr>
                                        <p:cTn id="456" dur="1" fill="hold">
                                          <p:stCondLst>
                                            <p:cond delay="0"/>
                                          </p:stCondLst>
                                        </p:cTn>
                                        <p:tgtEl>
                                          <p:spTgt spid="57"/>
                                        </p:tgtEl>
                                        <p:attrNameLst>
                                          <p:attrName>style.visibility</p:attrName>
                                        </p:attrNameLst>
                                      </p:cBhvr>
                                      <p:to>
                                        <p:strVal val="hidden"/>
                                      </p:to>
                                    </p:set>
                                  </p:childTnLst>
                                </p:cTn>
                              </p:par>
                              <p:par>
                                <p:cTn id="457" presetID="1" presetClass="exit" presetSubtype="0" fill="hold" nodeType="withEffect">
                                  <p:stCondLst>
                                    <p:cond delay="0"/>
                                  </p:stCondLst>
                                  <p:childTnLst>
                                    <p:set>
                                      <p:cBhvr>
                                        <p:cTn id="458"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6"/>
                  </p:tgtEl>
                </p:cond>
              </p:nextCondLst>
            </p:seq>
          </p:childTnLst>
        </p:cTn>
      </p:par>
    </p:tnLst>
    <p:bldLst>
      <p:bldP spid="35900" grpId="0"/>
      <p:bldP spid="35900" grpId="1"/>
      <p:bldP spid="35900" grpId="2"/>
      <p:bldP spid="35901" grpId="0"/>
      <p:bldP spid="35901" grpId="1"/>
      <p:bldP spid="35901" grpId="2"/>
      <p:bldP spid="35902" grpId="0"/>
      <p:bldP spid="35902" grpId="1"/>
      <p:bldP spid="35902" grpId="2"/>
      <p:bldP spid="35903" grpId="0"/>
      <p:bldP spid="35903" grpId="1"/>
      <p:bldP spid="35903" grpId="2"/>
      <p:bldP spid="35904" grpId="0"/>
      <p:bldP spid="35904" grpId="1"/>
      <p:bldP spid="35904" grpId="2"/>
      <p:bldP spid="35905" grpId="0"/>
      <p:bldP spid="35905" grpId="1"/>
      <p:bldP spid="35905" grpId="2"/>
      <p:bldP spid="35906" grpId="0"/>
      <p:bldP spid="35906" grpId="1"/>
      <p:bldP spid="35906" grpId="2"/>
      <p:bldP spid="60" grpId="0"/>
      <p:bldP spid="60" grpId="1"/>
      <p:bldP spid="60" grpId="2"/>
      <p:bldP spid="61" grpId="0"/>
      <p:bldP spid="61" grpId="1"/>
      <p:bldP spid="61" grpId="2"/>
      <p:bldP spid="62" grpId="0"/>
      <p:bldP spid="62" grpId="1"/>
      <p:bldP spid="62" grpId="2"/>
      <p:bldP spid="35907" grpId="0"/>
      <p:bldP spid="35907" grpId="1"/>
      <p:bldP spid="35907" grpId="2"/>
      <p:bldP spid="35908" grpId="0"/>
      <p:bldP spid="35908" grpId="1"/>
      <p:bldP spid="35908" grpId="2"/>
      <p:bldP spid="35909" grpId="0"/>
      <p:bldP spid="35909" grpId="1"/>
      <p:bldP spid="35909" grpId="2"/>
      <p:bldP spid="24" grpId="0"/>
      <p:bldP spid="24" grpId="1"/>
      <p:bldP spid="24" grpId="2"/>
      <p:bldP spid="25" grpId="0"/>
      <p:bldP spid="25" grpId="1"/>
      <p:bldP spid="25" grpId="2"/>
      <p:bldP spid="26" grpId="0"/>
      <p:bldP spid="26" grpId="1"/>
      <p:bldP spid="26" grpId="2"/>
      <p:bldP spid="65" grpId="0" animBg="1"/>
      <p:bldP spid="65" grpId="1" animBg="1"/>
      <p:bldP spid="65" grpId="2" animBg="1"/>
      <p:bldP spid="65" grpId="3" animBg="1"/>
      <p:bldP spid="65" grpId="4" animBg="1"/>
      <p:bldP spid="65" grpId="5" animBg="1"/>
      <p:bldP spid="65" grpId="6" animBg="1"/>
      <p:bldP spid="65" grpId="7" animBg="1"/>
      <p:bldP spid="65" grpId="8" animBg="1"/>
      <p:bldP spid="65" grpId="9" animBg="1"/>
      <p:bldP spid="65" grpId="10" animBg="1"/>
      <p:bldP spid="67" grpId="0" animBg="1"/>
      <p:bldP spid="67" grpId="1" animBg="1"/>
      <p:bldP spid="67" grpId="2" animBg="1"/>
      <p:bldP spid="67" grpId="3" animBg="1"/>
      <p:bldP spid="67" grpId="4" animBg="1"/>
      <p:bldP spid="67" grpId="5" animBg="1"/>
      <p:bldP spid="67" grpId="6" animBg="1"/>
      <p:bldP spid="67" grpId="7" animBg="1"/>
      <p:bldP spid="67" grpId="8" animBg="1"/>
      <p:bldP spid="67" grpId="9" animBg="1"/>
      <p:bldP spid="69" grpId="0" animBg="1"/>
      <p:bldP spid="69" grpId="1" animBg="1"/>
      <p:bldP spid="69" grpId="2" animBg="1"/>
      <p:bldP spid="69" grpId="3" animBg="1"/>
      <p:bldP spid="69" grpId="4" animBg="1"/>
      <p:bldP spid="69" grpId="5" animBg="1"/>
      <p:bldP spid="69" grpId="6" animBg="1"/>
      <p:bldP spid="69" grpId="7" animBg="1"/>
      <p:bldP spid="69" grpId="8" animBg="1"/>
      <p:bldP spid="69" grpId="9" animBg="1"/>
      <p:bldP spid="69" grpId="10" animBg="1"/>
      <p:bldP spid="71" grpId="0" animBg="1"/>
      <p:bldP spid="71" grpId="1" animBg="1"/>
      <p:bldP spid="71" grpId="2" animBg="1"/>
      <p:bldP spid="71" grpId="3" animBg="1"/>
      <p:bldP spid="71" grpId="4" animBg="1"/>
      <p:bldP spid="71" grpId="5" animBg="1"/>
      <p:bldP spid="71" grpId="6" animBg="1"/>
      <p:bldP spid="71" grpId="7" animBg="1"/>
      <p:bldP spid="71" grpId="8" animBg="1"/>
      <p:bldP spid="71" grpId="9" animBg="1"/>
      <p:bldP spid="71" grpId="10" animBg="1"/>
      <p:bldP spid="73" grpId="0" animBg="1"/>
      <p:bldP spid="73" grpId="1" animBg="1"/>
      <p:bldP spid="73" grpId="2" animBg="1"/>
      <p:bldP spid="73" grpId="3" animBg="1"/>
      <p:bldP spid="73" grpId="4" animBg="1"/>
      <p:bldP spid="73" grpId="5" animBg="1"/>
      <p:bldP spid="73" grpId="6" animBg="1"/>
      <p:bldP spid="73" grpId="7" animBg="1"/>
      <p:bldP spid="73" grpId="8" animBg="1"/>
      <p:bldP spid="73" grpId="9" animBg="1"/>
      <p:bldP spid="73" grpId="10" animBg="1"/>
      <p:bldP spid="45" grpId="0" animBg="1"/>
      <p:bldP spid="45" grpId="1" animBg="1"/>
      <p:bldP spid="45" grpId="2" animBg="1"/>
      <p:bldP spid="45" grpId="3" animBg="1"/>
      <p:bldP spid="45" grpId="4" animBg="1"/>
      <p:bldP spid="45" grpId="5" animBg="1"/>
      <p:bldP spid="45" grpId="6" animBg="1"/>
      <p:bldP spid="45" grpId="7" animBg="1"/>
      <p:bldP spid="45" grpId="8" animBg="1"/>
      <p:bldP spid="45" grpId="9" animBg="1"/>
      <p:bldP spid="45" grpId="10" animBg="1"/>
      <p:bldP spid="57" grpId="0" animBg="1"/>
      <p:bldP spid="57" grpId="1" animBg="1"/>
      <p:bldP spid="57" grpId="2"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Rektangel med rundade hörn 33">
            <a:hlinkClick r:id="rId3" action="ppaction://hlinksldjump"/>
            <a:extLst>
              <a:ext uri="{FF2B5EF4-FFF2-40B4-BE49-F238E27FC236}">
                <a16:creationId xmlns:a16="http://schemas.microsoft.com/office/drawing/2014/main" id="{F4ED95A3-4722-4AEF-AA7C-3C471801998A}"/>
              </a:ext>
            </a:extLst>
          </p:cNvPr>
          <p:cNvSpPr/>
          <p:nvPr/>
        </p:nvSpPr>
        <p:spPr>
          <a:xfrm>
            <a:off x="3144838" y="6259513"/>
            <a:ext cx="2874962" cy="358775"/>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100" b="1" dirty="0">
                <a:solidFill>
                  <a:schemeClr val="tx1"/>
                </a:solidFill>
              </a:rPr>
              <a:t>7. </a:t>
            </a:r>
            <a:r>
              <a:rPr lang="sv-SE" sz="1100" b="1" dirty="0" err="1">
                <a:solidFill>
                  <a:schemeClr val="tx1"/>
                </a:solidFill>
              </a:rPr>
              <a:t>Utbildningsquiz</a:t>
            </a:r>
            <a:endParaRPr lang="sv-SE" sz="1100" b="1" dirty="0">
              <a:solidFill>
                <a:schemeClr val="tx1"/>
              </a:solidFill>
            </a:endParaRPr>
          </a:p>
        </p:txBody>
      </p:sp>
      <p:sp>
        <p:nvSpPr>
          <p:cNvPr id="70659" name="Rubrik 1">
            <a:extLst>
              <a:ext uri="{FF2B5EF4-FFF2-40B4-BE49-F238E27FC236}">
                <a16:creationId xmlns:a16="http://schemas.microsoft.com/office/drawing/2014/main" id="{097CBD80-7B6D-42FC-B3E3-36E9AB7EB7B1}"/>
              </a:ext>
            </a:extLst>
          </p:cNvPr>
          <p:cNvSpPr>
            <a:spLocks noGrp="1" noChangeArrowheads="1"/>
          </p:cNvSpPr>
          <p:nvPr>
            <p:ph type="title"/>
          </p:nvPr>
        </p:nvSpPr>
        <p:spPr>
          <a:xfrm>
            <a:off x="0" y="9525"/>
            <a:ext cx="4391025" cy="1066800"/>
          </a:xfrm>
        </p:spPr>
        <p:txBody>
          <a:bodyPr/>
          <a:lstStyle/>
          <a:p>
            <a:r>
              <a:rPr lang="sv-SE" altLang="sv-SE" sz="3200"/>
              <a:t>4. Kontinuitetsstrategi</a:t>
            </a:r>
          </a:p>
        </p:txBody>
      </p:sp>
      <p:sp>
        <p:nvSpPr>
          <p:cNvPr id="17" name="Frihandsfigur 16">
            <a:hlinkClick r:id="rId4" action="ppaction://hlinksldjump"/>
            <a:extLst>
              <a:ext uri="{FF2B5EF4-FFF2-40B4-BE49-F238E27FC236}">
                <a16:creationId xmlns:a16="http://schemas.microsoft.com/office/drawing/2014/main" id="{B2C4C944-7183-41A9-8EEE-56A23497307A}"/>
              </a:ext>
            </a:extLst>
          </p:cNvPr>
          <p:cNvSpPr/>
          <p:nvPr/>
        </p:nvSpPr>
        <p:spPr bwMode="auto">
          <a:xfrm>
            <a:off x="2423549" y="1663757"/>
            <a:ext cx="4193076" cy="4194448"/>
          </a:xfrm>
          <a:custGeom>
            <a:avLst/>
            <a:gdLst>
              <a:gd name="connsiteX0" fmla="*/ 0 w 4193857"/>
              <a:gd name="connsiteY0" fmla="*/ 2096929 h 4193857"/>
              <a:gd name="connsiteX1" fmla="*/ 2096929 w 4193857"/>
              <a:gd name="connsiteY1" fmla="*/ 0 h 4193857"/>
              <a:gd name="connsiteX2" fmla="*/ 2096929 w 4193857"/>
              <a:gd name="connsiteY2" fmla="*/ 2096929 h 4193857"/>
              <a:gd name="connsiteX3" fmla="*/ 0 w 4193857"/>
              <a:gd name="connsiteY3" fmla="*/ 2096929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0" y="2096929"/>
                </a:moveTo>
                <a:cubicBezTo>
                  <a:pt x="0" y="938827"/>
                  <a:pt x="938827" y="0"/>
                  <a:pt x="2096929" y="0"/>
                </a:cubicBezTo>
                <a:lnTo>
                  <a:pt x="2096929" y="2096929"/>
                </a:lnTo>
                <a:lnTo>
                  <a:pt x="0" y="2096929"/>
                </a:lnTo>
                <a:close/>
              </a:path>
            </a:pathLst>
          </a:custGeom>
          <a:solidFill>
            <a:schemeClr val="bg1"/>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435125" tIns="884467" rIns="2241479" bIns="2191552" spcCol="1270" anchor="ctr"/>
          <a:lstStyle/>
          <a:p>
            <a:pPr algn="ctr" defTabSz="533400" eaLnBrk="1" hangingPunct="1">
              <a:lnSpc>
                <a:spcPct val="90000"/>
              </a:lnSpc>
              <a:spcAft>
                <a:spcPct val="35000"/>
              </a:spcAft>
              <a:defRPr/>
            </a:pPr>
            <a:r>
              <a:rPr lang="sv-SE" sz="1100" b="1" dirty="0"/>
              <a:t>6. Upprätthålla</a:t>
            </a:r>
          </a:p>
          <a:p>
            <a:pPr algn="ctr" defTabSz="533400" eaLnBrk="1" hangingPunct="1">
              <a:lnSpc>
                <a:spcPct val="90000"/>
              </a:lnSpc>
              <a:spcAft>
                <a:spcPct val="35000"/>
              </a:spcAft>
              <a:defRPr/>
            </a:pPr>
            <a:endParaRPr lang="sv-SE" sz="1200" dirty="0"/>
          </a:p>
        </p:txBody>
      </p:sp>
      <p:sp>
        <p:nvSpPr>
          <p:cNvPr id="21" name="Bågformad 20">
            <a:extLst>
              <a:ext uri="{FF2B5EF4-FFF2-40B4-BE49-F238E27FC236}">
                <a16:creationId xmlns:a16="http://schemas.microsoft.com/office/drawing/2014/main" id="{6562AED1-CA03-41EC-9460-100497CD60FF}"/>
              </a:ext>
            </a:extLst>
          </p:cNvPr>
          <p:cNvSpPr/>
          <p:nvPr/>
        </p:nvSpPr>
        <p:spPr bwMode="auto">
          <a:xfrm>
            <a:off x="2178050" y="1403350"/>
            <a:ext cx="4711700" cy="4713288"/>
          </a:xfrm>
          <a:prstGeom prst="circularArrow">
            <a:avLst>
              <a:gd name="adj1" fmla="val 5085"/>
              <a:gd name="adj2" fmla="val 327528"/>
              <a:gd name="adj3" fmla="val 15872472"/>
              <a:gd name="adj4" fmla="val 1080000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4" name="Frihandsfigur 23">
            <a:hlinkClick r:id="rId5" action="ppaction://hlinksldjump"/>
            <a:extLst>
              <a:ext uri="{FF2B5EF4-FFF2-40B4-BE49-F238E27FC236}">
                <a16:creationId xmlns:a16="http://schemas.microsoft.com/office/drawing/2014/main" id="{BDFE738D-8468-4481-AFEA-9E3D0AADCE23}"/>
              </a:ext>
            </a:extLst>
          </p:cNvPr>
          <p:cNvSpPr/>
          <p:nvPr/>
        </p:nvSpPr>
        <p:spPr bwMode="auto">
          <a:xfrm>
            <a:off x="2551129" y="1655555"/>
            <a:ext cx="4193076" cy="4194448"/>
          </a:xfrm>
          <a:custGeom>
            <a:avLst/>
            <a:gdLst>
              <a:gd name="connsiteX0" fmla="*/ 2096928 w 4193857"/>
              <a:gd name="connsiteY0" fmla="*/ 0 h 4193857"/>
              <a:gd name="connsiteX1" fmla="*/ 4193857 w 4193857"/>
              <a:gd name="connsiteY1" fmla="*/ 2096929 h 4193857"/>
              <a:gd name="connsiteX2" fmla="*/ 2096929 w 4193857"/>
              <a:gd name="connsiteY2" fmla="*/ 2096929 h 4193857"/>
              <a:gd name="connsiteX3" fmla="*/ 2096928 w 4193857"/>
              <a:gd name="connsiteY3" fmla="*/ 0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2096928" y="0"/>
                </a:moveTo>
                <a:cubicBezTo>
                  <a:pt x="3255030" y="0"/>
                  <a:pt x="4193857" y="938827"/>
                  <a:pt x="4193857" y="2096929"/>
                </a:cubicBezTo>
                <a:lnTo>
                  <a:pt x="2096929" y="2096929"/>
                </a:lnTo>
                <a:cubicBezTo>
                  <a:pt x="2096929" y="1397953"/>
                  <a:pt x="2096928" y="698976"/>
                  <a:pt x="2096928" y="0"/>
                </a:cubicBezTo>
                <a:close/>
              </a:path>
            </a:pathLst>
          </a:custGeom>
          <a:solidFill>
            <a:schemeClr val="bg1"/>
          </a:solidFill>
          <a:ln>
            <a:noFill/>
          </a:ln>
          <a:effectLst/>
          <a:scene3d>
            <a:camera prst="orthographicFront"/>
            <a:lightRig rig="flat" dir="t"/>
          </a:scene3d>
          <a:sp3d prstMaterial="dkEdge">
            <a:bevelT w="8200" h="38100"/>
          </a:sp3d>
        </p:spPr>
        <p:style>
          <a:lnRef idx="1">
            <a:schemeClr val="accent1"/>
          </a:lnRef>
          <a:fillRef idx="2">
            <a:schemeClr val="accent1"/>
          </a:fillRef>
          <a:effectRef idx="1">
            <a:schemeClr val="accent1"/>
          </a:effectRef>
          <a:fontRef idx="minor">
            <a:schemeClr val="dk1"/>
          </a:fontRef>
        </p:style>
        <p:txBody>
          <a:bodyPr lIns="2241480" tIns="884467" rIns="435124" bIns="2191552" spcCol="1270" anchor="ctr"/>
          <a:lstStyle/>
          <a:p>
            <a:pPr algn="ctr" defTabSz="533400" eaLnBrk="1" hangingPunct="1">
              <a:lnSpc>
                <a:spcPct val="90000"/>
              </a:lnSpc>
              <a:spcAft>
                <a:spcPct val="35000"/>
              </a:spcAft>
              <a:defRPr/>
            </a:pPr>
            <a:r>
              <a:rPr lang="sv-SE" sz="1100" b="1" dirty="0"/>
              <a:t>3. Analys av verksamheten</a:t>
            </a:r>
          </a:p>
          <a:p>
            <a:pPr algn="ctr" defTabSz="533400" eaLnBrk="1" hangingPunct="1">
              <a:lnSpc>
                <a:spcPct val="90000"/>
              </a:lnSpc>
              <a:spcAft>
                <a:spcPct val="35000"/>
              </a:spcAft>
              <a:defRPr/>
            </a:pPr>
            <a:endParaRPr lang="sv-SE" sz="1200" dirty="0"/>
          </a:p>
        </p:txBody>
      </p:sp>
      <p:sp>
        <p:nvSpPr>
          <p:cNvPr id="25" name="Bågformad 24">
            <a:extLst>
              <a:ext uri="{FF2B5EF4-FFF2-40B4-BE49-F238E27FC236}">
                <a16:creationId xmlns:a16="http://schemas.microsoft.com/office/drawing/2014/main" id="{8E66A604-9249-4347-A2BE-D1B5D2EFA382}"/>
              </a:ext>
            </a:extLst>
          </p:cNvPr>
          <p:cNvSpPr/>
          <p:nvPr/>
        </p:nvSpPr>
        <p:spPr bwMode="auto">
          <a:xfrm>
            <a:off x="2292350" y="1395413"/>
            <a:ext cx="4711700" cy="4713287"/>
          </a:xfrm>
          <a:prstGeom prst="circularArrow">
            <a:avLst>
              <a:gd name="adj1" fmla="val 5085"/>
              <a:gd name="adj2" fmla="val 327528"/>
              <a:gd name="adj3" fmla="val 21272472"/>
              <a:gd name="adj4" fmla="val 1620000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6" name="Frihandsfigur 25">
            <a:extLst>
              <a:ext uri="{FF2B5EF4-FFF2-40B4-BE49-F238E27FC236}">
                <a16:creationId xmlns:a16="http://schemas.microsoft.com/office/drawing/2014/main" id="{89323E46-0B38-4BF3-955F-220CB41D03DF}"/>
              </a:ext>
            </a:extLst>
          </p:cNvPr>
          <p:cNvSpPr/>
          <p:nvPr/>
        </p:nvSpPr>
        <p:spPr bwMode="auto">
          <a:xfrm>
            <a:off x="2564576" y="1798092"/>
            <a:ext cx="4193076" cy="4194448"/>
          </a:xfrm>
          <a:custGeom>
            <a:avLst/>
            <a:gdLst>
              <a:gd name="connsiteX0" fmla="*/ 4193857 w 4193857"/>
              <a:gd name="connsiteY0" fmla="*/ 2096929 h 4193857"/>
              <a:gd name="connsiteX1" fmla="*/ 2096928 w 4193857"/>
              <a:gd name="connsiteY1" fmla="*/ 4193858 h 4193857"/>
              <a:gd name="connsiteX2" fmla="*/ 2096929 w 4193857"/>
              <a:gd name="connsiteY2" fmla="*/ 2096929 h 4193857"/>
              <a:gd name="connsiteX3" fmla="*/ 4193857 w 4193857"/>
              <a:gd name="connsiteY3" fmla="*/ 2096929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4193857" y="2096929"/>
                </a:moveTo>
                <a:cubicBezTo>
                  <a:pt x="4193857" y="3255031"/>
                  <a:pt x="3255030" y="4193858"/>
                  <a:pt x="2096928" y="4193858"/>
                </a:cubicBezTo>
                <a:cubicBezTo>
                  <a:pt x="2096928" y="3494882"/>
                  <a:pt x="2096929" y="2795905"/>
                  <a:pt x="2096929" y="2096929"/>
                </a:cubicBezTo>
                <a:lnTo>
                  <a:pt x="4193857" y="2096929"/>
                </a:lnTo>
                <a:close/>
              </a:path>
            </a:pathLst>
          </a:custGeom>
          <a:gradFill rotWithShape="0">
            <a:gsLst>
              <a:gs pos="0">
                <a:srgbClr val="90FFDA"/>
              </a:gs>
              <a:gs pos="35000">
                <a:srgbClr val="B2FFE3"/>
              </a:gs>
              <a:gs pos="100000">
                <a:srgbClr val="E0FFF4"/>
              </a:gs>
            </a:gsLst>
            <a:lin ang="18900000" scaled="0"/>
          </a:gra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2241480" tIns="2191553" rIns="435124" bIns="884466" spcCol="1270" anchor="ctr"/>
          <a:lstStyle/>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r>
              <a:rPr lang="sv-SE" sz="1100" b="1" dirty="0"/>
              <a:t>4. Kontinuitetsstrategi</a:t>
            </a:r>
          </a:p>
        </p:txBody>
      </p:sp>
      <p:sp>
        <p:nvSpPr>
          <p:cNvPr id="27" name="Bågformad 26">
            <a:extLst>
              <a:ext uri="{FF2B5EF4-FFF2-40B4-BE49-F238E27FC236}">
                <a16:creationId xmlns:a16="http://schemas.microsoft.com/office/drawing/2014/main" id="{3E3B31F4-70DA-4227-86E1-E037561F3F30}"/>
              </a:ext>
            </a:extLst>
          </p:cNvPr>
          <p:cNvSpPr/>
          <p:nvPr/>
        </p:nvSpPr>
        <p:spPr bwMode="auto">
          <a:xfrm>
            <a:off x="2292350" y="1536700"/>
            <a:ext cx="4711700" cy="4713288"/>
          </a:xfrm>
          <a:prstGeom prst="circularArrow">
            <a:avLst>
              <a:gd name="adj1" fmla="val 5085"/>
              <a:gd name="adj2" fmla="val 327528"/>
              <a:gd name="adj3" fmla="val 5072472"/>
              <a:gd name="adj4" fmla="val 0"/>
              <a:gd name="adj5" fmla="val 5932"/>
            </a:avLst>
          </a:prstGeom>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9" name="Frihandsfigur 28">
            <a:hlinkClick r:id="rId6" action="ppaction://hlinksldjump"/>
            <a:extLst>
              <a:ext uri="{FF2B5EF4-FFF2-40B4-BE49-F238E27FC236}">
                <a16:creationId xmlns:a16="http://schemas.microsoft.com/office/drawing/2014/main" id="{6AB45BC7-7E72-434C-85F4-DA813AAA6659}"/>
              </a:ext>
            </a:extLst>
          </p:cNvPr>
          <p:cNvSpPr/>
          <p:nvPr/>
        </p:nvSpPr>
        <p:spPr bwMode="auto">
          <a:xfrm>
            <a:off x="2411948" y="1796043"/>
            <a:ext cx="4193076" cy="4194448"/>
          </a:xfrm>
          <a:custGeom>
            <a:avLst/>
            <a:gdLst>
              <a:gd name="connsiteX0" fmla="*/ 2096929 w 4193857"/>
              <a:gd name="connsiteY0" fmla="*/ 4193857 h 4193857"/>
              <a:gd name="connsiteX1" fmla="*/ 0 w 4193857"/>
              <a:gd name="connsiteY1" fmla="*/ 2096928 h 4193857"/>
              <a:gd name="connsiteX2" fmla="*/ 2096929 w 4193857"/>
              <a:gd name="connsiteY2" fmla="*/ 2096929 h 4193857"/>
              <a:gd name="connsiteX3" fmla="*/ 2096929 w 4193857"/>
              <a:gd name="connsiteY3" fmla="*/ 4193857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2096929" y="4193857"/>
                </a:moveTo>
                <a:cubicBezTo>
                  <a:pt x="938827" y="4193857"/>
                  <a:pt x="0" y="3255030"/>
                  <a:pt x="0" y="2096928"/>
                </a:cubicBezTo>
                <a:lnTo>
                  <a:pt x="2096929" y="2096929"/>
                </a:lnTo>
                <a:lnTo>
                  <a:pt x="2096929" y="4193857"/>
                </a:lnTo>
                <a:close/>
              </a:path>
            </a:pathLst>
          </a:custGeom>
          <a:solidFill>
            <a:schemeClr val="bg1"/>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435125" tIns="2191553" rIns="2241479" bIns="884466" spcCol="1270" anchor="ctr"/>
          <a:lstStyle/>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r>
              <a:rPr lang="sv-SE" sz="1100" b="1" dirty="0"/>
              <a:t>5. Kontinuitetsplaner</a:t>
            </a:r>
          </a:p>
          <a:p>
            <a:pPr algn="ctr" defTabSz="533400" eaLnBrk="1" hangingPunct="1">
              <a:lnSpc>
                <a:spcPct val="90000"/>
              </a:lnSpc>
              <a:spcAft>
                <a:spcPct val="35000"/>
              </a:spcAft>
              <a:defRPr/>
            </a:pPr>
            <a:endParaRPr lang="sv-SE" sz="1200" dirty="0"/>
          </a:p>
        </p:txBody>
      </p:sp>
      <p:sp>
        <p:nvSpPr>
          <p:cNvPr id="30" name="Bågformad 29">
            <a:extLst>
              <a:ext uri="{FF2B5EF4-FFF2-40B4-BE49-F238E27FC236}">
                <a16:creationId xmlns:a16="http://schemas.microsoft.com/office/drawing/2014/main" id="{401FA456-35D4-4478-883A-2EB71F25C7AC}"/>
              </a:ext>
            </a:extLst>
          </p:cNvPr>
          <p:cNvSpPr/>
          <p:nvPr/>
        </p:nvSpPr>
        <p:spPr bwMode="auto">
          <a:xfrm>
            <a:off x="2144713" y="1601788"/>
            <a:ext cx="4711700" cy="4713287"/>
          </a:xfrm>
          <a:prstGeom prst="circularArrow">
            <a:avLst>
              <a:gd name="adj1" fmla="val 5085"/>
              <a:gd name="adj2" fmla="val 327528"/>
              <a:gd name="adj3" fmla="val 10472472"/>
              <a:gd name="adj4" fmla="val 540000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2" name="Ellips 21">
            <a:hlinkClick r:id="rId7" action="ppaction://hlinksldjump"/>
            <a:extLst>
              <a:ext uri="{FF2B5EF4-FFF2-40B4-BE49-F238E27FC236}">
                <a16:creationId xmlns:a16="http://schemas.microsoft.com/office/drawing/2014/main" id="{72060C69-289E-4979-AEDE-EA2AAA1DD458}"/>
              </a:ext>
            </a:extLst>
          </p:cNvPr>
          <p:cNvSpPr/>
          <p:nvPr/>
        </p:nvSpPr>
        <p:spPr bwMode="auto">
          <a:xfrm>
            <a:off x="3943350" y="3143250"/>
            <a:ext cx="1295400" cy="12954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eaLnBrk="1" hangingPunct="1">
              <a:defRPr/>
            </a:pPr>
            <a:r>
              <a:rPr lang="sv-SE" sz="1100" b="1" dirty="0">
                <a:solidFill>
                  <a:schemeClr val="tx1"/>
                </a:solidFill>
                <a:latin typeface="+mj-lt"/>
                <a:cs typeface="Arial" pitchFamily="34" charset="0"/>
              </a:rPr>
              <a:t>2. Styrande dokument</a:t>
            </a:r>
          </a:p>
        </p:txBody>
      </p:sp>
      <p:grpSp>
        <p:nvGrpSpPr>
          <p:cNvPr id="31" name="Grupp 30">
            <a:extLst>
              <a:ext uri="{FF2B5EF4-FFF2-40B4-BE49-F238E27FC236}">
                <a16:creationId xmlns:a16="http://schemas.microsoft.com/office/drawing/2014/main" id="{9151CADC-F614-4933-8884-33AEBA71DF24}"/>
              </a:ext>
            </a:extLst>
          </p:cNvPr>
          <p:cNvGrpSpPr/>
          <p:nvPr/>
        </p:nvGrpSpPr>
        <p:grpSpPr>
          <a:xfrm>
            <a:off x="3151663" y="1021014"/>
            <a:ext cx="2874857" cy="360000"/>
            <a:chOff x="2523592" y="1106739"/>
            <a:chExt cx="2874857" cy="360000"/>
          </a:xfrm>
          <a:solidFill>
            <a:schemeClr val="bg1"/>
          </a:solidFill>
        </p:grpSpPr>
        <p:sp>
          <p:nvSpPr>
            <p:cNvPr id="2" name="Rektangel med rundade hörn 1">
              <a:extLst>
                <a:ext uri="{FF2B5EF4-FFF2-40B4-BE49-F238E27FC236}">
                  <a16:creationId xmlns:a16="http://schemas.microsoft.com/office/drawing/2014/main" id="{FC0D03AD-FCBD-40DB-AB0F-5B8B14EF74B5}"/>
                </a:ext>
              </a:extLst>
            </p:cNvPr>
            <p:cNvSpPr/>
            <p:nvPr/>
          </p:nvSpPr>
          <p:spPr>
            <a:xfrm>
              <a:off x="2523592" y="1106739"/>
              <a:ext cx="2874857" cy="360000"/>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textruta 3">
              <a:hlinkClick r:id="rId8" action="ppaction://hlinksldjump"/>
              <a:extLst>
                <a:ext uri="{FF2B5EF4-FFF2-40B4-BE49-F238E27FC236}">
                  <a16:creationId xmlns:a16="http://schemas.microsoft.com/office/drawing/2014/main" id="{439DEC33-D86B-4CDB-94F1-51FEBFC41061}"/>
                </a:ext>
              </a:extLst>
            </p:cNvPr>
            <p:cNvSpPr txBox="1"/>
            <p:nvPr/>
          </p:nvSpPr>
          <p:spPr>
            <a:xfrm>
              <a:off x="2549186" y="1150983"/>
              <a:ext cx="2837636" cy="261610"/>
            </a:xfrm>
            <a:prstGeom prst="rect">
              <a:avLst/>
            </a:prstGeom>
            <a:grpFill/>
          </p:spPr>
          <p:txBody>
            <a:bodyPr wrap="none">
              <a:spAutoFit/>
            </a:bodyPr>
            <a:lstStyle/>
            <a:p>
              <a:pPr>
                <a:defRPr/>
              </a:pPr>
              <a:r>
                <a:rPr lang="sv-SE" sz="1100" b="1" dirty="0">
                  <a:latin typeface="+mj-lt"/>
                </a:rPr>
                <a:t>1. Introduktion till kontinuitetshantering</a:t>
              </a:r>
            </a:p>
          </p:txBody>
        </p:sp>
      </p:grpSp>
      <p:pic>
        <p:nvPicPr>
          <p:cNvPr id="70678" name="Bildobjekt 2">
            <a:extLst>
              <a:ext uri="{FF2B5EF4-FFF2-40B4-BE49-F238E27FC236}">
                <a16:creationId xmlns:a16="http://schemas.microsoft.com/office/drawing/2014/main" id="{223AA78D-D403-469E-ADA4-273382AAFF16}"/>
              </a:ext>
            </a:extLst>
          </p:cNvPr>
          <p:cNvPicPr>
            <a:picLocks noChangeAspect="1"/>
          </p:cNvPicPr>
          <p:nvPr/>
        </p:nvPicPr>
        <p:blipFill>
          <a:blip r:embed="rId9">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Höger 48">
            <a:hlinkClick r:id="rId10" action="ppaction://hlinksldjump"/>
            <a:extLst>
              <a:ext uri="{FF2B5EF4-FFF2-40B4-BE49-F238E27FC236}">
                <a16:creationId xmlns:a16="http://schemas.microsoft.com/office/drawing/2014/main" id="{C7933864-0629-4A45-AB3C-A4395DAD36E1}"/>
              </a:ext>
            </a:extLst>
          </p:cNvPr>
          <p:cNvSpPr/>
          <p:nvPr/>
        </p:nvSpPr>
        <p:spPr>
          <a:xfrm>
            <a:off x="6897688" y="6054725"/>
            <a:ext cx="2184400" cy="754063"/>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 till 4. Kontinuitetsstrategi</a:t>
            </a:r>
            <a:endParaRPr lang="sv-SE" dirty="0"/>
          </a:p>
        </p:txBody>
      </p:sp>
      <p:grpSp>
        <p:nvGrpSpPr>
          <p:cNvPr id="70680" name="Grupp 6">
            <a:extLst>
              <a:ext uri="{FF2B5EF4-FFF2-40B4-BE49-F238E27FC236}">
                <a16:creationId xmlns:a16="http://schemas.microsoft.com/office/drawing/2014/main" id="{043CBF64-21E8-4E48-99E7-843AF751A0F8}"/>
              </a:ext>
            </a:extLst>
          </p:cNvPr>
          <p:cNvGrpSpPr>
            <a:grpSpLocks/>
          </p:cNvGrpSpPr>
          <p:nvPr/>
        </p:nvGrpSpPr>
        <p:grpSpPr bwMode="auto">
          <a:xfrm>
            <a:off x="66675" y="6064250"/>
            <a:ext cx="2187575" cy="755650"/>
            <a:chOff x="165633" y="5917499"/>
            <a:chExt cx="2189158" cy="756351"/>
          </a:xfrm>
        </p:grpSpPr>
        <p:sp>
          <p:nvSpPr>
            <p:cNvPr id="55" name="Höger 54">
              <a:extLst>
                <a:ext uri="{FF2B5EF4-FFF2-40B4-BE49-F238E27FC236}">
                  <a16:creationId xmlns:a16="http://schemas.microsoft.com/office/drawing/2014/main" id="{384BD965-3ECE-46D4-80A7-D9AA8BFE6ECA}"/>
                </a:ext>
              </a:extLst>
            </p:cNvPr>
            <p:cNvSpPr/>
            <p:nvPr/>
          </p:nvSpPr>
          <p:spPr>
            <a:xfrm rot="10800000">
              <a:off x="165633" y="5917499"/>
              <a:ext cx="2185981" cy="756351"/>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56" name="textruta 55">
              <a:hlinkClick r:id="rId11" action="ppaction://hlinksldjump"/>
              <a:extLst>
                <a:ext uri="{FF2B5EF4-FFF2-40B4-BE49-F238E27FC236}">
                  <a16:creationId xmlns:a16="http://schemas.microsoft.com/office/drawing/2014/main" id="{FF385144-66EE-47CF-B0CE-F7CC2020E150}"/>
                </a:ext>
              </a:extLst>
            </p:cNvPr>
            <p:cNvSpPr txBox="1"/>
            <p:nvPr/>
          </p:nvSpPr>
          <p:spPr>
            <a:xfrm>
              <a:off x="194229" y="5971524"/>
              <a:ext cx="2160562" cy="683258"/>
            </a:xfrm>
            <a:prstGeom prst="rect">
              <a:avLst/>
            </a:prstGeom>
            <a:noFill/>
          </p:spPr>
          <p:txBody>
            <a:bodyPr>
              <a:spAutoFit/>
            </a:bodyPr>
            <a:lstStyle/>
            <a:p>
              <a:pPr>
                <a:defRPr/>
              </a:pPr>
              <a:r>
                <a:rPr lang="sv-SE" sz="1200" dirty="0">
                  <a:solidFill>
                    <a:schemeClr val="bg1"/>
                  </a:solidFill>
                  <a:latin typeface="+mj-lt"/>
                </a:rPr>
                <a:t>  </a:t>
              </a:r>
            </a:p>
            <a:p>
              <a:pPr algn="ctr">
                <a:defRPr/>
              </a:pPr>
              <a:r>
                <a:rPr lang="sv-SE" sz="1200" dirty="0">
                  <a:solidFill>
                    <a:schemeClr val="bg1"/>
                  </a:solidFill>
                  <a:latin typeface="+mj-lt"/>
                </a:rPr>
                <a:t> Tillbaka</a:t>
              </a:r>
            </a:p>
          </p:txBody>
        </p:sp>
      </p:grpSp>
      <p:sp>
        <p:nvSpPr>
          <p:cNvPr id="28" name="textruta 27">
            <a:extLst>
              <a:ext uri="{FF2B5EF4-FFF2-40B4-BE49-F238E27FC236}">
                <a16:creationId xmlns:a16="http://schemas.microsoft.com/office/drawing/2014/main" id="{6E0BD538-1AB7-48B9-BAA3-3E97F0E319FD}"/>
              </a:ext>
            </a:extLst>
          </p:cNvPr>
          <p:cNvSpPr txBox="1"/>
          <p:nvPr/>
        </p:nvSpPr>
        <p:spPr>
          <a:xfrm>
            <a:off x="6832600" y="4181475"/>
            <a:ext cx="2365375" cy="1446213"/>
          </a:xfrm>
          <a:prstGeom prst="rect">
            <a:avLst/>
          </a:prstGeom>
          <a:noFill/>
        </p:spPr>
        <p:txBody>
          <a:bodyPr>
            <a:spAutoFit/>
          </a:bodyPr>
          <a:lstStyle/>
          <a:p>
            <a:pPr>
              <a:defRPr/>
            </a:pPr>
            <a:endParaRPr lang="sv-SE" sz="1100" dirty="0">
              <a:latin typeface="+mj-lt"/>
            </a:endParaRPr>
          </a:p>
          <a:p>
            <a:pPr>
              <a:defRPr/>
            </a:pPr>
            <a:r>
              <a:rPr lang="sv-SE" sz="1100" dirty="0">
                <a:latin typeface="+mj-lt"/>
              </a:rPr>
              <a:t>Följ den numrerade ordningen genom att börja med avsnitt 4. </a:t>
            </a:r>
          </a:p>
          <a:p>
            <a:pPr>
              <a:defRPr/>
            </a:pPr>
            <a:endParaRPr lang="sv-SE" sz="1100" dirty="0">
              <a:latin typeface="+mj-lt"/>
            </a:endParaRPr>
          </a:p>
          <a:p>
            <a:pPr>
              <a:defRPr/>
            </a:pPr>
            <a:endParaRPr lang="sv-SE" sz="1100" dirty="0">
              <a:latin typeface="+mj-lt"/>
            </a:endParaRPr>
          </a:p>
          <a:p>
            <a:pPr>
              <a:defRPr/>
            </a:pPr>
            <a:r>
              <a:rPr lang="sv-SE" sz="1100" dirty="0">
                <a:latin typeface="+mj-lt"/>
              </a:rPr>
              <a:t>Klicka på en specifik del av diagrammet om du vill hoppa direkt till ett annat avsnitt</a:t>
            </a:r>
          </a:p>
        </p:txBody>
      </p:sp>
      <p:sp>
        <p:nvSpPr>
          <p:cNvPr id="70682" name="textruta 22">
            <a:extLst>
              <a:ext uri="{FF2B5EF4-FFF2-40B4-BE49-F238E27FC236}">
                <a16:creationId xmlns:a16="http://schemas.microsoft.com/office/drawing/2014/main" id="{BC78CBB7-B5A8-43BA-B19E-D2CDB56A3D43}"/>
              </a:ext>
            </a:extLst>
          </p:cNvPr>
          <p:cNvSpPr txBox="1">
            <a:spLocks noChangeArrowheads="1"/>
          </p:cNvSpPr>
          <p:nvPr/>
        </p:nvSpPr>
        <p:spPr bwMode="auto">
          <a:xfrm rot="-5400000">
            <a:off x="6393656" y="4890294"/>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70683" name="textruta 22">
            <a:extLst>
              <a:ext uri="{FF2B5EF4-FFF2-40B4-BE49-F238E27FC236}">
                <a16:creationId xmlns:a16="http://schemas.microsoft.com/office/drawing/2014/main" id="{D03D27E2-8CF9-4183-A25B-AC228D1AA409}"/>
              </a:ext>
            </a:extLst>
          </p:cNvPr>
          <p:cNvSpPr txBox="1">
            <a:spLocks noChangeArrowheads="1"/>
          </p:cNvSpPr>
          <p:nvPr/>
        </p:nvSpPr>
        <p:spPr bwMode="auto">
          <a:xfrm flipV="1">
            <a:off x="8589963" y="427355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Tree>
  </p:cSld>
  <p:clrMapOvr>
    <a:masterClrMapping/>
  </p:clrMapOvr>
  <p:transition spd="slow" advClick="0"/>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ktangel 25">
            <a:extLst>
              <a:ext uri="{FF2B5EF4-FFF2-40B4-BE49-F238E27FC236}">
                <a16:creationId xmlns:a16="http://schemas.microsoft.com/office/drawing/2014/main" id="{470E3878-E925-45E0-981D-824506826D02}"/>
              </a:ext>
            </a:extLst>
          </p:cNvPr>
          <p:cNvSpPr>
            <a:spLocks noChangeArrowheads="1"/>
          </p:cNvSpPr>
          <p:nvPr/>
        </p:nvSpPr>
        <p:spPr bwMode="auto">
          <a:xfrm>
            <a:off x="604838" y="227013"/>
            <a:ext cx="171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Kontinuitetsstrategi</a:t>
            </a:r>
          </a:p>
        </p:txBody>
      </p:sp>
      <p:pic>
        <p:nvPicPr>
          <p:cNvPr id="72707" name="Bildobjekt 4">
            <a:extLst>
              <a:ext uri="{FF2B5EF4-FFF2-40B4-BE49-F238E27FC236}">
                <a16:creationId xmlns:a16="http://schemas.microsoft.com/office/drawing/2014/main" id="{E9AF4B92-3322-49E8-8068-ACDAB5DB0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3"/>
            <a:ext cx="527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48">
            <a:extLst>
              <a:ext uri="{FF2B5EF4-FFF2-40B4-BE49-F238E27FC236}">
                <a16:creationId xmlns:a16="http://schemas.microsoft.com/office/drawing/2014/main" id="{08A5A63E-3183-4991-88B3-43DFFFA70FED}"/>
              </a:ext>
            </a:extLst>
          </p:cNvPr>
          <p:cNvSpPr txBox="1">
            <a:spLocks noChangeArrowheads="1"/>
          </p:cNvSpPr>
          <p:nvPr/>
        </p:nvSpPr>
        <p:spPr bwMode="auto">
          <a:xfrm>
            <a:off x="671513" y="4124325"/>
            <a:ext cx="1760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800">
                <a:latin typeface="Times New Roman" panose="02020603050405020304" pitchFamily="18" charset="0"/>
              </a:rPr>
              <a:t>Hur gör vi detta steg?</a:t>
            </a:r>
          </a:p>
          <a:p>
            <a:pPr algn="ctr">
              <a:spcBef>
                <a:spcPct val="0"/>
              </a:spcBef>
              <a:buFontTx/>
              <a:buNone/>
            </a:pPr>
            <a:r>
              <a:rPr lang="sv-SE" altLang="sv-SE" sz="3600">
                <a:latin typeface="Times New Roman" panose="02020603050405020304" pitchFamily="18" charset="0"/>
                <a:sym typeface="Webdings" panose="05030102010509060703" pitchFamily="18" charset="2"/>
              </a:rPr>
              <a:t></a:t>
            </a:r>
            <a:endParaRPr lang="sv-SE" altLang="sv-SE" sz="1800">
              <a:latin typeface="Times New Roman" panose="02020603050405020304" pitchFamily="18" charset="0"/>
            </a:endParaRPr>
          </a:p>
        </p:txBody>
      </p:sp>
      <p:cxnSp>
        <p:nvCxnSpPr>
          <p:cNvPr id="5" name="Rak 4">
            <a:extLst>
              <a:ext uri="{FF2B5EF4-FFF2-40B4-BE49-F238E27FC236}">
                <a16:creationId xmlns:a16="http://schemas.microsoft.com/office/drawing/2014/main" id="{4FD9EDEE-8022-435B-826E-12D7F3D2D08D}"/>
              </a:ext>
            </a:extLst>
          </p:cNvPr>
          <p:cNvCxnSpPr/>
          <p:nvPr/>
        </p:nvCxnSpPr>
        <p:spPr bwMode="auto">
          <a:xfrm rot="5400000">
            <a:off x="1520825" y="3570288"/>
            <a:ext cx="0" cy="1079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335CF1F-AF28-4829-989D-93B981E4C925}"/>
              </a:ext>
            </a:extLst>
          </p:cNvPr>
          <p:cNvCxnSpPr/>
          <p:nvPr/>
        </p:nvCxnSpPr>
        <p:spPr bwMode="auto">
          <a:xfrm rot="5400000">
            <a:off x="1535113" y="2392363"/>
            <a:ext cx="0" cy="1079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ruta 51">
            <a:extLst>
              <a:ext uri="{FF2B5EF4-FFF2-40B4-BE49-F238E27FC236}">
                <a16:creationId xmlns:a16="http://schemas.microsoft.com/office/drawing/2014/main" id="{A6E80BAF-48E9-46A0-B3B7-957613AD4334}"/>
              </a:ext>
            </a:extLst>
          </p:cNvPr>
          <p:cNvSpPr txBox="1">
            <a:spLocks noChangeArrowheads="1"/>
          </p:cNvSpPr>
          <p:nvPr/>
        </p:nvSpPr>
        <p:spPr bwMode="auto">
          <a:xfrm>
            <a:off x="671513" y="2932113"/>
            <a:ext cx="176053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800">
                <a:latin typeface="Times New Roman" panose="02020603050405020304" pitchFamily="18" charset="0"/>
              </a:rPr>
              <a:t>Vad gör vi i detta steg?</a:t>
            </a:r>
          </a:p>
          <a:p>
            <a:pPr algn="ctr">
              <a:spcBef>
                <a:spcPct val="0"/>
              </a:spcBef>
              <a:buFontTx/>
              <a:buNone/>
            </a:pPr>
            <a:r>
              <a:rPr lang="sv-SE" altLang="sv-SE" sz="3600">
                <a:latin typeface="Times New Roman" panose="02020603050405020304" pitchFamily="18" charset="0"/>
                <a:sym typeface="Webdings" panose="05030102010509060703" pitchFamily="18" charset="2"/>
              </a:rPr>
              <a:t></a:t>
            </a:r>
            <a:endParaRPr lang="sv-SE" altLang="sv-SE" sz="1800">
              <a:latin typeface="Times New Roman" panose="02020603050405020304" pitchFamily="18" charset="0"/>
            </a:endParaRPr>
          </a:p>
        </p:txBody>
      </p:sp>
      <p:sp>
        <p:nvSpPr>
          <p:cNvPr id="8" name="textruta 52">
            <a:extLst>
              <a:ext uri="{FF2B5EF4-FFF2-40B4-BE49-F238E27FC236}">
                <a16:creationId xmlns:a16="http://schemas.microsoft.com/office/drawing/2014/main" id="{99E6BD0F-9279-4D55-8259-D6FCFA1E54C7}"/>
              </a:ext>
            </a:extLst>
          </p:cNvPr>
          <p:cNvSpPr txBox="1">
            <a:spLocks noChangeArrowheads="1"/>
          </p:cNvSpPr>
          <p:nvPr/>
        </p:nvSpPr>
        <p:spPr bwMode="auto">
          <a:xfrm>
            <a:off x="677863" y="1735138"/>
            <a:ext cx="1760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800">
                <a:latin typeface="Times New Roman" panose="02020603050405020304" pitchFamily="18" charset="0"/>
              </a:rPr>
              <a:t>Varför gör vi detta steg?</a:t>
            </a:r>
          </a:p>
          <a:p>
            <a:pPr algn="ctr">
              <a:spcBef>
                <a:spcPct val="0"/>
              </a:spcBef>
              <a:buFontTx/>
              <a:buNone/>
            </a:pPr>
            <a:r>
              <a:rPr lang="sv-SE" altLang="sv-SE" sz="3600">
                <a:latin typeface="Times New Roman" panose="02020603050405020304" pitchFamily="18" charset="0"/>
                <a:sym typeface="Webdings" panose="05030102010509060703" pitchFamily="18" charset="2"/>
              </a:rPr>
              <a:t></a:t>
            </a:r>
            <a:endParaRPr lang="sv-SE" altLang="sv-SE" sz="1800">
              <a:latin typeface="Times New Roman" panose="02020603050405020304" pitchFamily="18" charset="0"/>
            </a:endParaRPr>
          </a:p>
        </p:txBody>
      </p:sp>
      <p:sp>
        <p:nvSpPr>
          <p:cNvPr id="9" name="textruta 8">
            <a:extLst>
              <a:ext uri="{FF2B5EF4-FFF2-40B4-BE49-F238E27FC236}">
                <a16:creationId xmlns:a16="http://schemas.microsoft.com/office/drawing/2014/main" id="{4BA615E9-D61E-4C52-8783-727B23AE9201}"/>
              </a:ext>
            </a:extLst>
          </p:cNvPr>
          <p:cNvSpPr txBox="1"/>
          <p:nvPr/>
        </p:nvSpPr>
        <p:spPr>
          <a:xfrm>
            <a:off x="2759075" y="2119313"/>
            <a:ext cx="5580063" cy="2724150"/>
          </a:xfrm>
          <a:prstGeom prst="roundRect">
            <a:avLst/>
          </a:prstGeom>
          <a:solidFill>
            <a:schemeClr val="bg1">
              <a:lumMod val="75000"/>
            </a:schemeClr>
          </a:solidFill>
        </p:spPr>
        <p:txBody>
          <a:bodyPr>
            <a:spAutoFit/>
          </a:bodyPr>
          <a:lstStyle/>
          <a:p>
            <a:pPr>
              <a:defRPr/>
            </a:pPr>
            <a:r>
              <a:rPr lang="sv-SE" sz="1400" b="1" dirty="0">
                <a:latin typeface="+mj-lt"/>
              </a:rPr>
              <a:t>HUR GÖR VI DETTA STEG?</a:t>
            </a:r>
          </a:p>
          <a:p>
            <a:pPr>
              <a:defRPr/>
            </a:pPr>
            <a:endParaRPr lang="sv-SE" sz="1400" b="1" dirty="0">
              <a:latin typeface="+mj-lt"/>
            </a:endParaRPr>
          </a:p>
          <a:p>
            <a:pPr>
              <a:defRPr/>
            </a:pPr>
            <a:r>
              <a:rPr lang="sv-SE" sz="1400" dirty="0">
                <a:latin typeface="+mj-lt"/>
              </a:rPr>
              <a:t>Strategierna bör formuleras på strategisk nivå och av de som har mandat att fatta beslut kring hur personella och finansiella resurser ska fördelas. Generellt så kan följande upplägg användas vid genomförande:</a:t>
            </a:r>
          </a:p>
          <a:p>
            <a:pPr marL="285750" indent="-285750">
              <a:buFont typeface="Arial" panose="020B0604020202020204" pitchFamily="34" charset="0"/>
              <a:buChar char="•"/>
              <a:defRPr/>
            </a:pPr>
            <a:r>
              <a:rPr lang="sv-SE" sz="1400" dirty="0">
                <a:latin typeface="+mj-lt"/>
              </a:rPr>
              <a:t>Initial diskussion i workshopformat </a:t>
            </a:r>
          </a:p>
          <a:p>
            <a:pPr marL="285750" indent="-285750">
              <a:buFont typeface="Arial" panose="020B0604020202020204" pitchFamily="34" charset="0"/>
              <a:buChar char="•"/>
              <a:defRPr/>
            </a:pPr>
            <a:r>
              <a:rPr lang="sv-SE" sz="1400" dirty="0">
                <a:latin typeface="+mj-lt"/>
              </a:rPr>
              <a:t>Vid behov revidera efter analyser av processer, resurser och beroenden, samt kostnad-nytto-analys</a:t>
            </a:r>
          </a:p>
          <a:p>
            <a:pPr marL="285750" indent="-285750">
              <a:buFont typeface="Arial" panose="020B0604020202020204" pitchFamily="34" charset="0"/>
              <a:buChar char="•"/>
              <a:defRPr/>
            </a:pPr>
            <a:r>
              <a:rPr lang="sv-SE" sz="1400" dirty="0">
                <a:latin typeface="+mj-lt"/>
              </a:rPr>
              <a:t>Fastställda strategialternativ, som inriktning för prioritering, kan t.ex. inkluderas i styrande dokument såsom policy</a:t>
            </a:r>
          </a:p>
        </p:txBody>
      </p:sp>
      <p:sp>
        <p:nvSpPr>
          <p:cNvPr id="10" name="X">
            <a:extLst>
              <a:ext uri="{FF2B5EF4-FFF2-40B4-BE49-F238E27FC236}">
                <a16:creationId xmlns:a16="http://schemas.microsoft.com/office/drawing/2014/main" id="{C66F8C58-05A6-4579-B2AD-AAD1957FA567}"/>
              </a:ext>
            </a:extLst>
          </p:cNvPr>
          <p:cNvSpPr>
            <a:spLocks noChangeAspect="1"/>
          </p:cNvSpPr>
          <p:nvPr/>
        </p:nvSpPr>
        <p:spPr>
          <a:xfrm>
            <a:off x="8018463" y="1971675"/>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ruta 27">
            <a:extLst>
              <a:ext uri="{FF2B5EF4-FFF2-40B4-BE49-F238E27FC236}">
                <a16:creationId xmlns:a16="http://schemas.microsoft.com/office/drawing/2014/main" id="{3AEC3575-4081-4480-8B0B-A91A7C87458B}"/>
              </a:ext>
            </a:extLst>
          </p:cNvPr>
          <p:cNvSpPr txBox="1"/>
          <p:nvPr/>
        </p:nvSpPr>
        <p:spPr>
          <a:xfrm>
            <a:off x="2759075" y="2119313"/>
            <a:ext cx="5580063" cy="2724150"/>
          </a:xfrm>
          <a:prstGeom prst="roundRect">
            <a:avLst/>
          </a:prstGeom>
          <a:solidFill>
            <a:schemeClr val="bg1">
              <a:lumMod val="75000"/>
            </a:schemeClr>
          </a:solidFill>
        </p:spPr>
        <p:txBody>
          <a:bodyPr>
            <a:spAutoFit/>
          </a:bodyPr>
          <a:lstStyle/>
          <a:p>
            <a:pPr>
              <a:defRPr/>
            </a:pPr>
            <a:r>
              <a:rPr lang="sv-SE" sz="1400" b="1" dirty="0">
                <a:latin typeface="+mj-lt"/>
              </a:rPr>
              <a:t>VAD GÖR VI I DETTA STEG?</a:t>
            </a:r>
          </a:p>
          <a:p>
            <a:pPr>
              <a:defRPr/>
            </a:pPr>
            <a:endParaRPr lang="sv-SE" sz="1400" b="1" dirty="0">
              <a:latin typeface="+mj-lt"/>
            </a:endParaRPr>
          </a:p>
          <a:p>
            <a:pPr>
              <a:defRPr/>
            </a:pPr>
            <a:r>
              <a:rPr lang="sv-SE" sz="1400" dirty="0">
                <a:latin typeface="+mj-lt"/>
              </a:rPr>
              <a:t>Kontinuitetsstrategier utgör gemensamma principer, ofta  i form av olika parametrar, för att säkerställa kontinuitet: </a:t>
            </a:r>
          </a:p>
          <a:p>
            <a:pPr marL="285750" indent="-285750">
              <a:buFont typeface="Arial" panose="020B0604020202020204" pitchFamily="34" charset="0"/>
              <a:buChar char="•"/>
              <a:defRPr/>
            </a:pPr>
            <a:r>
              <a:rPr lang="sv-SE" sz="1400" dirty="0">
                <a:latin typeface="+mj-lt"/>
              </a:rPr>
              <a:t>Strategierna utifrån ett före-, under-, och efter-perspektiv</a:t>
            </a:r>
          </a:p>
          <a:p>
            <a:pPr marL="285750" indent="-285750">
              <a:buFont typeface="Arial" panose="020B0604020202020204" pitchFamily="34" charset="0"/>
              <a:buChar char="•"/>
              <a:defRPr/>
            </a:pPr>
            <a:r>
              <a:rPr lang="sv-SE" sz="1400" dirty="0">
                <a:latin typeface="+mj-lt"/>
              </a:rPr>
              <a:t>En lämplig struktur för en strategimodell, exempelvis </a:t>
            </a:r>
            <a:r>
              <a:rPr lang="sv-SE" sz="1400" i="1" dirty="0">
                <a:latin typeface="+mj-lt"/>
              </a:rPr>
              <a:t>guld</a:t>
            </a:r>
            <a:r>
              <a:rPr lang="sv-SE" sz="1400" dirty="0">
                <a:latin typeface="+mj-lt"/>
              </a:rPr>
              <a:t>, </a:t>
            </a:r>
            <a:r>
              <a:rPr lang="sv-SE" sz="1400" i="1" dirty="0">
                <a:latin typeface="+mj-lt"/>
              </a:rPr>
              <a:t>silver</a:t>
            </a:r>
            <a:r>
              <a:rPr lang="sv-SE" sz="1400" dirty="0">
                <a:latin typeface="+mj-lt"/>
              </a:rPr>
              <a:t>, </a:t>
            </a:r>
            <a:r>
              <a:rPr lang="sv-SE" sz="1400" i="1" dirty="0">
                <a:latin typeface="+mj-lt"/>
              </a:rPr>
              <a:t>brons</a:t>
            </a:r>
            <a:r>
              <a:rPr lang="sv-SE" sz="1400" dirty="0">
                <a:latin typeface="+mj-lt"/>
              </a:rPr>
              <a:t>, alternativt </a:t>
            </a:r>
            <a:r>
              <a:rPr lang="sv-SE" sz="1400" i="1" dirty="0">
                <a:latin typeface="+mj-lt"/>
              </a:rPr>
              <a:t>liten, stor, avgörande betydelse</a:t>
            </a:r>
          </a:p>
          <a:p>
            <a:pPr marL="285750" indent="-285750">
              <a:buFont typeface="Arial" panose="020B0604020202020204" pitchFamily="34" charset="0"/>
              <a:buChar char="•"/>
              <a:defRPr/>
            </a:pPr>
            <a:r>
              <a:rPr lang="sv-SE" sz="1400" dirty="0">
                <a:latin typeface="+mj-lt"/>
              </a:rPr>
              <a:t>Beroende på hur kritiska resurser är, kan de sedan sorteras in under lämpliga strategier</a:t>
            </a:r>
          </a:p>
          <a:p>
            <a:pPr marL="285750" indent="-285750">
              <a:buFont typeface="Arial" panose="020B0604020202020204" pitchFamily="34" charset="0"/>
              <a:buChar char="•"/>
              <a:defRPr/>
            </a:pPr>
            <a:r>
              <a:rPr lang="sv-SE" sz="1400" dirty="0">
                <a:latin typeface="+mj-lt"/>
              </a:rPr>
              <a:t>Innan beslut om strategier, så genomförs kostnad-nytto-analyser</a:t>
            </a:r>
          </a:p>
        </p:txBody>
      </p:sp>
      <p:sp>
        <p:nvSpPr>
          <p:cNvPr id="29" name="X">
            <a:extLst>
              <a:ext uri="{FF2B5EF4-FFF2-40B4-BE49-F238E27FC236}">
                <a16:creationId xmlns:a16="http://schemas.microsoft.com/office/drawing/2014/main" id="{B6B4506E-146C-4E9B-BD0E-6E5836E7F810}"/>
              </a:ext>
            </a:extLst>
          </p:cNvPr>
          <p:cNvSpPr>
            <a:spLocks noChangeAspect="1"/>
          </p:cNvSpPr>
          <p:nvPr/>
        </p:nvSpPr>
        <p:spPr>
          <a:xfrm>
            <a:off x="8018463" y="1971675"/>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Höger 44">
            <a:hlinkClick r:id="rId3" action="ppaction://hlinksldjump"/>
            <a:extLst>
              <a:ext uri="{FF2B5EF4-FFF2-40B4-BE49-F238E27FC236}">
                <a16:creationId xmlns:a16="http://schemas.microsoft.com/office/drawing/2014/main" id="{66D05634-A8DE-460B-807E-646D87BB3B8C}"/>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72718" name="Grupp 40">
            <a:extLst>
              <a:ext uri="{FF2B5EF4-FFF2-40B4-BE49-F238E27FC236}">
                <a16:creationId xmlns:a16="http://schemas.microsoft.com/office/drawing/2014/main" id="{D317A5B5-C079-430C-8BBC-31462AAFD8E9}"/>
              </a:ext>
            </a:extLst>
          </p:cNvPr>
          <p:cNvGrpSpPr>
            <a:grpSpLocks/>
          </p:cNvGrpSpPr>
          <p:nvPr/>
        </p:nvGrpSpPr>
        <p:grpSpPr bwMode="auto">
          <a:xfrm>
            <a:off x="69850" y="6280150"/>
            <a:ext cx="1079500" cy="539750"/>
            <a:chOff x="169363" y="6133850"/>
            <a:chExt cx="1080000" cy="540000"/>
          </a:xfrm>
        </p:grpSpPr>
        <p:sp>
          <p:nvSpPr>
            <p:cNvPr id="47" name="Höger 46">
              <a:extLst>
                <a:ext uri="{FF2B5EF4-FFF2-40B4-BE49-F238E27FC236}">
                  <a16:creationId xmlns:a16="http://schemas.microsoft.com/office/drawing/2014/main" id="{EDAAF932-0F2C-4673-9186-A1E62598BD54}"/>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8" name="textruta 47">
              <a:hlinkClick r:id="rId4" action="ppaction://hlinksldjump"/>
              <a:extLst>
                <a:ext uri="{FF2B5EF4-FFF2-40B4-BE49-F238E27FC236}">
                  <a16:creationId xmlns:a16="http://schemas.microsoft.com/office/drawing/2014/main" id="{5788437C-F47B-43C1-B3EF-3A794E064A21}"/>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49" name="textruta 48">
            <a:hlinkClick r:id="rId5" action="ppaction://hlinksldjump"/>
            <a:extLst>
              <a:ext uri="{FF2B5EF4-FFF2-40B4-BE49-F238E27FC236}">
                <a16:creationId xmlns:a16="http://schemas.microsoft.com/office/drawing/2014/main" id="{7E1419C8-A92C-4CCB-B353-BB8869F36230}"/>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26" name="textruta 25">
            <a:extLst>
              <a:ext uri="{FF2B5EF4-FFF2-40B4-BE49-F238E27FC236}">
                <a16:creationId xmlns:a16="http://schemas.microsoft.com/office/drawing/2014/main" id="{B7674D8A-2487-4F05-8758-EB10DF647535}"/>
              </a:ext>
            </a:extLst>
          </p:cNvPr>
          <p:cNvSpPr txBox="1"/>
          <p:nvPr/>
        </p:nvSpPr>
        <p:spPr>
          <a:xfrm>
            <a:off x="2759075" y="2119313"/>
            <a:ext cx="5580063" cy="2724150"/>
          </a:xfrm>
          <a:prstGeom prst="roundRect">
            <a:avLst/>
          </a:prstGeom>
          <a:solidFill>
            <a:schemeClr val="bg1">
              <a:lumMod val="75000"/>
            </a:schemeClr>
          </a:solidFill>
        </p:spPr>
        <p:txBody>
          <a:bodyPr>
            <a:spAutoFit/>
          </a:bodyPr>
          <a:lstStyle/>
          <a:p>
            <a:pPr>
              <a:defRPr/>
            </a:pPr>
            <a:r>
              <a:rPr lang="sv-SE" sz="1400" b="1" dirty="0">
                <a:latin typeface="+mj-lt"/>
              </a:rPr>
              <a:t>VARFÖR GÖR VI DETTA STEG?</a:t>
            </a:r>
          </a:p>
          <a:p>
            <a:pPr>
              <a:defRPr/>
            </a:pPr>
            <a:endParaRPr lang="sv-SE" sz="1400" b="1" dirty="0">
              <a:latin typeface="+mj-lt"/>
            </a:endParaRPr>
          </a:p>
          <a:p>
            <a:pPr>
              <a:defRPr/>
            </a:pPr>
            <a:r>
              <a:rPr lang="sv-SE" sz="1400" dirty="0">
                <a:latin typeface="+mj-lt"/>
              </a:rPr>
              <a:t>Övergripande kontinuitetsstrategier tas fram för säkerställa </a:t>
            </a:r>
            <a:r>
              <a:rPr lang="sv-SE" sz="1400" i="1" dirty="0">
                <a:latin typeface="+mj-lt"/>
              </a:rPr>
              <a:t>prioritering</a:t>
            </a:r>
            <a:r>
              <a:rPr lang="sv-SE" sz="1400" dirty="0">
                <a:latin typeface="+mj-lt"/>
              </a:rPr>
              <a:t> och </a:t>
            </a:r>
            <a:r>
              <a:rPr lang="sv-SE" sz="1400" i="1" dirty="0">
                <a:latin typeface="+mj-lt"/>
              </a:rPr>
              <a:t>inriktning</a:t>
            </a:r>
            <a:r>
              <a:rPr lang="sv-SE" sz="1400" dirty="0">
                <a:latin typeface="+mj-lt"/>
              </a:rPr>
              <a:t> av aktiviteter och resurser fungerar inom de uppsatta tidskraven.</a:t>
            </a:r>
          </a:p>
          <a:p>
            <a:pPr>
              <a:defRPr/>
            </a:pPr>
            <a:endParaRPr lang="sv-SE" sz="1400" dirty="0">
              <a:latin typeface="+mj-lt"/>
            </a:endParaRPr>
          </a:p>
          <a:p>
            <a:pPr>
              <a:defRPr/>
            </a:pPr>
            <a:r>
              <a:rPr lang="sv-SE" sz="1400" dirty="0">
                <a:latin typeface="+mj-lt"/>
              </a:rPr>
              <a:t>Kontinuitetsstrategier tjänar främst ett syfte vid storskalig kontinuitets-hantering. Om kontinuitetsarbetet inleds på en liten del av verksamheten eller på lokal nivå kan strategier tas fram först senare i arbetet</a:t>
            </a:r>
          </a:p>
          <a:p>
            <a:pPr>
              <a:defRPr/>
            </a:pPr>
            <a:endParaRPr lang="sv-SE" sz="1400" dirty="0">
              <a:latin typeface="+mj-lt"/>
            </a:endParaRPr>
          </a:p>
        </p:txBody>
      </p:sp>
      <p:sp>
        <p:nvSpPr>
          <p:cNvPr id="27" name="X">
            <a:extLst>
              <a:ext uri="{FF2B5EF4-FFF2-40B4-BE49-F238E27FC236}">
                <a16:creationId xmlns:a16="http://schemas.microsoft.com/office/drawing/2014/main" id="{F3070D61-91D7-4B43-9C70-CEDFF6E2AC23}"/>
              </a:ext>
            </a:extLst>
          </p:cNvPr>
          <p:cNvSpPr>
            <a:spLocks noChangeAspect="1"/>
          </p:cNvSpPr>
          <p:nvPr/>
        </p:nvSpPr>
        <p:spPr>
          <a:xfrm>
            <a:off x="8018463" y="1971675"/>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722" name="textruta 22">
            <a:extLst>
              <a:ext uri="{FF2B5EF4-FFF2-40B4-BE49-F238E27FC236}">
                <a16:creationId xmlns:a16="http://schemas.microsoft.com/office/drawing/2014/main" id="{10796459-96B6-464E-970A-37F93FA81DC2}"/>
              </a:ext>
            </a:extLst>
          </p:cNvPr>
          <p:cNvSpPr txBox="1">
            <a:spLocks noChangeArrowheads="1"/>
          </p:cNvSpPr>
          <p:nvPr/>
        </p:nvSpPr>
        <p:spPr bwMode="auto">
          <a:xfrm>
            <a:off x="396875" y="18113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72723" name="textruta 22">
            <a:extLst>
              <a:ext uri="{FF2B5EF4-FFF2-40B4-BE49-F238E27FC236}">
                <a16:creationId xmlns:a16="http://schemas.microsoft.com/office/drawing/2014/main" id="{63DFC79B-893C-4153-BB97-0C145D2FEECA}"/>
              </a:ext>
            </a:extLst>
          </p:cNvPr>
          <p:cNvSpPr txBox="1">
            <a:spLocks noChangeArrowheads="1"/>
          </p:cNvSpPr>
          <p:nvPr/>
        </p:nvSpPr>
        <p:spPr bwMode="auto">
          <a:xfrm>
            <a:off x="396875" y="28908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72724" name="textruta 21">
            <a:extLst>
              <a:ext uri="{FF2B5EF4-FFF2-40B4-BE49-F238E27FC236}">
                <a16:creationId xmlns:a16="http://schemas.microsoft.com/office/drawing/2014/main" id="{70C414F5-13D7-42B2-92E7-EF8313833F2B}"/>
              </a:ext>
            </a:extLst>
          </p:cNvPr>
          <p:cNvSpPr txBox="1">
            <a:spLocks noChangeArrowheads="1"/>
          </p:cNvSpPr>
          <p:nvPr/>
        </p:nvSpPr>
        <p:spPr bwMode="auto">
          <a:xfrm>
            <a:off x="396875" y="40433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23" name="textruta 22">
            <a:hlinkClick r:id="rId6" action="ppaction://hlinksldjump"/>
            <a:extLst>
              <a:ext uri="{FF2B5EF4-FFF2-40B4-BE49-F238E27FC236}">
                <a16:creationId xmlns:a16="http://schemas.microsoft.com/office/drawing/2014/main" id="{2FEF6ACA-F883-4058-AAE3-A4D881F5A425}"/>
              </a:ext>
            </a:extLst>
          </p:cNvPr>
          <p:cNvSpPr txBox="1">
            <a:spLocks noChangeArrowheads="1"/>
          </p:cNvSpPr>
          <p:nvPr/>
        </p:nvSpPr>
        <p:spPr bwMode="auto">
          <a:xfrm>
            <a:off x="1243013" y="643572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7"/>
                                        </p:tgtEl>
                                        <p:attrNameLst>
                                          <p:attrName>style.visibility</p:attrName>
                                        </p:attrNameLst>
                                      </p:cBhvr>
                                      <p:to>
                                        <p:strVal val="hidden"/>
                                      </p:to>
                                    </p:set>
                                  </p:childTnLst>
                                </p:cTn>
                              </p:par>
                              <p:par>
                                <p:cTn id="15" presetID="1" presetClass="exit" presetSubtype="0" fill="hold" grpId="3"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2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1" presetClass="exit" presetSubtype="0" fill="hold" grpId="3"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xit" presetSubtype="0" fill="hold"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 presetClass="exit" presetSubtype="0" fill="hold"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par>
                                <p:cTn id="43" presetID="1" presetClass="exit" presetSubtype="0" fill="hold" grpId="5"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9"/>
                                        </p:tgtEl>
                                        <p:attrNameLst>
                                          <p:attrName>style.visibility</p:attrName>
                                        </p:attrNameLst>
                                      </p:cBhvr>
                                      <p:to>
                                        <p:strVal val="hidden"/>
                                      </p:to>
                                    </p:set>
                                  </p:childTnLst>
                                </p:cTn>
                              </p:par>
                              <p:par>
                                <p:cTn id="47" presetID="1" presetClass="exit" presetSubtype="0" fill="hold" grpId="5" nodeType="withEffect">
                                  <p:stCondLst>
                                    <p:cond delay="0"/>
                                  </p:stCondLst>
                                  <p:childTnLst>
                                    <p:set>
                                      <p:cBhvr>
                                        <p:cTn id="48"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9" restart="whenNotActive" fill="hold" evtFilter="cancelBubble" nodeType="interactiveSeq">
                <p:stCondLst>
                  <p:cond evt="onClick" delay="0">
                    <p:tgtEl>
                      <p:spTgt spid="27"/>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xit" presetSubtype="0" fill="hold" nodeType="withEffect">
                                  <p:stCondLst>
                                    <p:cond delay="0"/>
                                  </p:stCondLst>
                                  <p:childTnLst>
                                    <p:set>
                                      <p:cBhvr>
                                        <p:cTn id="53" dur="1" fill="hold">
                                          <p:stCondLst>
                                            <p:cond delay="0"/>
                                          </p:stCondLst>
                                        </p:cTn>
                                        <p:tgtEl>
                                          <p:spTgt spid="27"/>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6" restart="whenNotActive" fill="hold" evtFilter="cancelBubble" nodeType="interactiveSeq">
                <p:stCondLst>
                  <p:cond evt="onClick" delay="0">
                    <p:tgtEl>
                      <p:spTgt spid="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 presetClass="exit" presetSubtype="0" fill="hold"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par>
                                <p:cTn id="67" presetID="1" presetClass="exit" presetSubtype="0" fill="hold" grpId="3" nodeType="withEffect">
                                  <p:stCondLst>
                                    <p:cond delay="0"/>
                                  </p:stCondLst>
                                  <p:childTnLst>
                                    <p:set>
                                      <p:cBhvr>
                                        <p:cTn id="68" dur="1" fill="hold">
                                          <p:stCondLst>
                                            <p:cond delay="0"/>
                                          </p:stCondLst>
                                        </p:cTn>
                                        <p:tgtEl>
                                          <p:spTgt spid="9"/>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9"/>
                                        </p:tgtEl>
                                        <p:attrNameLst>
                                          <p:attrName>style.visibility</p:attrName>
                                        </p:attrNameLst>
                                      </p:cBhvr>
                                      <p:to>
                                        <p:strVal val="hidden"/>
                                      </p:to>
                                    </p:set>
                                  </p:childTnLst>
                                </p:cTn>
                              </p:par>
                              <p:par>
                                <p:cTn id="71" presetID="1" presetClass="exit" presetSubtype="0" fill="hold" grpId="4" nodeType="withEffect">
                                  <p:stCondLst>
                                    <p:cond delay="0"/>
                                  </p:stCondLst>
                                  <p:childTnLst>
                                    <p:set>
                                      <p:cBhvr>
                                        <p:cTn id="72"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3" restart="whenNotActive" fill="hold" evtFilter="cancelBubble" nodeType="interactiveSeq">
                <p:stCondLst>
                  <p:cond evt="onClick" delay="0">
                    <p:tgtEl>
                      <p:spTgt spid="29"/>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1" presetClass="exit" presetSubtype="0" fill="hold" nodeType="withEffect">
                                  <p:stCondLst>
                                    <p:cond delay="0"/>
                                  </p:stCondLst>
                                  <p:childTnLst>
                                    <p:set>
                                      <p:cBhvr>
                                        <p:cTn id="77" dur="1" fill="hold">
                                          <p:stCondLst>
                                            <p:cond delay="0"/>
                                          </p:stCondLst>
                                        </p:cTn>
                                        <p:tgtEl>
                                          <p:spTgt spid="29"/>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80" restart="whenNotActive" fill="hold" evtFilter="cancelBubble" nodeType="interactiveSeq">
                <p:stCondLst>
                  <p:cond evt="onClick" delay="0">
                    <p:tgtEl>
                      <p:spTgt spid="7"/>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par>
                                <p:cTn id="86" presetID="10" presetClass="entr" presetSubtype="0" fill="hold"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par>
                                <p:cTn id="89" presetID="1" presetClass="exit" presetSubtype="0" fill="hold" nodeType="withEffect">
                                  <p:stCondLst>
                                    <p:cond delay="0"/>
                                  </p:stCondLst>
                                  <p:childTnLst>
                                    <p:set>
                                      <p:cBhvr>
                                        <p:cTn id="90" dur="1" fill="hold">
                                          <p:stCondLst>
                                            <p:cond delay="0"/>
                                          </p:stCondLst>
                                        </p:cTn>
                                        <p:tgtEl>
                                          <p:spTgt spid="10"/>
                                        </p:tgtEl>
                                        <p:attrNameLst>
                                          <p:attrName>style.visibility</p:attrName>
                                        </p:attrNameLst>
                                      </p:cBhvr>
                                      <p:to>
                                        <p:strVal val="hidden"/>
                                      </p:to>
                                    </p:set>
                                  </p:childTnLst>
                                </p:cTn>
                              </p:par>
                              <p:par>
                                <p:cTn id="91" presetID="1" presetClass="exit" presetSubtype="0" fill="hold" grpId="4" nodeType="withEffect">
                                  <p:stCondLst>
                                    <p:cond delay="0"/>
                                  </p:stCondLst>
                                  <p:childTnLst>
                                    <p:set>
                                      <p:cBhvr>
                                        <p:cTn id="92" dur="1" fill="hold">
                                          <p:stCondLst>
                                            <p:cond delay="0"/>
                                          </p:stCondLst>
                                        </p:cTn>
                                        <p:tgtEl>
                                          <p:spTgt spid="9"/>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7"/>
                                        </p:tgtEl>
                                        <p:attrNameLst>
                                          <p:attrName>style.visibility</p:attrName>
                                        </p:attrNameLst>
                                      </p:cBhvr>
                                      <p:to>
                                        <p:strVal val="hidden"/>
                                      </p:to>
                                    </p:set>
                                  </p:childTnLst>
                                </p:cTn>
                              </p:par>
                              <p:par>
                                <p:cTn id="95" presetID="1" presetClass="exit" presetSubtype="0" fill="hold" grpId="4" nodeType="withEffect">
                                  <p:stCondLst>
                                    <p:cond delay="0"/>
                                  </p:stCondLst>
                                  <p:childTnLst>
                                    <p:set>
                                      <p:cBhvr>
                                        <p:cTn id="9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97" restart="whenNotActive" fill="hold" evtFilter="cancelBubble" nodeType="interactiveSeq">
                <p:stCondLst>
                  <p:cond evt="onClick" delay="0">
                    <p:tgtEl>
                      <p:spTgt spid="49"/>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 presetClass="exit" presetSubtype="0" fill="hold" nodeType="clickEffect">
                                  <p:stCondLst>
                                    <p:cond delay="0"/>
                                  </p:stCondLst>
                                  <p:childTnLst>
                                    <p:set>
                                      <p:cBhvr>
                                        <p:cTn id="101" dur="1" fill="hold">
                                          <p:stCondLst>
                                            <p:cond delay="0"/>
                                          </p:stCondLst>
                                        </p:cTn>
                                        <p:tgtEl>
                                          <p:spTgt spid="10"/>
                                        </p:tgtEl>
                                        <p:attrNameLst>
                                          <p:attrName>style.visibility</p:attrName>
                                        </p:attrNameLst>
                                      </p:cBhvr>
                                      <p:to>
                                        <p:strVal val="hidden"/>
                                      </p:to>
                                    </p:set>
                                  </p:childTnLst>
                                </p:cTn>
                              </p:par>
                              <p:par>
                                <p:cTn id="102" presetID="1" presetClass="exit" presetSubtype="0" fill="hold" grpId="6" nodeType="withEffect">
                                  <p:stCondLst>
                                    <p:cond delay="0"/>
                                  </p:stCondLst>
                                  <p:childTnLst>
                                    <p:set>
                                      <p:cBhvr>
                                        <p:cTn id="103" dur="1" fill="hold">
                                          <p:stCondLst>
                                            <p:cond delay="0"/>
                                          </p:stCondLst>
                                        </p:cTn>
                                        <p:tgtEl>
                                          <p:spTgt spid="9"/>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7"/>
                                        </p:tgtEl>
                                        <p:attrNameLst>
                                          <p:attrName>style.visibility</p:attrName>
                                        </p:attrNameLst>
                                      </p:cBhvr>
                                      <p:to>
                                        <p:strVal val="hidden"/>
                                      </p:to>
                                    </p:set>
                                  </p:childTnLst>
                                </p:cTn>
                              </p:par>
                              <p:par>
                                <p:cTn id="106" presetID="1" presetClass="exit" presetSubtype="0" fill="hold" grpId="7" nodeType="withEffect">
                                  <p:stCondLst>
                                    <p:cond delay="0"/>
                                  </p:stCondLst>
                                  <p:childTnLst>
                                    <p:set>
                                      <p:cBhvr>
                                        <p:cTn id="107" dur="1" fill="hold">
                                          <p:stCondLst>
                                            <p:cond delay="0"/>
                                          </p:stCondLst>
                                        </p:cTn>
                                        <p:tgtEl>
                                          <p:spTgt spid="26"/>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29"/>
                                        </p:tgtEl>
                                        <p:attrNameLst>
                                          <p:attrName>style.visibility</p:attrName>
                                        </p:attrNameLst>
                                      </p:cBhvr>
                                      <p:to>
                                        <p:strVal val="hidden"/>
                                      </p:to>
                                    </p:set>
                                  </p:childTnLst>
                                </p:cTn>
                              </p:par>
                              <p:par>
                                <p:cTn id="110" presetID="1" presetClass="exit" presetSubtype="0" fill="hold" grpId="7" nodeType="withEffect">
                                  <p:stCondLst>
                                    <p:cond delay="0"/>
                                  </p:stCondLst>
                                  <p:childTnLst>
                                    <p:set>
                                      <p:cBhvr>
                                        <p:cTn id="11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12" restart="whenNotActive" fill="hold" evtFilter="cancelBubble" nodeType="interactiveSeq">
                <p:stCondLst>
                  <p:cond evt="onClick" delay="0">
                    <p:tgtEl>
                      <p:spTgt spid="45"/>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1" presetClass="exit" presetSubtype="0" fill="hold" nodeType="clickEffect">
                                  <p:stCondLst>
                                    <p:cond delay="0"/>
                                  </p:stCondLst>
                                  <p:childTnLst>
                                    <p:set>
                                      <p:cBhvr>
                                        <p:cTn id="116" dur="1" fill="hold">
                                          <p:stCondLst>
                                            <p:cond delay="0"/>
                                          </p:stCondLst>
                                        </p:cTn>
                                        <p:tgtEl>
                                          <p:spTgt spid="10"/>
                                        </p:tgtEl>
                                        <p:attrNameLst>
                                          <p:attrName>style.visibility</p:attrName>
                                        </p:attrNameLst>
                                      </p:cBhvr>
                                      <p:to>
                                        <p:strVal val="hidden"/>
                                      </p:to>
                                    </p:set>
                                  </p:childTnLst>
                                </p:cTn>
                              </p:par>
                              <p:par>
                                <p:cTn id="117" presetID="1" presetClass="exit" presetSubtype="0" fill="hold" grpId="5" nodeType="withEffect">
                                  <p:stCondLst>
                                    <p:cond delay="0"/>
                                  </p:stCondLst>
                                  <p:childTnLst>
                                    <p:set>
                                      <p:cBhvr>
                                        <p:cTn id="118" dur="1" fill="hold">
                                          <p:stCondLst>
                                            <p:cond delay="0"/>
                                          </p:stCondLst>
                                        </p:cTn>
                                        <p:tgtEl>
                                          <p:spTgt spid="9"/>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27"/>
                                        </p:tgtEl>
                                        <p:attrNameLst>
                                          <p:attrName>style.visibility</p:attrName>
                                        </p:attrNameLst>
                                      </p:cBhvr>
                                      <p:to>
                                        <p:strVal val="hidden"/>
                                      </p:to>
                                    </p:set>
                                  </p:childTnLst>
                                </p:cTn>
                              </p:par>
                              <p:par>
                                <p:cTn id="121" presetID="1" presetClass="exit" presetSubtype="0" fill="hold" grpId="6" nodeType="withEffect">
                                  <p:stCondLst>
                                    <p:cond delay="0"/>
                                  </p:stCondLst>
                                  <p:childTnLst>
                                    <p:set>
                                      <p:cBhvr>
                                        <p:cTn id="122" dur="1" fill="hold">
                                          <p:stCondLst>
                                            <p:cond delay="0"/>
                                          </p:stCondLst>
                                        </p:cTn>
                                        <p:tgtEl>
                                          <p:spTgt spid="26"/>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29"/>
                                        </p:tgtEl>
                                        <p:attrNameLst>
                                          <p:attrName>style.visibility</p:attrName>
                                        </p:attrNameLst>
                                      </p:cBhvr>
                                      <p:to>
                                        <p:strVal val="hidden"/>
                                      </p:to>
                                    </p:set>
                                  </p:childTnLst>
                                </p:cTn>
                              </p:par>
                              <p:par>
                                <p:cTn id="125" presetID="1" presetClass="exit" presetSubtype="0" fill="hold" grpId="6" nodeType="withEffect">
                                  <p:stCondLst>
                                    <p:cond delay="0"/>
                                  </p:stCondLst>
                                  <p:childTnLst>
                                    <p:set>
                                      <p:cBhvr>
                                        <p:cTn id="12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9" grpId="0" animBg="1"/>
      <p:bldP spid="9" grpId="1" animBg="1"/>
      <p:bldP spid="9" grpId="2" animBg="1"/>
      <p:bldP spid="9" grpId="3" animBg="1"/>
      <p:bldP spid="9" grpId="4" animBg="1"/>
      <p:bldP spid="9" grpId="5" animBg="1"/>
      <p:bldP spid="9" grpId="6" animBg="1"/>
      <p:bldP spid="28" grpId="0" animBg="1"/>
      <p:bldP spid="28" grpId="1" animBg="1"/>
      <p:bldP spid="28" grpId="2" animBg="1"/>
      <p:bldP spid="28" grpId="3" animBg="1"/>
      <p:bldP spid="28" grpId="4" animBg="1"/>
      <p:bldP spid="28" grpId="5" animBg="1"/>
      <p:bldP spid="28" grpId="6" animBg="1"/>
      <p:bldP spid="28" grpId="7" animBg="1"/>
      <p:bldP spid="26" grpId="0" animBg="1"/>
      <p:bldP spid="26" grpId="1" animBg="1"/>
      <p:bldP spid="26" grpId="2" animBg="1"/>
      <p:bldP spid="26" grpId="3" animBg="1"/>
      <p:bldP spid="26" grpId="4" animBg="1"/>
      <p:bldP spid="26" grpId="5" animBg="1"/>
      <p:bldP spid="26" grpId="6" animBg="1"/>
      <p:bldP spid="26" grpId="7"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ubrik 4">
            <a:extLst>
              <a:ext uri="{FF2B5EF4-FFF2-40B4-BE49-F238E27FC236}">
                <a16:creationId xmlns:a16="http://schemas.microsoft.com/office/drawing/2014/main" id="{3B0678E1-45F1-478E-B42E-322B19CEF484}"/>
              </a:ext>
            </a:extLst>
          </p:cNvPr>
          <p:cNvSpPr>
            <a:spLocks noGrp="1" noChangeArrowheads="1"/>
          </p:cNvSpPr>
          <p:nvPr>
            <p:ph type="title"/>
          </p:nvPr>
        </p:nvSpPr>
        <p:spPr>
          <a:xfrm>
            <a:off x="457200" y="-7938"/>
            <a:ext cx="7010400" cy="1066801"/>
          </a:xfrm>
        </p:spPr>
        <p:txBody>
          <a:bodyPr/>
          <a:lstStyle/>
          <a:p>
            <a:r>
              <a:rPr lang="sv-SE" altLang="sv-SE"/>
              <a:t>Anvisningar till materialet</a:t>
            </a:r>
          </a:p>
        </p:txBody>
      </p:sp>
      <p:sp>
        <p:nvSpPr>
          <p:cNvPr id="23555" name="textruta 11">
            <a:extLst>
              <a:ext uri="{FF2B5EF4-FFF2-40B4-BE49-F238E27FC236}">
                <a16:creationId xmlns:a16="http://schemas.microsoft.com/office/drawing/2014/main" id="{AC358192-B142-4C15-BEB5-BC8DA4968374}"/>
              </a:ext>
            </a:extLst>
          </p:cNvPr>
          <p:cNvSpPr txBox="1">
            <a:spLocks noChangeArrowheads="1"/>
          </p:cNvSpPr>
          <p:nvPr/>
        </p:nvSpPr>
        <p:spPr bwMode="auto">
          <a:xfrm>
            <a:off x="3255963" y="944563"/>
            <a:ext cx="5937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4800">
                <a:latin typeface="Times New Roman" panose="02020603050405020304" pitchFamily="18" charset="0"/>
                <a:sym typeface="Wingdings 2" panose="05020102010507070707" pitchFamily="18" charset="2"/>
              </a:rPr>
              <a:t></a:t>
            </a:r>
            <a:endParaRPr lang="sv-SE" altLang="sv-SE" sz="4800">
              <a:latin typeface="Times New Roman" panose="02020603050405020304" pitchFamily="18" charset="0"/>
            </a:endParaRPr>
          </a:p>
        </p:txBody>
      </p:sp>
      <p:sp>
        <p:nvSpPr>
          <p:cNvPr id="10" name="X">
            <a:extLst>
              <a:ext uri="{FF2B5EF4-FFF2-40B4-BE49-F238E27FC236}">
                <a16:creationId xmlns:a16="http://schemas.microsoft.com/office/drawing/2014/main" id="{3B8EE98E-0BA3-413E-B68C-CE7EDD36EE69}"/>
              </a:ext>
            </a:extLst>
          </p:cNvPr>
          <p:cNvSpPr>
            <a:spLocks noChangeAspect="1"/>
          </p:cNvSpPr>
          <p:nvPr/>
        </p:nvSpPr>
        <p:spPr>
          <a:xfrm>
            <a:off x="3246438" y="1639888"/>
            <a:ext cx="563562" cy="819150"/>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3">
            <a:extLst>
              <a:ext uri="{FF2B5EF4-FFF2-40B4-BE49-F238E27FC236}">
                <a16:creationId xmlns:a16="http://schemas.microsoft.com/office/drawing/2014/main" id="{32D8F833-70EE-4AFD-9AEA-26E538AF2AB1}"/>
              </a:ext>
            </a:extLst>
          </p:cNvPr>
          <p:cNvSpPr/>
          <p:nvPr/>
        </p:nvSpPr>
        <p:spPr>
          <a:xfrm>
            <a:off x="4260850" y="1068388"/>
            <a:ext cx="3316288" cy="612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sv-SE" sz="1200" dirty="0">
                <a:solidFill>
                  <a:schemeClr val="tx1"/>
                </a:solidFill>
                <a:latin typeface="+mj-lt"/>
              </a:rPr>
              <a:t>Fingret uppmärksammar dig om interaktiva delar i bilden, dvs. var i bilden du kan klicka för att få en ytterligare beskrivning </a:t>
            </a:r>
          </a:p>
        </p:txBody>
      </p:sp>
      <p:sp>
        <p:nvSpPr>
          <p:cNvPr id="14" name="Rectangle 13">
            <a:extLst>
              <a:ext uri="{FF2B5EF4-FFF2-40B4-BE49-F238E27FC236}">
                <a16:creationId xmlns:a16="http://schemas.microsoft.com/office/drawing/2014/main" id="{6E171981-1A10-4E31-A38F-64D51F12C438}"/>
              </a:ext>
            </a:extLst>
          </p:cNvPr>
          <p:cNvSpPr/>
          <p:nvPr/>
        </p:nvSpPr>
        <p:spPr>
          <a:xfrm>
            <a:off x="4260850" y="5126038"/>
            <a:ext cx="3613150" cy="611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sv-SE" sz="1200" dirty="0">
                <a:solidFill>
                  <a:schemeClr val="tx1"/>
                </a:solidFill>
                <a:latin typeface="+mj-lt"/>
              </a:rPr>
              <a:t>Navigera till föregående eller nästkommande bild genom att klicka på pilarna i bildens nederkant</a:t>
            </a:r>
          </a:p>
        </p:txBody>
      </p:sp>
      <p:sp>
        <p:nvSpPr>
          <p:cNvPr id="16" name="Rectangle 13">
            <a:extLst>
              <a:ext uri="{FF2B5EF4-FFF2-40B4-BE49-F238E27FC236}">
                <a16:creationId xmlns:a16="http://schemas.microsoft.com/office/drawing/2014/main" id="{0A418693-05C1-4D7B-8ED9-85BAB0A64474}"/>
              </a:ext>
            </a:extLst>
          </p:cNvPr>
          <p:cNvSpPr/>
          <p:nvPr/>
        </p:nvSpPr>
        <p:spPr>
          <a:xfrm>
            <a:off x="4260850" y="1744663"/>
            <a:ext cx="2576513" cy="611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sv-SE" sz="1200" dirty="0">
                <a:solidFill>
                  <a:schemeClr val="tx1"/>
                </a:solidFill>
                <a:latin typeface="+mj-lt"/>
              </a:rPr>
              <a:t>Klicka på krysset om du vill stänga en informationsruta</a:t>
            </a:r>
          </a:p>
        </p:txBody>
      </p:sp>
      <p:sp>
        <p:nvSpPr>
          <p:cNvPr id="19" name="Rectangle 13">
            <a:extLst>
              <a:ext uri="{FF2B5EF4-FFF2-40B4-BE49-F238E27FC236}">
                <a16:creationId xmlns:a16="http://schemas.microsoft.com/office/drawing/2014/main" id="{134D96A3-64D6-4336-83F9-5E57D4C344D8}"/>
              </a:ext>
            </a:extLst>
          </p:cNvPr>
          <p:cNvSpPr/>
          <p:nvPr/>
        </p:nvSpPr>
        <p:spPr>
          <a:xfrm>
            <a:off x="4260850" y="5867400"/>
            <a:ext cx="2576513" cy="611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sv-SE" sz="1200" dirty="0">
                <a:solidFill>
                  <a:schemeClr val="tx1"/>
                </a:solidFill>
                <a:latin typeface="+mj-lt"/>
              </a:rPr>
              <a:t>Klicka på rutan ”fler tips”, för en ytterligare komplettering</a:t>
            </a:r>
          </a:p>
        </p:txBody>
      </p:sp>
      <p:sp>
        <p:nvSpPr>
          <p:cNvPr id="23" name="Rectangle 13">
            <a:extLst>
              <a:ext uri="{FF2B5EF4-FFF2-40B4-BE49-F238E27FC236}">
                <a16:creationId xmlns:a16="http://schemas.microsoft.com/office/drawing/2014/main" id="{3D94B89E-5D0C-40D2-8DC6-D701F82E7C98}"/>
              </a:ext>
            </a:extLst>
          </p:cNvPr>
          <p:cNvSpPr/>
          <p:nvPr/>
        </p:nvSpPr>
        <p:spPr>
          <a:xfrm>
            <a:off x="4260850" y="2733675"/>
            <a:ext cx="3741738" cy="612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sv-SE" sz="1200" dirty="0">
                <a:solidFill>
                  <a:schemeClr val="tx1"/>
                </a:solidFill>
                <a:latin typeface="+mj-lt"/>
              </a:rPr>
              <a:t>Översikten av processen för kontinuitetshantering återkommer när ett nytt avsnitt inleds. I bildernas överkant markeras var i processen vi befinner oss</a:t>
            </a:r>
          </a:p>
        </p:txBody>
      </p:sp>
      <p:pic>
        <p:nvPicPr>
          <p:cNvPr id="23562" name="Bildobjekt 20">
            <a:extLst>
              <a:ext uri="{FF2B5EF4-FFF2-40B4-BE49-F238E27FC236}">
                <a16:creationId xmlns:a16="http://schemas.microsoft.com/office/drawing/2014/main" id="{0F16FB44-95D0-40AE-B87E-745897AFCF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0325" y="3689350"/>
            <a:ext cx="186848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13">
            <a:extLst>
              <a:ext uri="{FF2B5EF4-FFF2-40B4-BE49-F238E27FC236}">
                <a16:creationId xmlns:a16="http://schemas.microsoft.com/office/drawing/2014/main" id="{2D3246EF-24C0-4F25-9A3F-D18DA2BABC7F}"/>
              </a:ext>
            </a:extLst>
          </p:cNvPr>
          <p:cNvSpPr/>
          <p:nvPr/>
        </p:nvSpPr>
        <p:spPr>
          <a:xfrm>
            <a:off x="4260850" y="3811588"/>
            <a:ext cx="3854450" cy="612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sv-SE" sz="1200" dirty="0">
                <a:solidFill>
                  <a:schemeClr val="tx1"/>
                </a:solidFill>
                <a:latin typeface="+mj-lt"/>
              </a:rPr>
              <a:t>Varje avsnitt inleds med en översikt. Klicka på ikonerna för svar på frågorna: Varför gör vi detta steg? Vad gör vi i detta steg? Hur gör vi detta steg?  </a:t>
            </a:r>
          </a:p>
        </p:txBody>
      </p:sp>
      <p:sp>
        <p:nvSpPr>
          <p:cNvPr id="28" name="Höger 27">
            <a:hlinkClick r:id="rId4" action="ppaction://hlinksldjump"/>
            <a:extLst>
              <a:ext uri="{FF2B5EF4-FFF2-40B4-BE49-F238E27FC236}">
                <a16:creationId xmlns:a16="http://schemas.microsoft.com/office/drawing/2014/main" id="{F16F7BCD-F566-4E39-8832-4716219CB066}"/>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23565" name="Grupp 28">
            <a:extLst>
              <a:ext uri="{FF2B5EF4-FFF2-40B4-BE49-F238E27FC236}">
                <a16:creationId xmlns:a16="http://schemas.microsoft.com/office/drawing/2014/main" id="{7A9EDE2A-7BDD-49A0-9E25-6C13549781CD}"/>
              </a:ext>
            </a:extLst>
          </p:cNvPr>
          <p:cNvGrpSpPr>
            <a:grpSpLocks/>
          </p:cNvGrpSpPr>
          <p:nvPr/>
        </p:nvGrpSpPr>
        <p:grpSpPr bwMode="auto">
          <a:xfrm>
            <a:off x="95250" y="6280150"/>
            <a:ext cx="1079500" cy="539750"/>
            <a:chOff x="169363" y="6133850"/>
            <a:chExt cx="1080000" cy="540000"/>
          </a:xfrm>
        </p:grpSpPr>
        <p:sp>
          <p:nvSpPr>
            <p:cNvPr id="27" name="Höger 26">
              <a:extLst>
                <a:ext uri="{FF2B5EF4-FFF2-40B4-BE49-F238E27FC236}">
                  <a16:creationId xmlns:a16="http://schemas.microsoft.com/office/drawing/2014/main" id="{C0DF3FCF-E81F-4881-BE73-50F3E5E0DCB7}"/>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29" name="textruta 28">
              <a:hlinkClick r:id="rId5" action="ppaction://hlinksldjump"/>
              <a:extLst>
                <a:ext uri="{FF2B5EF4-FFF2-40B4-BE49-F238E27FC236}">
                  <a16:creationId xmlns:a16="http://schemas.microsoft.com/office/drawing/2014/main" id="{CF34F210-4C26-4CA6-862F-BC559DEDD36A}"/>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pic>
        <p:nvPicPr>
          <p:cNvPr id="23566" name="Bildobjekt 1">
            <a:extLst>
              <a:ext uri="{FF2B5EF4-FFF2-40B4-BE49-F238E27FC236}">
                <a16:creationId xmlns:a16="http://schemas.microsoft.com/office/drawing/2014/main" id="{A36CE283-E969-410D-ADE2-0AF19F667CA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60475" y="5080000"/>
            <a:ext cx="29686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textruta 23">
            <a:hlinkClick r:id="rId7" action="ppaction://hlinksldjump"/>
            <a:extLst>
              <a:ext uri="{FF2B5EF4-FFF2-40B4-BE49-F238E27FC236}">
                <a16:creationId xmlns:a16="http://schemas.microsoft.com/office/drawing/2014/main" id="{9C2BE06C-7272-4C1A-A7F0-0393586722F5}"/>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pic>
        <p:nvPicPr>
          <p:cNvPr id="23568" name="Bildobjekt 1">
            <a:extLst>
              <a:ext uri="{FF2B5EF4-FFF2-40B4-BE49-F238E27FC236}">
                <a16:creationId xmlns:a16="http://schemas.microsoft.com/office/drawing/2014/main" id="{B92D3B1F-0044-4589-B330-E208EA64934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54263" y="4572000"/>
            <a:ext cx="1874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3">
            <a:extLst>
              <a:ext uri="{FF2B5EF4-FFF2-40B4-BE49-F238E27FC236}">
                <a16:creationId xmlns:a16="http://schemas.microsoft.com/office/drawing/2014/main" id="{3FB20373-EB80-48CE-8F14-9734FC269F25}"/>
              </a:ext>
            </a:extLst>
          </p:cNvPr>
          <p:cNvSpPr/>
          <p:nvPr/>
        </p:nvSpPr>
        <p:spPr>
          <a:xfrm>
            <a:off x="4260850" y="4437063"/>
            <a:ext cx="3613150" cy="611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sv-SE" sz="1200" dirty="0">
                <a:solidFill>
                  <a:schemeClr val="tx1"/>
                </a:solidFill>
                <a:latin typeface="+mj-lt"/>
              </a:rPr>
              <a:t>Klicka på rutan i bildens nederkant om du närsomhelst vill återvända till huvudmenyn</a:t>
            </a:r>
          </a:p>
        </p:txBody>
      </p:sp>
      <p:cxnSp>
        <p:nvCxnSpPr>
          <p:cNvPr id="24" name="Rak 23">
            <a:extLst>
              <a:ext uri="{FF2B5EF4-FFF2-40B4-BE49-F238E27FC236}">
                <a16:creationId xmlns:a16="http://schemas.microsoft.com/office/drawing/2014/main" id="{61F6B898-DD25-46EC-B052-4FBDD5D4C29C}"/>
              </a:ext>
            </a:extLst>
          </p:cNvPr>
          <p:cNvCxnSpPr/>
          <p:nvPr/>
        </p:nvCxnSpPr>
        <p:spPr>
          <a:xfrm flipV="1">
            <a:off x="2473325" y="4437063"/>
            <a:ext cx="5400675" cy="0"/>
          </a:xfrm>
          <a:prstGeom prst="line">
            <a:avLst/>
          </a:prstGeom>
        </p:spPr>
        <p:style>
          <a:lnRef idx="1">
            <a:schemeClr val="dk1"/>
          </a:lnRef>
          <a:fillRef idx="0">
            <a:schemeClr val="dk1"/>
          </a:fillRef>
          <a:effectRef idx="0">
            <a:schemeClr val="dk1"/>
          </a:effectRef>
          <a:fontRef idx="minor">
            <a:schemeClr val="tx1"/>
          </a:fontRef>
        </p:style>
      </p:cxnSp>
      <p:cxnSp>
        <p:nvCxnSpPr>
          <p:cNvPr id="25" name="Rak 24">
            <a:extLst>
              <a:ext uri="{FF2B5EF4-FFF2-40B4-BE49-F238E27FC236}">
                <a16:creationId xmlns:a16="http://schemas.microsoft.com/office/drawing/2014/main" id="{1F2B1C4F-2FD1-4929-B3D2-A345A4875626}"/>
              </a:ext>
            </a:extLst>
          </p:cNvPr>
          <p:cNvCxnSpPr/>
          <p:nvPr/>
        </p:nvCxnSpPr>
        <p:spPr>
          <a:xfrm flipV="1">
            <a:off x="2879725" y="3762375"/>
            <a:ext cx="5003800" cy="0"/>
          </a:xfrm>
          <a:prstGeom prst="line">
            <a:avLst/>
          </a:prstGeom>
        </p:spPr>
        <p:style>
          <a:lnRef idx="1">
            <a:schemeClr val="dk1"/>
          </a:lnRef>
          <a:fillRef idx="0">
            <a:schemeClr val="dk1"/>
          </a:fillRef>
          <a:effectRef idx="0">
            <a:schemeClr val="dk1"/>
          </a:effectRef>
          <a:fontRef idx="minor">
            <a:schemeClr val="tx1"/>
          </a:fontRef>
        </p:style>
      </p:cxnSp>
      <p:cxnSp>
        <p:nvCxnSpPr>
          <p:cNvPr id="26" name="Rak 25">
            <a:extLst>
              <a:ext uri="{FF2B5EF4-FFF2-40B4-BE49-F238E27FC236}">
                <a16:creationId xmlns:a16="http://schemas.microsoft.com/office/drawing/2014/main" id="{C0A3FFF5-C149-40A0-9789-636AA528729A}"/>
              </a:ext>
            </a:extLst>
          </p:cNvPr>
          <p:cNvCxnSpPr/>
          <p:nvPr/>
        </p:nvCxnSpPr>
        <p:spPr>
          <a:xfrm flipV="1">
            <a:off x="3276600" y="2387600"/>
            <a:ext cx="4572000" cy="0"/>
          </a:xfrm>
          <a:prstGeom prst="line">
            <a:avLst/>
          </a:prstGeom>
        </p:spPr>
        <p:style>
          <a:lnRef idx="1">
            <a:schemeClr val="dk1"/>
          </a:lnRef>
          <a:fillRef idx="0">
            <a:schemeClr val="dk1"/>
          </a:fillRef>
          <a:effectRef idx="0">
            <a:schemeClr val="dk1"/>
          </a:effectRef>
          <a:fontRef idx="minor">
            <a:schemeClr val="tx1"/>
          </a:fontRef>
        </p:style>
      </p:cxnSp>
      <p:cxnSp>
        <p:nvCxnSpPr>
          <p:cNvPr id="30" name="Rak 29">
            <a:extLst>
              <a:ext uri="{FF2B5EF4-FFF2-40B4-BE49-F238E27FC236}">
                <a16:creationId xmlns:a16="http://schemas.microsoft.com/office/drawing/2014/main" id="{8CA06E00-C682-4363-8AEC-0C0C0D7C1A11}"/>
              </a:ext>
            </a:extLst>
          </p:cNvPr>
          <p:cNvCxnSpPr/>
          <p:nvPr/>
        </p:nvCxnSpPr>
        <p:spPr>
          <a:xfrm flipV="1">
            <a:off x="3287713" y="1711325"/>
            <a:ext cx="4572000" cy="0"/>
          </a:xfrm>
          <a:prstGeom prst="line">
            <a:avLst/>
          </a:prstGeom>
        </p:spPr>
        <p:style>
          <a:lnRef idx="1">
            <a:schemeClr val="dk1"/>
          </a:lnRef>
          <a:fillRef idx="0">
            <a:schemeClr val="dk1"/>
          </a:fillRef>
          <a:effectRef idx="0">
            <a:schemeClr val="dk1"/>
          </a:effectRef>
          <a:fontRef idx="minor">
            <a:schemeClr val="tx1"/>
          </a:fontRef>
        </p:style>
      </p:cxnSp>
      <p:cxnSp>
        <p:nvCxnSpPr>
          <p:cNvPr id="31" name="Rak 30">
            <a:extLst>
              <a:ext uri="{FF2B5EF4-FFF2-40B4-BE49-F238E27FC236}">
                <a16:creationId xmlns:a16="http://schemas.microsoft.com/office/drawing/2014/main" id="{BF347B90-7D82-448A-98FD-67777E272E63}"/>
              </a:ext>
            </a:extLst>
          </p:cNvPr>
          <p:cNvCxnSpPr/>
          <p:nvPr/>
        </p:nvCxnSpPr>
        <p:spPr>
          <a:xfrm flipV="1">
            <a:off x="1249363" y="5013325"/>
            <a:ext cx="6624637" cy="0"/>
          </a:xfrm>
          <a:prstGeom prst="line">
            <a:avLst/>
          </a:prstGeom>
        </p:spPr>
        <p:style>
          <a:lnRef idx="1">
            <a:schemeClr val="dk1"/>
          </a:lnRef>
          <a:fillRef idx="0">
            <a:schemeClr val="dk1"/>
          </a:fillRef>
          <a:effectRef idx="0">
            <a:schemeClr val="dk1"/>
          </a:effectRef>
          <a:fontRef idx="minor">
            <a:schemeClr val="tx1"/>
          </a:fontRef>
        </p:style>
      </p:cxnSp>
      <p:cxnSp>
        <p:nvCxnSpPr>
          <p:cNvPr id="32" name="Rak 31">
            <a:extLst>
              <a:ext uri="{FF2B5EF4-FFF2-40B4-BE49-F238E27FC236}">
                <a16:creationId xmlns:a16="http://schemas.microsoft.com/office/drawing/2014/main" id="{31800B98-CCBF-4E29-9F13-1B614ACF3D77}"/>
              </a:ext>
            </a:extLst>
          </p:cNvPr>
          <p:cNvCxnSpPr/>
          <p:nvPr/>
        </p:nvCxnSpPr>
        <p:spPr>
          <a:xfrm flipV="1">
            <a:off x="1260475" y="5900738"/>
            <a:ext cx="6624638" cy="0"/>
          </a:xfrm>
          <a:prstGeom prst="line">
            <a:avLst/>
          </a:prstGeom>
        </p:spPr>
        <p:style>
          <a:lnRef idx="1">
            <a:schemeClr val="dk1"/>
          </a:lnRef>
          <a:fillRef idx="0">
            <a:schemeClr val="dk1"/>
          </a:fillRef>
          <a:effectRef idx="0">
            <a:schemeClr val="dk1"/>
          </a:effectRef>
          <a:fontRef idx="minor">
            <a:schemeClr val="tx1"/>
          </a:fontRef>
        </p:style>
      </p:cxnSp>
      <p:pic>
        <p:nvPicPr>
          <p:cNvPr id="23576" name="Bildobjekt 1">
            <a:extLst>
              <a:ext uri="{FF2B5EF4-FFF2-40B4-BE49-F238E27FC236}">
                <a16:creationId xmlns:a16="http://schemas.microsoft.com/office/drawing/2014/main" id="{72DAC058-0807-4CE9-8CC1-C0150B0AB64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38450" y="2419350"/>
            <a:ext cx="1338263"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Bildobjekt 1">
            <a:extLst>
              <a:ext uri="{FF2B5EF4-FFF2-40B4-BE49-F238E27FC236}">
                <a16:creationId xmlns:a16="http://schemas.microsoft.com/office/drawing/2014/main" id="{13B1A85D-F376-4640-AF49-3B55AE33C3C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03338" y="6021388"/>
            <a:ext cx="2970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651475DB-8738-4603-BC46-EA442A81934B}"/>
              </a:ext>
            </a:extLst>
          </p:cNvPr>
          <p:cNvSpPr txBox="1"/>
          <p:nvPr/>
        </p:nvSpPr>
        <p:spPr>
          <a:xfrm>
            <a:off x="0" y="896938"/>
            <a:ext cx="7181850" cy="579437"/>
          </a:xfrm>
          <a:prstGeom prst="roundRect">
            <a:avLst/>
          </a:prstGeom>
          <a:noFill/>
          <a:ln>
            <a:noFill/>
          </a:ln>
        </p:spPr>
        <p:txBody>
          <a:bodyPr>
            <a:spAutoFit/>
          </a:bodyPr>
          <a:lstStyle/>
          <a:p>
            <a:pPr>
              <a:defRPr/>
            </a:pPr>
            <a:r>
              <a:rPr lang="sv-SE" sz="1400" dirty="0">
                <a:latin typeface="+mj-lt"/>
              </a:rPr>
              <a:t>Kontinuitetsstrategier formulerar grundläggande principer för hur kontinuitetskraven ska mötas. Nedanstående perspektiv bör beaktas vid identifiering.</a:t>
            </a:r>
          </a:p>
        </p:txBody>
      </p:sp>
      <p:pic>
        <p:nvPicPr>
          <p:cNvPr id="73731" name="Bildobjekt 2">
            <a:extLst>
              <a:ext uri="{FF2B5EF4-FFF2-40B4-BE49-F238E27FC236}">
                <a16:creationId xmlns:a16="http://schemas.microsoft.com/office/drawing/2014/main" id="{F7D6A056-93D7-4AC6-929F-2C4BDCAE1083}"/>
              </a:ext>
            </a:extLst>
          </p:cNvPr>
          <p:cNvPicPr>
            <a:picLocks noChangeAspect="1"/>
          </p:cNvPicPr>
          <p:nvPr/>
        </p:nvPicPr>
        <p:blipFill>
          <a:blip r:embed="rId3">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ktangel 25">
            <a:extLst>
              <a:ext uri="{FF2B5EF4-FFF2-40B4-BE49-F238E27FC236}">
                <a16:creationId xmlns:a16="http://schemas.microsoft.com/office/drawing/2014/main" id="{335C592F-8EC6-49E1-8BF2-ABD1A405F0CD}"/>
              </a:ext>
            </a:extLst>
          </p:cNvPr>
          <p:cNvSpPr>
            <a:spLocks noChangeArrowheads="1"/>
          </p:cNvSpPr>
          <p:nvPr/>
        </p:nvSpPr>
        <p:spPr bwMode="auto">
          <a:xfrm>
            <a:off x="604838" y="227013"/>
            <a:ext cx="171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Kontinuitetsstrategi</a:t>
            </a:r>
          </a:p>
        </p:txBody>
      </p:sp>
      <p:sp>
        <p:nvSpPr>
          <p:cNvPr id="37" name="Rektangel med rundade hörn 36">
            <a:extLst>
              <a:ext uri="{FF2B5EF4-FFF2-40B4-BE49-F238E27FC236}">
                <a16:creationId xmlns:a16="http://schemas.microsoft.com/office/drawing/2014/main" id="{6D28DED8-5447-47E3-A6F3-9F92319658FC}"/>
              </a:ext>
            </a:extLst>
          </p:cNvPr>
          <p:cNvSpPr/>
          <p:nvPr/>
        </p:nvSpPr>
        <p:spPr bwMode="auto">
          <a:xfrm>
            <a:off x="69850" y="1541463"/>
            <a:ext cx="2844800" cy="323850"/>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400" b="1" dirty="0">
                <a:solidFill>
                  <a:schemeClr val="tx1"/>
                </a:solidFill>
              </a:rPr>
              <a:t>Före en störning</a:t>
            </a:r>
          </a:p>
        </p:txBody>
      </p:sp>
      <p:sp>
        <p:nvSpPr>
          <p:cNvPr id="38" name="Rektangel med rundade hörn 37">
            <a:extLst>
              <a:ext uri="{FF2B5EF4-FFF2-40B4-BE49-F238E27FC236}">
                <a16:creationId xmlns:a16="http://schemas.microsoft.com/office/drawing/2014/main" id="{FDBD15B6-ACD2-4AB4-9956-7B132FFED2FF}"/>
              </a:ext>
            </a:extLst>
          </p:cNvPr>
          <p:cNvSpPr/>
          <p:nvPr/>
        </p:nvSpPr>
        <p:spPr bwMode="auto">
          <a:xfrm>
            <a:off x="3074988" y="1541463"/>
            <a:ext cx="2987675" cy="323850"/>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400" b="1" dirty="0">
                <a:solidFill>
                  <a:schemeClr val="tx1"/>
                </a:solidFill>
              </a:rPr>
              <a:t>Under en störning</a:t>
            </a:r>
          </a:p>
        </p:txBody>
      </p:sp>
      <p:sp>
        <p:nvSpPr>
          <p:cNvPr id="43" name="textruta 42">
            <a:extLst>
              <a:ext uri="{FF2B5EF4-FFF2-40B4-BE49-F238E27FC236}">
                <a16:creationId xmlns:a16="http://schemas.microsoft.com/office/drawing/2014/main" id="{9C37AE68-8A43-468D-B92C-D3E0F73CE254}"/>
              </a:ext>
            </a:extLst>
          </p:cNvPr>
          <p:cNvSpPr txBox="1"/>
          <p:nvPr/>
        </p:nvSpPr>
        <p:spPr>
          <a:xfrm>
            <a:off x="69850" y="2049463"/>
            <a:ext cx="2844800" cy="4041775"/>
          </a:xfrm>
          <a:prstGeom prst="roundRect">
            <a:avLst/>
          </a:prstGeom>
          <a:solidFill>
            <a:schemeClr val="bg1">
              <a:lumMod val="65000"/>
            </a:schemeClr>
          </a:solidFill>
        </p:spPr>
        <p:txBody>
          <a:bodyPr>
            <a:spAutoFit/>
          </a:bodyPr>
          <a:lstStyle/>
          <a:p>
            <a:pPr>
              <a:defRPr/>
            </a:pPr>
            <a:r>
              <a:rPr lang="sv-SE" sz="1200" dirty="0">
                <a:latin typeface="+mj-lt"/>
              </a:rPr>
              <a:t>Strategier för att förebygga sannolikheten för oönskade händelser inträffar. </a:t>
            </a:r>
          </a:p>
          <a:p>
            <a:pPr>
              <a:defRPr/>
            </a:pPr>
            <a:endParaRPr lang="sv-SE" sz="1200" dirty="0">
              <a:latin typeface="+mj-lt"/>
            </a:endParaRPr>
          </a:p>
          <a:p>
            <a:pPr>
              <a:defRPr/>
            </a:pPr>
            <a:r>
              <a:rPr lang="sv-SE" sz="1200" u="sng" dirty="0">
                <a:latin typeface="+mj-lt"/>
              </a:rPr>
              <a:t>Exempel</a:t>
            </a:r>
            <a:r>
              <a:rPr lang="sv-SE" sz="1200" dirty="0">
                <a:latin typeface="+mj-lt"/>
              </a:rPr>
              <a:t>: att överföra risken till tredje part, till exempel genom outsourcing. I de flesta fall kvarstår dock ansvaret. Andra exempel är diversifiering av verksamhetens kritiska processer genom att ha dem uppdelade på flera platser. Strategierna kan också innebära avslut eller ändring av ursprungsgenomförandet av de kritiska aktiviteterna. Denna typ av strategi kan dock medföra nya risker, exempelvis i form av minskat förtroende, ökad arbetsbelastning för personal eller ökade kostnader för. </a:t>
            </a:r>
          </a:p>
        </p:txBody>
      </p:sp>
      <p:sp>
        <p:nvSpPr>
          <p:cNvPr id="45" name="Rektangel med rundade hörn 44">
            <a:extLst>
              <a:ext uri="{FF2B5EF4-FFF2-40B4-BE49-F238E27FC236}">
                <a16:creationId xmlns:a16="http://schemas.microsoft.com/office/drawing/2014/main" id="{8F72C5B9-661D-4C5C-A030-D506284E04B4}"/>
              </a:ext>
            </a:extLst>
          </p:cNvPr>
          <p:cNvSpPr/>
          <p:nvPr/>
        </p:nvSpPr>
        <p:spPr bwMode="auto">
          <a:xfrm>
            <a:off x="6253163" y="1541463"/>
            <a:ext cx="2844800" cy="323850"/>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400" b="1" dirty="0">
                <a:solidFill>
                  <a:schemeClr val="tx1"/>
                </a:solidFill>
              </a:rPr>
              <a:t>Efter en störning</a:t>
            </a:r>
          </a:p>
        </p:txBody>
      </p:sp>
      <p:sp>
        <p:nvSpPr>
          <p:cNvPr id="46" name="textruta 45">
            <a:extLst>
              <a:ext uri="{FF2B5EF4-FFF2-40B4-BE49-F238E27FC236}">
                <a16:creationId xmlns:a16="http://schemas.microsoft.com/office/drawing/2014/main" id="{43A1373F-7713-49EB-A18B-2F3F248C4435}"/>
              </a:ext>
            </a:extLst>
          </p:cNvPr>
          <p:cNvSpPr txBox="1"/>
          <p:nvPr/>
        </p:nvSpPr>
        <p:spPr>
          <a:xfrm>
            <a:off x="3005138" y="2049463"/>
            <a:ext cx="3190875" cy="4043362"/>
          </a:xfrm>
          <a:prstGeom prst="roundRect">
            <a:avLst/>
          </a:prstGeom>
          <a:solidFill>
            <a:schemeClr val="bg1">
              <a:lumMod val="65000"/>
            </a:schemeClr>
          </a:solidFill>
        </p:spPr>
        <p:txBody>
          <a:bodyPr>
            <a:spAutoFit/>
          </a:bodyPr>
          <a:lstStyle/>
          <a:p>
            <a:pPr>
              <a:defRPr/>
            </a:pPr>
            <a:r>
              <a:rPr lang="sv-SE" sz="1200" dirty="0">
                <a:latin typeface="+mj-lt"/>
              </a:rPr>
              <a:t>Strategier för att skapa så små avbrott som möjligt i verksamheten under en störning. </a:t>
            </a:r>
          </a:p>
          <a:p>
            <a:pPr>
              <a:defRPr/>
            </a:pPr>
            <a:endParaRPr lang="sv-SE" sz="1200" dirty="0">
              <a:latin typeface="+mj-lt"/>
            </a:endParaRPr>
          </a:p>
          <a:p>
            <a:pPr>
              <a:defRPr/>
            </a:pPr>
            <a:r>
              <a:rPr lang="sv-SE" sz="1200" u="sng" dirty="0">
                <a:latin typeface="+mj-lt"/>
              </a:rPr>
              <a:t>Exempel</a:t>
            </a:r>
            <a:r>
              <a:rPr lang="sv-SE" sz="1200" dirty="0">
                <a:latin typeface="+mj-lt"/>
              </a:rPr>
              <a:t>: att tillfälligt flytta kritiska aktiviteter eller resurser till annan plats, möjligheter för personal att arbeta hemifrån, reservkapacitet (t.ex. reservkraft), skala upp/ner vissa tjänster vid störningar i andra tjänster eller att göra omprioriteringar, t.ex. att skifta personal/resurser från mindre kritisk verksamhet till mer kritisk. kompetensspridning på flera individer, skaffa en outsourcing-partner eller att lagerhålla kritiska resurser, att arbeta enligt alternativa metoder under en begränsad tid, t.ex. manuella rutiner vid störningar i IT-system, m.m.</a:t>
            </a:r>
          </a:p>
        </p:txBody>
      </p:sp>
      <p:sp>
        <p:nvSpPr>
          <p:cNvPr id="48" name="textruta 47">
            <a:extLst>
              <a:ext uri="{FF2B5EF4-FFF2-40B4-BE49-F238E27FC236}">
                <a16:creationId xmlns:a16="http://schemas.microsoft.com/office/drawing/2014/main" id="{CD44A1DF-8296-455A-BD9B-85E52D98A146}"/>
              </a:ext>
            </a:extLst>
          </p:cNvPr>
          <p:cNvSpPr txBox="1"/>
          <p:nvPr/>
        </p:nvSpPr>
        <p:spPr>
          <a:xfrm>
            <a:off x="6253163" y="2046288"/>
            <a:ext cx="2844800" cy="4041775"/>
          </a:xfrm>
          <a:prstGeom prst="roundRect">
            <a:avLst/>
          </a:prstGeom>
          <a:solidFill>
            <a:schemeClr val="bg1">
              <a:lumMod val="65000"/>
            </a:schemeClr>
          </a:solidFill>
        </p:spPr>
        <p:txBody>
          <a:bodyPr>
            <a:spAutoFit/>
          </a:bodyPr>
          <a:lstStyle/>
          <a:p>
            <a:pPr>
              <a:defRPr/>
            </a:pPr>
            <a:r>
              <a:rPr lang="sv-SE" sz="1200" dirty="0">
                <a:latin typeface="+mj-lt"/>
              </a:rPr>
              <a:t>Strategier för att minska konsekvenserna av en störning efter att den inträffat. </a:t>
            </a:r>
          </a:p>
          <a:p>
            <a:pPr>
              <a:defRPr/>
            </a:pPr>
            <a:endParaRPr lang="sv-SE" sz="1200" dirty="0">
              <a:latin typeface="+mj-lt"/>
            </a:endParaRPr>
          </a:p>
          <a:p>
            <a:pPr>
              <a:defRPr/>
            </a:pPr>
            <a:r>
              <a:rPr lang="sv-SE" sz="1200" u="sng" dirty="0">
                <a:latin typeface="+mj-lt"/>
              </a:rPr>
              <a:t>Exempel</a:t>
            </a:r>
            <a:r>
              <a:rPr lang="sv-SE" sz="1200" dirty="0">
                <a:latin typeface="+mj-lt"/>
              </a:rPr>
              <a:t>: tecknande av försäkringar, vilket främst</a:t>
            </a:r>
            <a:r>
              <a:rPr lang="sv-SE" sz="1200" dirty="0"/>
              <a:t> kan</a:t>
            </a:r>
            <a:r>
              <a:rPr lang="sv-SE" sz="1200" dirty="0">
                <a:latin typeface="+mj-lt"/>
              </a:rPr>
              <a:t> ge finansiell kompensation vid en oönskad händelse. </a:t>
            </a:r>
          </a:p>
          <a:p>
            <a:pPr>
              <a:defRPr/>
            </a:pPr>
            <a:endParaRPr lang="sv-SE" sz="1200" dirty="0">
              <a:latin typeface="+mj-lt"/>
            </a:endParaRPr>
          </a:p>
          <a:p>
            <a:pPr>
              <a:defRPr/>
            </a:pPr>
            <a:r>
              <a:rPr lang="sv-SE" sz="1200" dirty="0">
                <a:latin typeface="+mj-lt"/>
              </a:rPr>
              <a:t>Det täcker dock sällan hela den ekonomiska förlusten eller minskat marknadsvärde eller tappat förtroende. </a:t>
            </a:r>
          </a:p>
          <a:p>
            <a:pPr>
              <a:defRPr/>
            </a:pPr>
            <a:endParaRPr lang="sv-SE" sz="1200" dirty="0">
              <a:latin typeface="+mj-lt"/>
            </a:endParaRPr>
          </a:p>
          <a:p>
            <a:pPr>
              <a:defRPr/>
            </a:pPr>
            <a:r>
              <a:rPr lang="sv-SE" sz="1200" dirty="0">
                <a:latin typeface="+mj-lt"/>
              </a:rPr>
              <a:t>Ett annat exempel kan vara upprättandet av en effektiv kommunikationsorganisation för att minska negativ spridning av information om organisationen vid en störning.</a:t>
            </a:r>
          </a:p>
        </p:txBody>
      </p:sp>
      <p:sp>
        <p:nvSpPr>
          <p:cNvPr id="27" name="Höger 26">
            <a:hlinkClick r:id="rId4" action="ppaction://hlinksldjump"/>
            <a:extLst>
              <a:ext uri="{FF2B5EF4-FFF2-40B4-BE49-F238E27FC236}">
                <a16:creationId xmlns:a16="http://schemas.microsoft.com/office/drawing/2014/main" id="{8F5F8449-BCAD-46C6-9454-41A39EE2D570}"/>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pic>
        <p:nvPicPr>
          <p:cNvPr id="73740" name="Bildobjekt 4">
            <a:extLst>
              <a:ext uri="{FF2B5EF4-FFF2-40B4-BE49-F238E27FC236}">
                <a16:creationId xmlns:a16="http://schemas.microsoft.com/office/drawing/2014/main" id="{32F2CB47-548E-4A38-A389-247BB7ACF1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144463"/>
            <a:ext cx="527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ruta 18">
            <a:hlinkClick r:id="rId6" action="ppaction://hlinksldjump"/>
            <a:extLst>
              <a:ext uri="{FF2B5EF4-FFF2-40B4-BE49-F238E27FC236}">
                <a16:creationId xmlns:a16="http://schemas.microsoft.com/office/drawing/2014/main" id="{EB37C764-17D6-4BCF-BF4F-CA2AFD880918}"/>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grpSp>
        <p:nvGrpSpPr>
          <p:cNvPr id="73742" name="Grupp 40">
            <a:extLst>
              <a:ext uri="{FF2B5EF4-FFF2-40B4-BE49-F238E27FC236}">
                <a16:creationId xmlns:a16="http://schemas.microsoft.com/office/drawing/2014/main" id="{7B89B0D8-C79C-4A9B-B5DA-97A71100BB32}"/>
              </a:ext>
            </a:extLst>
          </p:cNvPr>
          <p:cNvGrpSpPr>
            <a:grpSpLocks/>
          </p:cNvGrpSpPr>
          <p:nvPr/>
        </p:nvGrpSpPr>
        <p:grpSpPr bwMode="auto">
          <a:xfrm>
            <a:off x="69850" y="6280150"/>
            <a:ext cx="1079500" cy="539750"/>
            <a:chOff x="169363" y="6133850"/>
            <a:chExt cx="1080000" cy="540000"/>
          </a:xfrm>
        </p:grpSpPr>
        <p:sp>
          <p:nvSpPr>
            <p:cNvPr id="21" name="Höger 20">
              <a:extLst>
                <a:ext uri="{FF2B5EF4-FFF2-40B4-BE49-F238E27FC236}">
                  <a16:creationId xmlns:a16="http://schemas.microsoft.com/office/drawing/2014/main" id="{9948F313-F028-420D-BA5D-74EDF6FCD497}"/>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22" name="textruta 21">
              <a:hlinkClick r:id="rId7" action="ppaction://hlinksldjump"/>
              <a:extLst>
                <a:ext uri="{FF2B5EF4-FFF2-40B4-BE49-F238E27FC236}">
                  <a16:creationId xmlns:a16="http://schemas.microsoft.com/office/drawing/2014/main" id="{6D8B3669-5F6B-421F-9FEF-A87E20E6EB47}"/>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73743" name="textruta 22">
            <a:hlinkClick r:id="rId8" action="ppaction://hlinksldjump"/>
            <a:extLst>
              <a:ext uri="{FF2B5EF4-FFF2-40B4-BE49-F238E27FC236}">
                <a16:creationId xmlns:a16="http://schemas.microsoft.com/office/drawing/2014/main" id="{8B50ED94-96BB-40BC-9C3D-6584A9FF24E8}"/>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E490331E-643D-4D40-B170-CE3F7016AC5E}"/>
              </a:ext>
            </a:extLst>
          </p:cNvPr>
          <p:cNvSpPr txBox="1"/>
          <p:nvPr/>
        </p:nvSpPr>
        <p:spPr>
          <a:xfrm>
            <a:off x="69850" y="1162050"/>
            <a:ext cx="6934200" cy="579438"/>
          </a:xfrm>
          <a:prstGeom prst="roundRect">
            <a:avLst/>
          </a:prstGeom>
          <a:noFill/>
          <a:ln>
            <a:noFill/>
          </a:ln>
        </p:spPr>
        <p:txBody>
          <a:bodyPr>
            <a:spAutoFit/>
          </a:bodyPr>
          <a:lstStyle/>
          <a:p>
            <a:pPr>
              <a:defRPr/>
            </a:pPr>
            <a:r>
              <a:rPr lang="sv-SE" sz="1400" dirty="0">
                <a:latin typeface="+mj-lt"/>
              </a:rPr>
              <a:t>Kontinuitetsstrategier kan formuleras utifrån resurstyp. Nedanstående beskrivning ger exempel på områden att beakta i kontinuitetsstrategier som utvecklas.</a:t>
            </a:r>
          </a:p>
        </p:txBody>
      </p:sp>
      <p:pic>
        <p:nvPicPr>
          <p:cNvPr id="75779" name="Bildobjekt 2">
            <a:extLst>
              <a:ext uri="{FF2B5EF4-FFF2-40B4-BE49-F238E27FC236}">
                <a16:creationId xmlns:a16="http://schemas.microsoft.com/office/drawing/2014/main" id="{E9162ED5-0AF5-46F0-83A0-5F17C26C5110}"/>
              </a:ext>
            </a:extLst>
          </p:cNvPr>
          <p:cNvPicPr>
            <a:picLocks noChangeAspect="1"/>
          </p:cNvPicPr>
          <p:nvPr/>
        </p:nvPicPr>
        <p:blipFill>
          <a:blip r:embed="rId3">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ktangel 25">
            <a:extLst>
              <a:ext uri="{FF2B5EF4-FFF2-40B4-BE49-F238E27FC236}">
                <a16:creationId xmlns:a16="http://schemas.microsoft.com/office/drawing/2014/main" id="{39167331-7679-48CC-8D59-33D27E0DA04E}"/>
              </a:ext>
            </a:extLst>
          </p:cNvPr>
          <p:cNvSpPr>
            <a:spLocks noChangeArrowheads="1"/>
          </p:cNvSpPr>
          <p:nvPr/>
        </p:nvSpPr>
        <p:spPr bwMode="auto">
          <a:xfrm>
            <a:off x="593725" y="227013"/>
            <a:ext cx="171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Kontinuitetsstrategi</a:t>
            </a:r>
          </a:p>
        </p:txBody>
      </p:sp>
      <p:sp>
        <p:nvSpPr>
          <p:cNvPr id="43" name="textruta 42">
            <a:extLst>
              <a:ext uri="{FF2B5EF4-FFF2-40B4-BE49-F238E27FC236}">
                <a16:creationId xmlns:a16="http://schemas.microsoft.com/office/drawing/2014/main" id="{F1B856AE-3ED2-4129-9AD5-2CC5F9A62907}"/>
              </a:ext>
            </a:extLst>
          </p:cNvPr>
          <p:cNvSpPr txBox="1"/>
          <p:nvPr/>
        </p:nvSpPr>
        <p:spPr>
          <a:xfrm>
            <a:off x="139700" y="2773363"/>
            <a:ext cx="2146300" cy="1939925"/>
          </a:xfrm>
          <a:prstGeom prst="roundRect">
            <a:avLst/>
          </a:prstGeom>
          <a:solidFill>
            <a:schemeClr val="bg1">
              <a:lumMod val="75000"/>
            </a:schemeClr>
          </a:solidFill>
        </p:spPr>
        <p:txBody>
          <a:bodyPr>
            <a:spAutoFit/>
          </a:bodyPr>
          <a:lstStyle/>
          <a:p>
            <a:pPr marL="171450" indent="-171450">
              <a:buFont typeface="Arial" panose="020B0604020202020204" pitchFamily="34" charset="0"/>
              <a:buChar char="•"/>
              <a:defRPr/>
            </a:pPr>
            <a:r>
              <a:rPr lang="sv-SE" sz="1200" dirty="0">
                <a:latin typeface="+mj-lt"/>
              </a:rPr>
              <a:t>Identifiering av kompetenser och kunskaper</a:t>
            </a:r>
          </a:p>
          <a:p>
            <a:pPr marL="171450" indent="-171450">
              <a:buFont typeface="Arial" panose="020B0604020202020204" pitchFamily="34" charset="0"/>
              <a:buChar char="•"/>
              <a:defRPr/>
            </a:pPr>
            <a:r>
              <a:rPr lang="sv-SE" sz="1200" dirty="0">
                <a:latin typeface="+mj-lt"/>
              </a:rPr>
              <a:t>Dokumentation av nyckelpersoner och ansvarsområden</a:t>
            </a:r>
          </a:p>
          <a:p>
            <a:pPr marL="171450" indent="-171450">
              <a:buFont typeface="Arial" panose="020B0604020202020204" pitchFamily="34" charset="0"/>
              <a:buChar char="•"/>
              <a:defRPr/>
            </a:pPr>
            <a:r>
              <a:rPr lang="sv-SE" sz="1200" dirty="0">
                <a:latin typeface="+mj-lt"/>
              </a:rPr>
              <a:t>Listning av kompetens-utveckling och övningsbehov</a:t>
            </a:r>
          </a:p>
        </p:txBody>
      </p:sp>
      <p:sp>
        <p:nvSpPr>
          <p:cNvPr id="2" name="Rektangel 1">
            <a:extLst>
              <a:ext uri="{FF2B5EF4-FFF2-40B4-BE49-F238E27FC236}">
                <a16:creationId xmlns:a16="http://schemas.microsoft.com/office/drawing/2014/main" id="{8B7E0AE4-CE2E-46F7-8429-236C46652749}"/>
              </a:ext>
            </a:extLst>
          </p:cNvPr>
          <p:cNvSpPr/>
          <p:nvPr/>
        </p:nvSpPr>
        <p:spPr>
          <a:xfrm>
            <a:off x="120650" y="2006600"/>
            <a:ext cx="2155825" cy="649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b="1" dirty="0"/>
              <a:t>Personal</a:t>
            </a:r>
            <a:endParaRPr lang="sv-SE" dirty="0"/>
          </a:p>
        </p:txBody>
      </p:sp>
      <p:sp>
        <p:nvSpPr>
          <p:cNvPr id="27" name="Rektangel 26">
            <a:extLst>
              <a:ext uri="{FF2B5EF4-FFF2-40B4-BE49-F238E27FC236}">
                <a16:creationId xmlns:a16="http://schemas.microsoft.com/office/drawing/2014/main" id="{2E5C24FA-109C-4624-9729-E083896F75EF}"/>
              </a:ext>
            </a:extLst>
          </p:cNvPr>
          <p:cNvSpPr/>
          <p:nvPr/>
        </p:nvSpPr>
        <p:spPr>
          <a:xfrm>
            <a:off x="2373313" y="2006600"/>
            <a:ext cx="2155825" cy="649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b="1" dirty="0"/>
              <a:t>Lokaler</a:t>
            </a:r>
            <a:endParaRPr lang="sv-SE" dirty="0"/>
          </a:p>
        </p:txBody>
      </p:sp>
      <p:sp>
        <p:nvSpPr>
          <p:cNvPr id="28" name="Rektangel 27">
            <a:extLst>
              <a:ext uri="{FF2B5EF4-FFF2-40B4-BE49-F238E27FC236}">
                <a16:creationId xmlns:a16="http://schemas.microsoft.com/office/drawing/2014/main" id="{E4486BF2-3AF1-45D4-9C7A-D2F1338C3D39}"/>
              </a:ext>
            </a:extLst>
          </p:cNvPr>
          <p:cNvSpPr/>
          <p:nvPr/>
        </p:nvSpPr>
        <p:spPr>
          <a:xfrm>
            <a:off x="4624388" y="2006600"/>
            <a:ext cx="2155825" cy="649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altLang="sv-SE" sz="1600" b="1" dirty="0"/>
              <a:t>System och </a:t>
            </a:r>
            <a:r>
              <a:rPr lang="sv-SE" altLang="sv-SE" sz="1600" b="1" dirty="0" err="1"/>
              <a:t>it-infrastruktur</a:t>
            </a:r>
            <a:endParaRPr lang="sv-SE" altLang="sv-SE" sz="1600" b="1" dirty="0"/>
          </a:p>
        </p:txBody>
      </p:sp>
      <p:sp>
        <p:nvSpPr>
          <p:cNvPr id="29" name="Rektangel 28">
            <a:extLst>
              <a:ext uri="{FF2B5EF4-FFF2-40B4-BE49-F238E27FC236}">
                <a16:creationId xmlns:a16="http://schemas.microsoft.com/office/drawing/2014/main" id="{025F8EFD-E395-4AD0-B152-AFB86CB073E8}"/>
              </a:ext>
            </a:extLst>
          </p:cNvPr>
          <p:cNvSpPr/>
          <p:nvPr/>
        </p:nvSpPr>
        <p:spPr>
          <a:xfrm>
            <a:off x="6877050" y="2006600"/>
            <a:ext cx="2155825" cy="649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altLang="sv-SE" sz="1600" b="1" dirty="0"/>
              <a:t>Leverantörer</a:t>
            </a:r>
          </a:p>
        </p:txBody>
      </p:sp>
      <p:sp>
        <p:nvSpPr>
          <p:cNvPr id="32" name="textruta 31">
            <a:extLst>
              <a:ext uri="{FF2B5EF4-FFF2-40B4-BE49-F238E27FC236}">
                <a16:creationId xmlns:a16="http://schemas.microsoft.com/office/drawing/2014/main" id="{2D7796C9-142A-40F7-BB3D-8275052D76C1}"/>
              </a:ext>
            </a:extLst>
          </p:cNvPr>
          <p:cNvSpPr txBox="1"/>
          <p:nvPr/>
        </p:nvSpPr>
        <p:spPr>
          <a:xfrm>
            <a:off x="2384425" y="2773363"/>
            <a:ext cx="2146300" cy="1939925"/>
          </a:xfrm>
          <a:prstGeom prst="roundRect">
            <a:avLst/>
          </a:prstGeom>
          <a:solidFill>
            <a:schemeClr val="bg1">
              <a:lumMod val="75000"/>
            </a:schemeClr>
          </a:solidFill>
        </p:spPr>
        <p:txBody>
          <a:bodyPr>
            <a:spAutoFit/>
          </a:bodyPr>
          <a:lstStyle/>
          <a:p>
            <a:pPr marL="171450" indent="-171450">
              <a:buFont typeface="Arial" panose="020B0604020202020204" pitchFamily="34" charset="0"/>
              <a:buChar char="•"/>
              <a:defRPr/>
            </a:pPr>
            <a:r>
              <a:rPr lang="sv-SE" sz="1200" dirty="0">
                <a:latin typeface="+mj-lt"/>
              </a:rPr>
              <a:t>Antal, storlek, geografisk spridning</a:t>
            </a:r>
          </a:p>
          <a:p>
            <a:pPr marL="171450" indent="-171450">
              <a:buFont typeface="Arial" panose="020B0604020202020204" pitchFamily="34" charset="0"/>
              <a:buChar char="•"/>
              <a:defRPr/>
            </a:pPr>
            <a:r>
              <a:rPr lang="sv-SE" sz="1200" dirty="0">
                <a:latin typeface="+mj-lt"/>
              </a:rPr>
              <a:t>Personalens möjligheter att flytta mellan anläggningar</a:t>
            </a:r>
          </a:p>
          <a:p>
            <a:pPr marL="171450" indent="-171450">
              <a:buFont typeface="Arial" panose="020B0604020202020204" pitchFamily="34" charset="0"/>
              <a:buChar char="•"/>
              <a:defRPr/>
            </a:pPr>
            <a:endParaRPr lang="sv-SE" sz="1200" dirty="0">
              <a:latin typeface="+mj-lt"/>
            </a:endParaRPr>
          </a:p>
          <a:p>
            <a:pPr marL="171450" indent="-171450">
              <a:buFont typeface="Arial" panose="020B0604020202020204" pitchFamily="34" charset="0"/>
              <a:buChar char="•"/>
              <a:defRPr/>
            </a:pPr>
            <a:endParaRPr lang="sv-SE" sz="1200" dirty="0">
              <a:latin typeface="+mj-lt"/>
            </a:endParaRPr>
          </a:p>
          <a:p>
            <a:pPr marL="171450" indent="-171450">
              <a:buFont typeface="Arial" panose="020B0604020202020204" pitchFamily="34" charset="0"/>
              <a:buChar char="•"/>
              <a:defRPr/>
            </a:pPr>
            <a:endParaRPr lang="sv-SE" sz="1200" dirty="0">
              <a:latin typeface="+mj-lt"/>
            </a:endParaRPr>
          </a:p>
          <a:p>
            <a:pPr marL="171450" indent="-171450">
              <a:buFont typeface="Arial" panose="020B0604020202020204" pitchFamily="34" charset="0"/>
              <a:buChar char="•"/>
              <a:defRPr/>
            </a:pPr>
            <a:endParaRPr lang="sv-SE" sz="1200" dirty="0">
              <a:latin typeface="+mj-lt"/>
            </a:endParaRPr>
          </a:p>
        </p:txBody>
      </p:sp>
      <p:sp>
        <p:nvSpPr>
          <p:cNvPr id="34" name="textruta 33">
            <a:extLst>
              <a:ext uri="{FF2B5EF4-FFF2-40B4-BE49-F238E27FC236}">
                <a16:creationId xmlns:a16="http://schemas.microsoft.com/office/drawing/2014/main" id="{90F98286-61D4-4C95-A14A-EEE2CE13ADB4}"/>
              </a:ext>
            </a:extLst>
          </p:cNvPr>
          <p:cNvSpPr txBox="1"/>
          <p:nvPr/>
        </p:nvSpPr>
        <p:spPr>
          <a:xfrm>
            <a:off x="4627563" y="2771775"/>
            <a:ext cx="2146300" cy="1941513"/>
          </a:xfrm>
          <a:prstGeom prst="roundRect">
            <a:avLst/>
          </a:prstGeom>
          <a:solidFill>
            <a:schemeClr val="bg1">
              <a:lumMod val="75000"/>
            </a:schemeClr>
          </a:solidFill>
        </p:spPr>
        <p:txBody>
          <a:bodyPr>
            <a:spAutoFit/>
          </a:bodyPr>
          <a:lstStyle/>
          <a:p>
            <a:pPr marL="171450" indent="-171450">
              <a:buFont typeface="Arial" panose="020B0604020202020204" pitchFamily="34" charset="0"/>
              <a:buChar char="•"/>
              <a:defRPr/>
            </a:pPr>
            <a:r>
              <a:rPr lang="sv-SE" sz="1200" dirty="0">
                <a:latin typeface="+mj-lt"/>
              </a:rPr>
              <a:t>Backup</a:t>
            </a:r>
          </a:p>
          <a:p>
            <a:pPr marL="171450" indent="-171450">
              <a:buFont typeface="Arial" panose="020B0604020202020204" pitchFamily="34" charset="0"/>
              <a:buChar char="•"/>
              <a:defRPr/>
            </a:pPr>
            <a:r>
              <a:rPr lang="sv-SE" sz="1200" dirty="0">
                <a:latin typeface="+mj-lt"/>
              </a:rPr>
              <a:t>Supportavtal</a:t>
            </a:r>
          </a:p>
          <a:p>
            <a:pPr marL="171450" indent="-171450">
              <a:buFont typeface="Arial" panose="020B0604020202020204" pitchFamily="34" charset="0"/>
              <a:buChar char="•"/>
              <a:defRPr/>
            </a:pPr>
            <a:r>
              <a:rPr lang="sv-SE" sz="1200" dirty="0">
                <a:latin typeface="+mj-lt"/>
              </a:rPr>
              <a:t>Alternativa tillvägagångssätt</a:t>
            </a:r>
          </a:p>
          <a:p>
            <a:pPr marL="171450" indent="-171450">
              <a:buFont typeface="Arial" panose="020B0604020202020204" pitchFamily="34" charset="0"/>
              <a:buChar char="•"/>
              <a:defRPr/>
            </a:pPr>
            <a:endParaRPr lang="sv-SE" sz="1200" dirty="0">
              <a:latin typeface="+mj-lt"/>
            </a:endParaRPr>
          </a:p>
          <a:p>
            <a:pPr marL="171450" indent="-171450">
              <a:buFont typeface="Arial" panose="020B0604020202020204" pitchFamily="34" charset="0"/>
              <a:buChar char="•"/>
              <a:defRPr/>
            </a:pPr>
            <a:endParaRPr lang="sv-SE" sz="1200" dirty="0">
              <a:latin typeface="+mj-lt"/>
            </a:endParaRPr>
          </a:p>
          <a:p>
            <a:pPr marL="171450" indent="-171450">
              <a:buFont typeface="Arial" panose="020B0604020202020204" pitchFamily="34" charset="0"/>
              <a:buChar char="•"/>
              <a:defRPr/>
            </a:pPr>
            <a:endParaRPr lang="sv-SE" sz="1200" dirty="0">
              <a:latin typeface="+mj-lt"/>
            </a:endParaRPr>
          </a:p>
          <a:p>
            <a:pPr marL="171450" indent="-171450">
              <a:buFont typeface="Arial" panose="020B0604020202020204" pitchFamily="34" charset="0"/>
              <a:buChar char="•"/>
              <a:defRPr/>
            </a:pPr>
            <a:endParaRPr lang="sv-SE" sz="1200" dirty="0">
              <a:latin typeface="+mj-lt"/>
            </a:endParaRPr>
          </a:p>
          <a:p>
            <a:pPr marL="171450" indent="-171450">
              <a:buFont typeface="Arial" panose="020B0604020202020204" pitchFamily="34" charset="0"/>
              <a:buChar char="•"/>
              <a:defRPr/>
            </a:pPr>
            <a:endParaRPr lang="sv-SE" sz="1200" dirty="0">
              <a:latin typeface="+mj-lt"/>
            </a:endParaRPr>
          </a:p>
        </p:txBody>
      </p:sp>
      <p:sp>
        <p:nvSpPr>
          <p:cNvPr id="36" name="textruta 35">
            <a:extLst>
              <a:ext uri="{FF2B5EF4-FFF2-40B4-BE49-F238E27FC236}">
                <a16:creationId xmlns:a16="http://schemas.microsoft.com/office/drawing/2014/main" id="{7C3F837D-A575-4ECF-BD45-FAA7FDEB382D}"/>
              </a:ext>
            </a:extLst>
          </p:cNvPr>
          <p:cNvSpPr txBox="1"/>
          <p:nvPr/>
        </p:nvSpPr>
        <p:spPr>
          <a:xfrm>
            <a:off x="6881813" y="2770188"/>
            <a:ext cx="2146300" cy="1941512"/>
          </a:xfrm>
          <a:prstGeom prst="roundRect">
            <a:avLst/>
          </a:prstGeom>
          <a:solidFill>
            <a:schemeClr val="bg1">
              <a:lumMod val="75000"/>
            </a:schemeClr>
          </a:solidFill>
        </p:spPr>
        <p:txBody>
          <a:bodyPr>
            <a:spAutoFit/>
          </a:bodyPr>
          <a:lstStyle/>
          <a:p>
            <a:pPr marL="171450" indent="-171450">
              <a:buFont typeface="Arial" panose="020B0604020202020204" pitchFamily="34" charset="0"/>
              <a:buChar char="•"/>
              <a:defRPr/>
            </a:pPr>
            <a:r>
              <a:rPr lang="sv-SE" sz="1200" dirty="0">
                <a:latin typeface="+mj-lt"/>
              </a:rPr>
              <a:t>Avtal med flera leverantörer</a:t>
            </a:r>
          </a:p>
          <a:p>
            <a:pPr marL="171450" indent="-171450">
              <a:buFont typeface="Arial" panose="020B0604020202020204" pitchFamily="34" charset="0"/>
              <a:buChar char="•"/>
              <a:defRPr/>
            </a:pPr>
            <a:r>
              <a:rPr lang="sv-SE" sz="1200" dirty="0">
                <a:latin typeface="+mj-lt"/>
              </a:rPr>
              <a:t>Redundans-/kontinuitetskrav på leverantörer</a:t>
            </a:r>
          </a:p>
          <a:p>
            <a:pPr marL="171450" indent="-171450">
              <a:buFont typeface="Arial" panose="020B0604020202020204" pitchFamily="34" charset="0"/>
              <a:buChar char="•"/>
              <a:defRPr/>
            </a:pPr>
            <a:r>
              <a:rPr lang="sv-SE" sz="1200" dirty="0">
                <a:latin typeface="+mj-lt"/>
              </a:rPr>
              <a:t>Bötesklausuler i avtal med leverantörer</a:t>
            </a:r>
          </a:p>
          <a:p>
            <a:pPr marL="171450" indent="-171450">
              <a:buFont typeface="Arial" panose="020B0604020202020204" pitchFamily="34" charset="0"/>
              <a:buChar char="•"/>
              <a:defRPr/>
            </a:pPr>
            <a:endParaRPr lang="sv-SE" sz="1200" dirty="0">
              <a:latin typeface="+mj-lt"/>
            </a:endParaRPr>
          </a:p>
          <a:p>
            <a:pPr marL="171450" indent="-171450">
              <a:buFont typeface="Arial" panose="020B0604020202020204" pitchFamily="34" charset="0"/>
              <a:buChar char="•"/>
              <a:defRPr/>
            </a:pPr>
            <a:endParaRPr lang="sv-SE" sz="1200" dirty="0">
              <a:latin typeface="+mj-lt"/>
            </a:endParaRPr>
          </a:p>
        </p:txBody>
      </p:sp>
      <p:sp>
        <p:nvSpPr>
          <p:cNvPr id="31" name="Höger 30">
            <a:hlinkClick r:id="rId4" action="ppaction://hlinksldjump"/>
            <a:extLst>
              <a:ext uri="{FF2B5EF4-FFF2-40B4-BE49-F238E27FC236}">
                <a16:creationId xmlns:a16="http://schemas.microsoft.com/office/drawing/2014/main" id="{3A340853-3D69-4B60-BA04-C06FDDD39F65}"/>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75790" name="Grupp 40">
            <a:extLst>
              <a:ext uri="{FF2B5EF4-FFF2-40B4-BE49-F238E27FC236}">
                <a16:creationId xmlns:a16="http://schemas.microsoft.com/office/drawing/2014/main" id="{4F47E0C1-5FC2-4D93-82F4-323F53F3BD0F}"/>
              </a:ext>
            </a:extLst>
          </p:cNvPr>
          <p:cNvGrpSpPr>
            <a:grpSpLocks/>
          </p:cNvGrpSpPr>
          <p:nvPr/>
        </p:nvGrpSpPr>
        <p:grpSpPr bwMode="auto">
          <a:xfrm>
            <a:off x="69850" y="6264275"/>
            <a:ext cx="1079500" cy="539750"/>
            <a:chOff x="169363" y="6133850"/>
            <a:chExt cx="1080000" cy="540000"/>
          </a:xfrm>
        </p:grpSpPr>
        <p:sp>
          <p:nvSpPr>
            <p:cNvPr id="38" name="Höger 37">
              <a:extLst>
                <a:ext uri="{FF2B5EF4-FFF2-40B4-BE49-F238E27FC236}">
                  <a16:creationId xmlns:a16="http://schemas.microsoft.com/office/drawing/2014/main" id="{3E47BF03-26BF-4CCA-9C52-B29D34C3CF4E}"/>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5" name="textruta 44">
              <a:hlinkClick r:id="rId5" action="ppaction://hlinksldjump"/>
              <a:extLst>
                <a:ext uri="{FF2B5EF4-FFF2-40B4-BE49-F238E27FC236}">
                  <a16:creationId xmlns:a16="http://schemas.microsoft.com/office/drawing/2014/main" id="{6E42D5E8-BE3A-4E29-BA5B-9E283FF5149A}"/>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pic>
        <p:nvPicPr>
          <p:cNvPr id="75791" name="Bildobjekt 4">
            <a:extLst>
              <a:ext uri="{FF2B5EF4-FFF2-40B4-BE49-F238E27FC236}">
                <a16:creationId xmlns:a16="http://schemas.microsoft.com/office/drawing/2014/main" id="{666704D4-4D27-4AAF-9FF6-0BF32EE586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3" y="144463"/>
            <a:ext cx="527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ruta 21">
            <a:hlinkClick r:id="rId7" action="ppaction://hlinksldjump"/>
            <a:extLst>
              <a:ext uri="{FF2B5EF4-FFF2-40B4-BE49-F238E27FC236}">
                <a16:creationId xmlns:a16="http://schemas.microsoft.com/office/drawing/2014/main" id="{F258B597-2F7C-4A2A-90BB-34CFEB17FB85}"/>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7826" name="Grupp 40">
            <a:extLst>
              <a:ext uri="{FF2B5EF4-FFF2-40B4-BE49-F238E27FC236}">
                <a16:creationId xmlns:a16="http://schemas.microsoft.com/office/drawing/2014/main" id="{63BEFEF8-E0F5-4595-83BD-6BACE9F7045C}"/>
              </a:ext>
            </a:extLst>
          </p:cNvPr>
          <p:cNvGrpSpPr>
            <a:grpSpLocks/>
          </p:cNvGrpSpPr>
          <p:nvPr/>
        </p:nvGrpSpPr>
        <p:grpSpPr bwMode="auto">
          <a:xfrm>
            <a:off x="69850" y="6264275"/>
            <a:ext cx="1079500" cy="539750"/>
            <a:chOff x="169363" y="6133850"/>
            <a:chExt cx="1080000" cy="540000"/>
          </a:xfrm>
        </p:grpSpPr>
        <p:sp>
          <p:nvSpPr>
            <p:cNvPr id="34" name="Höger 33">
              <a:extLst>
                <a:ext uri="{FF2B5EF4-FFF2-40B4-BE49-F238E27FC236}">
                  <a16:creationId xmlns:a16="http://schemas.microsoft.com/office/drawing/2014/main" id="{3C74C7EB-B77D-4CEB-8D52-FE23AF6FB83C}"/>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35" name="textruta 34">
              <a:hlinkClick r:id="rId3" action="ppaction://hlinksldjump"/>
              <a:extLst>
                <a:ext uri="{FF2B5EF4-FFF2-40B4-BE49-F238E27FC236}">
                  <a16:creationId xmlns:a16="http://schemas.microsoft.com/office/drawing/2014/main" id="{DA4FBD0C-A81A-4A5C-A6EB-1D13AC12FAE8}"/>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29" name="textruta 28">
            <a:hlinkClick r:id="rId3" action="ppaction://hlinksldjump"/>
            <a:extLst>
              <a:ext uri="{FF2B5EF4-FFF2-40B4-BE49-F238E27FC236}">
                <a16:creationId xmlns:a16="http://schemas.microsoft.com/office/drawing/2014/main" id="{046467FB-19BA-45A6-B374-F1497E1E08EA}"/>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pic>
        <p:nvPicPr>
          <p:cNvPr id="77828" name="Bildobjekt 4">
            <a:extLst>
              <a:ext uri="{FF2B5EF4-FFF2-40B4-BE49-F238E27FC236}">
                <a16:creationId xmlns:a16="http://schemas.microsoft.com/office/drawing/2014/main" id="{9B60D12A-6A8B-4C33-A137-23C0B69E8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144463"/>
            <a:ext cx="527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Höger 31">
            <a:hlinkClick r:id="rId5" action="ppaction://hlinksldjump"/>
            <a:extLst>
              <a:ext uri="{FF2B5EF4-FFF2-40B4-BE49-F238E27FC236}">
                <a16:creationId xmlns:a16="http://schemas.microsoft.com/office/drawing/2014/main" id="{498017BA-1E8B-4169-B115-FB54D2EE0B03}"/>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sp>
        <p:nvSpPr>
          <p:cNvPr id="57" name="textruta 56">
            <a:extLst>
              <a:ext uri="{FF2B5EF4-FFF2-40B4-BE49-F238E27FC236}">
                <a16:creationId xmlns:a16="http://schemas.microsoft.com/office/drawing/2014/main" id="{A0751572-3C68-4889-A340-DDEA37B1394A}"/>
              </a:ext>
            </a:extLst>
          </p:cNvPr>
          <p:cNvSpPr txBox="1">
            <a:spLocks noChangeArrowheads="1"/>
          </p:cNvSpPr>
          <p:nvPr/>
        </p:nvSpPr>
        <p:spPr bwMode="auto">
          <a:xfrm>
            <a:off x="2851150" y="6419850"/>
            <a:ext cx="3522663" cy="2524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dirty="0">
                <a:solidFill>
                  <a:schemeClr val="tx1"/>
                </a:solidFill>
              </a:rPr>
              <a:t>Fler tips </a:t>
            </a:r>
            <a:r>
              <a:rPr lang="sv-SE" altLang="sv-SE" dirty="0">
                <a:solidFill>
                  <a:schemeClr val="tx1"/>
                </a:solidFill>
                <a:sym typeface="Webdings" panose="05030102010509060703" pitchFamily="18" charset="2"/>
              </a:rPr>
              <a:t></a:t>
            </a:r>
            <a:endParaRPr lang="sv-SE" altLang="sv-SE" dirty="0">
              <a:solidFill>
                <a:schemeClr val="tx1"/>
              </a:solidFill>
            </a:endParaRPr>
          </a:p>
        </p:txBody>
      </p:sp>
      <p:sp>
        <p:nvSpPr>
          <p:cNvPr id="11" name="textruta 10">
            <a:extLst>
              <a:ext uri="{FF2B5EF4-FFF2-40B4-BE49-F238E27FC236}">
                <a16:creationId xmlns:a16="http://schemas.microsoft.com/office/drawing/2014/main" id="{059E745D-4029-4526-B178-F870B012890F}"/>
              </a:ext>
            </a:extLst>
          </p:cNvPr>
          <p:cNvSpPr txBox="1"/>
          <p:nvPr/>
        </p:nvSpPr>
        <p:spPr>
          <a:xfrm>
            <a:off x="2755900" y="249238"/>
            <a:ext cx="3602038" cy="817562"/>
          </a:xfrm>
          <a:prstGeom prst="roundRect">
            <a:avLst/>
          </a:prstGeom>
          <a:noFill/>
          <a:ln>
            <a:noFill/>
          </a:ln>
        </p:spPr>
        <p:txBody>
          <a:bodyPr>
            <a:spAutoFit/>
          </a:bodyPr>
          <a:lstStyle/>
          <a:p>
            <a:pPr>
              <a:defRPr/>
            </a:pPr>
            <a:r>
              <a:rPr lang="sv-SE" sz="1400" dirty="0">
                <a:latin typeface="+mj-lt"/>
              </a:rPr>
              <a:t>Implementering av kontinuitetsstrategier kan medföra ökade kostnader som måste vägas mot nyttan de förväntas innebära. </a:t>
            </a:r>
          </a:p>
        </p:txBody>
      </p:sp>
      <p:pic>
        <p:nvPicPr>
          <p:cNvPr id="77832" name="Bildobjekt 2">
            <a:extLst>
              <a:ext uri="{FF2B5EF4-FFF2-40B4-BE49-F238E27FC236}">
                <a16:creationId xmlns:a16="http://schemas.microsoft.com/office/drawing/2014/main" id="{C49E223A-FCA9-4F87-9B1D-4D02A793BAF9}"/>
              </a:ext>
            </a:extLst>
          </p:cNvPr>
          <p:cNvPicPr>
            <a:picLocks noChangeAspect="1"/>
          </p:cNvPicPr>
          <p:nvPr/>
        </p:nvPicPr>
        <p:blipFill>
          <a:blip r:embed="rId6">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3" name="Rektangel 25">
            <a:extLst>
              <a:ext uri="{FF2B5EF4-FFF2-40B4-BE49-F238E27FC236}">
                <a16:creationId xmlns:a16="http://schemas.microsoft.com/office/drawing/2014/main" id="{3EE0C0DB-5F2A-4AA6-AD2C-1D6576AF9124}"/>
              </a:ext>
            </a:extLst>
          </p:cNvPr>
          <p:cNvSpPr>
            <a:spLocks noChangeArrowheads="1"/>
          </p:cNvSpPr>
          <p:nvPr/>
        </p:nvSpPr>
        <p:spPr bwMode="auto">
          <a:xfrm>
            <a:off x="604838" y="227013"/>
            <a:ext cx="171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Kontinuitetsstrategi</a:t>
            </a:r>
          </a:p>
        </p:txBody>
      </p:sp>
      <p:sp>
        <p:nvSpPr>
          <p:cNvPr id="43" name="textruta 42">
            <a:extLst>
              <a:ext uri="{FF2B5EF4-FFF2-40B4-BE49-F238E27FC236}">
                <a16:creationId xmlns:a16="http://schemas.microsoft.com/office/drawing/2014/main" id="{8C11087F-A696-4034-AF87-CD590804D320}"/>
              </a:ext>
            </a:extLst>
          </p:cNvPr>
          <p:cNvSpPr txBox="1"/>
          <p:nvPr/>
        </p:nvSpPr>
        <p:spPr>
          <a:xfrm>
            <a:off x="152400" y="1779588"/>
            <a:ext cx="3043238" cy="1736725"/>
          </a:xfrm>
          <a:prstGeom prst="roundRect">
            <a:avLst/>
          </a:prstGeom>
          <a:noFill/>
          <a:ln>
            <a:solidFill>
              <a:schemeClr val="accent1">
                <a:shade val="95000"/>
                <a:satMod val="105000"/>
              </a:schemeClr>
            </a:solidFill>
          </a:ln>
        </p:spPr>
        <p:txBody>
          <a:bodyPr>
            <a:spAutoFit/>
          </a:bodyPr>
          <a:lstStyle/>
          <a:p>
            <a:pPr>
              <a:defRPr/>
            </a:pPr>
            <a:r>
              <a:rPr lang="sv-SE" sz="1200" dirty="0">
                <a:latin typeface="+mj-lt"/>
              </a:rPr>
              <a:t>Kostnader för </a:t>
            </a:r>
          </a:p>
          <a:p>
            <a:pPr marL="171450" indent="-171450">
              <a:buFont typeface="Arial" panose="020B0604020202020204" pitchFamily="34" charset="0"/>
              <a:buChar char="•"/>
              <a:defRPr/>
            </a:pPr>
            <a:r>
              <a:rPr lang="sv-SE" sz="1200" dirty="0">
                <a:latin typeface="+mj-lt"/>
              </a:rPr>
              <a:t>anskaffandet av redundant utrustning </a:t>
            </a:r>
          </a:p>
          <a:p>
            <a:pPr marL="171450" indent="-171450">
              <a:buFont typeface="Arial" panose="020B0604020202020204" pitchFamily="34" charset="0"/>
              <a:buChar char="•"/>
              <a:defRPr/>
            </a:pPr>
            <a:r>
              <a:rPr lang="sv-SE" sz="1200" dirty="0">
                <a:latin typeface="+mj-lt"/>
              </a:rPr>
              <a:t>upprättandet av avtal med ytterligare leverantörer</a:t>
            </a:r>
          </a:p>
          <a:p>
            <a:pPr marL="171450" indent="-171450">
              <a:buFont typeface="Arial" panose="020B0604020202020204" pitchFamily="34" charset="0"/>
              <a:buChar char="•"/>
              <a:defRPr/>
            </a:pPr>
            <a:endParaRPr lang="sv-SE" sz="1200" dirty="0">
              <a:latin typeface="+mj-lt"/>
            </a:endParaRPr>
          </a:p>
          <a:p>
            <a:pPr>
              <a:defRPr/>
            </a:pPr>
            <a:r>
              <a:rPr lang="sv-SE" sz="1200" dirty="0">
                <a:latin typeface="+mj-lt"/>
              </a:rPr>
              <a:t>Högre kostnader ju kortare mål för återställningstid</a:t>
            </a:r>
          </a:p>
        </p:txBody>
      </p:sp>
      <p:sp>
        <p:nvSpPr>
          <p:cNvPr id="40" name="X">
            <a:extLst>
              <a:ext uri="{FF2B5EF4-FFF2-40B4-BE49-F238E27FC236}">
                <a16:creationId xmlns:a16="http://schemas.microsoft.com/office/drawing/2014/main" id="{C687A166-383E-4915-8001-03C87EF43EAB}"/>
              </a:ext>
            </a:extLst>
          </p:cNvPr>
          <p:cNvSpPr>
            <a:spLocks noChangeAspect="1"/>
          </p:cNvSpPr>
          <p:nvPr/>
        </p:nvSpPr>
        <p:spPr>
          <a:xfrm>
            <a:off x="3036888" y="1673225"/>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 name="Bildobjekt 29">
            <a:extLst>
              <a:ext uri="{FF2B5EF4-FFF2-40B4-BE49-F238E27FC236}">
                <a16:creationId xmlns:a16="http://schemas.microsoft.com/office/drawing/2014/main" id="{244D4275-27AE-402A-AFAF-176748337067}"/>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62442" y="1198506"/>
            <a:ext cx="2481764" cy="2349856"/>
          </a:xfrm>
          <a:prstGeom prst="rect">
            <a:avLst/>
          </a:prstGeom>
        </p:spPr>
      </p:pic>
      <p:sp>
        <p:nvSpPr>
          <p:cNvPr id="38" name="Rektangel med rundade hörn 37">
            <a:extLst>
              <a:ext uri="{FF2B5EF4-FFF2-40B4-BE49-F238E27FC236}">
                <a16:creationId xmlns:a16="http://schemas.microsoft.com/office/drawing/2014/main" id="{A68B05B5-B4D2-42BA-B238-356B699FD326}"/>
              </a:ext>
            </a:extLst>
          </p:cNvPr>
          <p:cNvSpPr/>
          <p:nvPr/>
        </p:nvSpPr>
        <p:spPr bwMode="auto">
          <a:xfrm>
            <a:off x="312738" y="1284288"/>
            <a:ext cx="2843212" cy="32385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400" b="1" dirty="0">
                <a:solidFill>
                  <a:schemeClr val="tx1"/>
                </a:solidFill>
              </a:rPr>
              <a:t>Kostnad</a:t>
            </a:r>
          </a:p>
        </p:txBody>
      </p:sp>
      <p:sp>
        <p:nvSpPr>
          <p:cNvPr id="45" name="Rektangel med rundade hörn 44">
            <a:extLst>
              <a:ext uri="{FF2B5EF4-FFF2-40B4-BE49-F238E27FC236}">
                <a16:creationId xmlns:a16="http://schemas.microsoft.com/office/drawing/2014/main" id="{03F05664-25F3-45CB-A83F-0D7BB87524F1}"/>
              </a:ext>
            </a:extLst>
          </p:cNvPr>
          <p:cNvSpPr/>
          <p:nvPr/>
        </p:nvSpPr>
        <p:spPr bwMode="auto">
          <a:xfrm>
            <a:off x="5957888" y="1284288"/>
            <a:ext cx="2987675" cy="32385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400" b="1" dirty="0">
                <a:solidFill>
                  <a:schemeClr val="tx1"/>
                </a:solidFill>
              </a:rPr>
              <a:t>Nytta</a:t>
            </a:r>
          </a:p>
        </p:txBody>
      </p:sp>
      <p:sp>
        <p:nvSpPr>
          <p:cNvPr id="48" name="textruta 47">
            <a:extLst>
              <a:ext uri="{FF2B5EF4-FFF2-40B4-BE49-F238E27FC236}">
                <a16:creationId xmlns:a16="http://schemas.microsoft.com/office/drawing/2014/main" id="{F0BDE0D5-761C-495F-AC0F-05D6728B79DE}"/>
              </a:ext>
            </a:extLst>
          </p:cNvPr>
          <p:cNvSpPr txBox="1"/>
          <p:nvPr/>
        </p:nvSpPr>
        <p:spPr>
          <a:xfrm>
            <a:off x="5934075" y="1809750"/>
            <a:ext cx="3043238" cy="1736725"/>
          </a:xfrm>
          <a:prstGeom prst="roundRect">
            <a:avLst/>
          </a:prstGeom>
          <a:noFill/>
          <a:ln>
            <a:solidFill>
              <a:schemeClr val="accent1">
                <a:shade val="95000"/>
                <a:satMod val="105000"/>
              </a:schemeClr>
            </a:solidFill>
          </a:ln>
        </p:spPr>
        <p:txBody>
          <a:bodyPr>
            <a:spAutoFit/>
          </a:bodyPr>
          <a:lstStyle/>
          <a:p>
            <a:pPr>
              <a:defRPr/>
            </a:pPr>
            <a:r>
              <a:rPr lang="sv-SE" sz="1200" dirty="0">
                <a:latin typeface="+mj-lt"/>
              </a:rPr>
              <a:t>Nyttor i form av</a:t>
            </a:r>
          </a:p>
          <a:p>
            <a:pPr marL="171450" indent="-171450">
              <a:buFont typeface="Arial" panose="020B0604020202020204" pitchFamily="34" charset="0"/>
              <a:buChar char="•"/>
              <a:defRPr/>
            </a:pPr>
            <a:r>
              <a:rPr lang="sv-SE" sz="1200" dirty="0">
                <a:latin typeface="+mj-lt"/>
              </a:rPr>
              <a:t>systematiskt arbete med kontinuitetshantering möjliggör för organisationen att optimera sina investeringar i robusthet för den kritiska verksamheten. </a:t>
            </a:r>
          </a:p>
          <a:p>
            <a:pPr marL="171450" indent="-171450">
              <a:buFont typeface="Arial" panose="020B0604020202020204" pitchFamily="34" charset="0"/>
              <a:buChar char="•"/>
              <a:defRPr/>
            </a:pPr>
            <a:r>
              <a:rPr lang="sv-SE" sz="1200" dirty="0">
                <a:latin typeface="+mj-lt"/>
              </a:rPr>
              <a:t>redundans- och säkerhetsbrister identifieras i analysen</a:t>
            </a:r>
          </a:p>
        </p:txBody>
      </p:sp>
      <p:sp>
        <p:nvSpPr>
          <p:cNvPr id="49" name="X">
            <a:extLst>
              <a:ext uri="{FF2B5EF4-FFF2-40B4-BE49-F238E27FC236}">
                <a16:creationId xmlns:a16="http://schemas.microsoft.com/office/drawing/2014/main" id="{7D9993A9-7D15-4142-87D0-49A4DF53303E}"/>
              </a:ext>
            </a:extLst>
          </p:cNvPr>
          <p:cNvSpPr>
            <a:spLocks noChangeAspect="1"/>
          </p:cNvSpPr>
          <p:nvPr/>
        </p:nvSpPr>
        <p:spPr>
          <a:xfrm>
            <a:off x="8818563" y="1704975"/>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ktangel med rundade hörn 49">
            <a:extLst>
              <a:ext uri="{FF2B5EF4-FFF2-40B4-BE49-F238E27FC236}">
                <a16:creationId xmlns:a16="http://schemas.microsoft.com/office/drawing/2014/main" id="{BE5A4EB0-86CA-45E4-88EC-A4BED8777480}"/>
              </a:ext>
            </a:extLst>
          </p:cNvPr>
          <p:cNvSpPr/>
          <p:nvPr/>
        </p:nvSpPr>
        <p:spPr bwMode="auto">
          <a:xfrm>
            <a:off x="3109913" y="3609975"/>
            <a:ext cx="2987675" cy="32385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400" b="1" dirty="0">
                <a:solidFill>
                  <a:schemeClr val="tx1"/>
                </a:solidFill>
              </a:rPr>
              <a:t>Kostnad-nyttoanalys</a:t>
            </a:r>
          </a:p>
        </p:txBody>
      </p:sp>
      <p:sp>
        <p:nvSpPr>
          <p:cNvPr id="55" name="textruta 54">
            <a:extLst>
              <a:ext uri="{FF2B5EF4-FFF2-40B4-BE49-F238E27FC236}">
                <a16:creationId xmlns:a16="http://schemas.microsoft.com/office/drawing/2014/main" id="{6C385E42-EBC2-4729-A9BF-D5F5ABA4C4E7}"/>
              </a:ext>
            </a:extLst>
          </p:cNvPr>
          <p:cNvSpPr txBox="1"/>
          <p:nvPr/>
        </p:nvSpPr>
        <p:spPr>
          <a:xfrm>
            <a:off x="784225" y="4191000"/>
            <a:ext cx="7813675" cy="1736725"/>
          </a:xfrm>
          <a:prstGeom prst="roundRect">
            <a:avLst/>
          </a:prstGeom>
          <a:noFill/>
          <a:ln>
            <a:solidFill>
              <a:schemeClr val="accent1">
                <a:shade val="95000"/>
                <a:satMod val="105000"/>
              </a:schemeClr>
            </a:solidFill>
          </a:ln>
        </p:spPr>
        <p:txBody>
          <a:bodyPr>
            <a:spAutoFit/>
          </a:bodyPr>
          <a:lstStyle/>
          <a:p>
            <a:pPr>
              <a:defRPr/>
            </a:pPr>
            <a:r>
              <a:rPr lang="sv-SE" sz="1200" dirty="0">
                <a:latin typeface="+mj-lt"/>
              </a:rPr>
              <a:t>Analysen identifierar resurser där redundansen är oproportionerligt hög jämfört med hur kritiska de är för verksamheten – insatser optimeras.</a:t>
            </a:r>
          </a:p>
          <a:p>
            <a:pPr>
              <a:defRPr/>
            </a:pPr>
            <a:endParaRPr lang="sv-SE" sz="1200" dirty="0">
              <a:latin typeface="+mj-lt"/>
            </a:endParaRPr>
          </a:p>
          <a:p>
            <a:pPr>
              <a:defRPr/>
            </a:pPr>
            <a:r>
              <a:rPr lang="sv-SE" sz="1200" dirty="0">
                <a:latin typeface="+mj-lt"/>
              </a:rPr>
              <a:t>Beräkning av ROI (</a:t>
            </a:r>
            <a:r>
              <a:rPr lang="sv-SE" sz="1200" dirty="0" err="1">
                <a:latin typeface="+mj-lt"/>
              </a:rPr>
              <a:t>return</a:t>
            </a:r>
            <a:r>
              <a:rPr lang="sv-SE" sz="1200" dirty="0">
                <a:latin typeface="+mj-lt"/>
              </a:rPr>
              <a:t> on investment) för investeringar)</a:t>
            </a:r>
          </a:p>
          <a:p>
            <a:pPr marL="171450" indent="-171450">
              <a:buFont typeface="Arial" panose="020B0604020202020204" pitchFamily="34" charset="0"/>
              <a:buChar char="•"/>
              <a:defRPr/>
            </a:pPr>
            <a:r>
              <a:rPr lang="sv-SE" sz="1200" dirty="0"/>
              <a:t>för strategier som syftar till att minska sannolikheten för oönskade händelser kan nyttan beräknas genom att estimera minskningen i sannolikhet multiplicerat med konsekvenserna störningen förväntas ha i termer av kostnader. </a:t>
            </a:r>
          </a:p>
          <a:p>
            <a:pPr marL="171450" indent="-171450">
              <a:buFont typeface="Arial" panose="020B0604020202020204" pitchFamily="34" charset="0"/>
              <a:buChar char="•"/>
              <a:defRPr/>
            </a:pPr>
            <a:r>
              <a:rPr lang="sv-SE" sz="1200" dirty="0"/>
              <a:t>För strategier som syftar till att minska konsekvenserna kan nyttan beräknas på liknande sätt, genom att multiplicera minskningen av konsekvenser i termer av kostnader med sannolikheten för den oönskade händelsen. </a:t>
            </a:r>
            <a:endParaRPr lang="sv-SE" sz="1200" dirty="0">
              <a:latin typeface="+mj-lt"/>
            </a:endParaRPr>
          </a:p>
        </p:txBody>
      </p:sp>
      <p:sp>
        <p:nvSpPr>
          <p:cNvPr id="56" name="X">
            <a:extLst>
              <a:ext uri="{FF2B5EF4-FFF2-40B4-BE49-F238E27FC236}">
                <a16:creationId xmlns:a16="http://schemas.microsoft.com/office/drawing/2014/main" id="{B26CA2FF-9A4B-4523-9A35-6422AE50CED0}"/>
              </a:ext>
            </a:extLst>
          </p:cNvPr>
          <p:cNvSpPr>
            <a:spLocks noChangeAspect="1"/>
          </p:cNvSpPr>
          <p:nvPr/>
        </p:nvSpPr>
        <p:spPr>
          <a:xfrm>
            <a:off x="8421688" y="4027488"/>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ruta 25">
            <a:hlinkClick r:id="rId8" action="ppaction://hlinksldjump"/>
            <a:extLst>
              <a:ext uri="{FF2B5EF4-FFF2-40B4-BE49-F238E27FC236}">
                <a16:creationId xmlns:a16="http://schemas.microsoft.com/office/drawing/2014/main" id="{A41FC557-2D04-4F0E-8B1E-D3D1B419516A}"/>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77845" name="textruta 24">
            <a:extLst>
              <a:ext uri="{FF2B5EF4-FFF2-40B4-BE49-F238E27FC236}">
                <a16:creationId xmlns:a16="http://schemas.microsoft.com/office/drawing/2014/main" id="{7B2234E5-D152-4CED-B633-4B2A2475089D}"/>
              </a:ext>
            </a:extLst>
          </p:cNvPr>
          <p:cNvSpPr txBox="1">
            <a:spLocks noChangeArrowheads="1"/>
          </p:cNvSpPr>
          <p:nvPr/>
        </p:nvSpPr>
        <p:spPr bwMode="auto">
          <a:xfrm>
            <a:off x="-12700" y="11541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77846" name="textruta 26">
            <a:extLst>
              <a:ext uri="{FF2B5EF4-FFF2-40B4-BE49-F238E27FC236}">
                <a16:creationId xmlns:a16="http://schemas.microsoft.com/office/drawing/2014/main" id="{12B00FCD-B8D3-46A5-A1E2-7FACE9F94E01}"/>
              </a:ext>
            </a:extLst>
          </p:cNvPr>
          <p:cNvSpPr txBox="1">
            <a:spLocks noChangeArrowheads="1"/>
          </p:cNvSpPr>
          <p:nvPr/>
        </p:nvSpPr>
        <p:spPr bwMode="auto">
          <a:xfrm>
            <a:off x="5554663" y="11541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77847" name="textruta 27">
            <a:extLst>
              <a:ext uri="{FF2B5EF4-FFF2-40B4-BE49-F238E27FC236}">
                <a16:creationId xmlns:a16="http://schemas.microsoft.com/office/drawing/2014/main" id="{C6D3D737-3590-49D0-A9DB-07BD1609954F}"/>
              </a:ext>
            </a:extLst>
          </p:cNvPr>
          <p:cNvSpPr txBox="1">
            <a:spLocks noChangeArrowheads="1"/>
          </p:cNvSpPr>
          <p:nvPr/>
        </p:nvSpPr>
        <p:spPr bwMode="auto">
          <a:xfrm>
            <a:off x="2754313" y="354012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1" name="grey_out">
            <a:extLst>
              <a:ext uri="{FF2B5EF4-FFF2-40B4-BE49-F238E27FC236}">
                <a16:creationId xmlns:a16="http://schemas.microsoft.com/office/drawing/2014/main" id="{7B7430C9-ADB1-4780-B190-F5B5836DB6F8}"/>
              </a:ext>
            </a:extLst>
          </p:cNvPr>
          <p:cNvSpPr/>
          <p:nvPr/>
        </p:nvSpPr>
        <p:spPr>
          <a:xfrm>
            <a:off x="-176213" y="-85725"/>
            <a:ext cx="9448801" cy="70739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ktangel med rundade hörn 32">
            <a:extLst>
              <a:ext uri="{FF2B5EF4-FFF2-40B4-BE49-F238E27FC236}">
                <a16:creationId xmlns:a16="http://schemas.microsoft.com/office/drawing/2014/main" id="{F517842B-6044-44A9-BC8F-C8BDB8176405}"/>
              </a:ext>
            </a:extLst>
          </p:cNvPr>
          <p:cNvSpPr>
            <a:spLocks noChangeAspect="1"/>
          </p:cNvSpPr>
          <p:nvPr/>
        </p:nvSpPr>
        <p:spPr>
          <a:xfrm>
            <a:off x="921600" y="2109408"/>
            <a:ext cx="7300800" cy="2882103"/>
          </a:xfrm>
          <a:prstGeom prst="roundRect">
            <a:avLst/>
          </a:prstGeom>
          <a:ln/>
        </p:spPr>
        <p:style>
          <a:lnRef idx="0">
            <a:schemeClr val="accent5"/>
          </a:lnRef>
          <a:fillRef idx="3">
            <a:schemeClr val="accent5"/>
          </a:fillRef>
          <a:effectRef idx="3">
            <a:schemeClr val="accent5"/>
          </a:effectRef>
          <a:fontRef idx="minor">
            <a:schemeClr val="lt1"/>
          </a:fontRef>
        </p:style>
        <p:txBody>
          <a:bodyPr/>
          <a:lstStyle/>
          <a:p>
            <a:pPr>
              <a:spcBef>
                <a:spcPts val="600"/>
              </a:spcBef>
              <a:spcAft>
                <a:spcPts val="600"/>
              </a:spcAft>
              <a:tabLst>
                <a:tab pos="685800" algn="l"/>
                <a:tab pos="914400" algn="l"/>
              </a:tabLst>
              <a:defRPr/>
            </a:pPr>
            <a:r>
              <a:rPr lang="sv-SE" sz="1600" b="1" dirty="0">
                <a:solidFill>
                  <a:schemeClr val="tx1"/>
                </a:solidFill>
              </a:rPr>
              <a:t>TIPS FÖR GENOMFÖRANDE</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När det gäller händelser som har en mycket låg sannolikhet bör ROI-värdet ses som ett sätt att värdera alternativa lösningar jämfört med varandra, och inte tolkas bokstavligen. </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I kostnad-nyttoanalysen behöver också tidsaspekten beaktas, nämligen inom hur lång tid den implementerade strategin beräknas ha effekt jämfört med hur stor sannolikheten för en oönskad händelse är.</a:t>
            </a:r>
          </a:p>
        </p:txBody>
      </p:sp>
      <p:sp>
        <p:nvSpPr>
          <p:cNvPr id="36" name="X">
            <a:extLst>
              <a:ext uri="{FF2B5EF4-FFF2-40B4-BE49-F238E27FC236}">
                <a16:creationId xmlns:a16="http://schemas.microsoft.com/office/drawing/2014/main" id="{962D0E3E-E5EE-4CDB-A8C6-918C87FF4A98}"/>
              </a:ext>
            </a:extLst>
          </p:cNvPr>
          <p:cNvSpPr/>
          <p:nvPr/>
        </p:nvSpPr>
        <p:spPr>
          <a:xfrm>
            <a:off x="7773988" y="1906588"/>
            <a:ext cx="636587" cy="925512"/>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40"/>
                                        </p:tgtEl>
                                        <p:attrNameLst>
                                          <p:attrName>style.visibility</p:attrName>
                                        </p:attrNameLst>
                                      </p:cBhvr>
                                      <p:to>
                                        <p:strVal val="hidden"/>
                                      </p:to>
                                    </p:set>
                                  </p:childTnLst>
                                </p:cTn>
                              </p:par>
                              <p:par>
                                <p:cTn id="7" presetID="1" presetClass="exit" presetSubtype="0" fill="hold" grpId="7"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xit" presetSubtype="0" fill="hold" grpId="7" nodeType="withEffect">
                                  <p:stCondLst>
                                    <p:cond delay="0"/>
                                  </p:stCondLst>
                                  <p:childTnLst>
                                    <p:set>
                                      <p:cBhvr>
                                        <p:cTn id="12" dur="1" fill="hold">
                                          <p:stCondLst>
                                            <p:cond delay="0"/>
                                          </p:stCondLst>
                                        </p:cTn>
                                        <p:tgtEl>
                                          <p:spTgt spid="4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6"/>
                                        </p:tgtEl>
                                        <p:attrNameLst>
                                          <p:attrName>style.visibility</p:attrName>
                                        </p:attrNameLst>
                                      </p:cBhvr>
                                      <p:to>
                                        <p:strVal val="hidden"/>
                                      </p:to>
                                    </p:set>
                                  </p:childTnLst>
                                </p:cTn>
                              </p:par>
                              <p:par>
                                <p:cTn id="15" presetID="1" presetClass="exit" presetSubtype="0" fill="hold" grpId="7" nodeType="withEffect">
                                  <p:stCondLst>
                                    <p:cond delay="0"/>
                                  </p:stCondLst>
                                  <p:childTnLst>
                                    <p:set>
                                      <p:cBhvr>
                                        <p:cTn id="16" dur="1" fill="hold">
                                          <p:stCondLst>
                                            <p:cond delay="0"/>
                                          </p:stCondLst>
                                        </p:cTn>
                                        <p:tgtEl>
                                          <p:spTgt spid="5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8"/>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1" presetClass="exit" presetSubtype="0" fill="hold" nodeType="withEffect">
                                  <p:stCondLst>
                                    <p:cond delay="0"/>
                                  </p:stCondLst>
                                  <p:childTnLst>
                                    <p:set>
                                      <p:cBhvr>
                                        <p:cTn id="33" dur="1" fill="hold">
                                          <p:stCondLst>
                                            <p:cond delay="0"/>
                                          </p:stCondLst>
                                        </p:cTn>
                                        <p:tgtEl>
                                          <p:spTgt spid="49"/>
                                        </p:tgtEl>
                                        <p:attrNameLst>
                                          <p:attrName>style.visibility</p:attrName>
                                        </p:attrNameLst>
                                      </p:cBhvr>
                                      <p:to>
                                        <p:strVal val="hidden"/>
                                      </p:to>
                                    </p:set>
                                  </p:childTnLst>
                                </p:cTn>
                              </p:par>
                              <p:par>
                                <p:cTn id="34" presetID="1" presetClass="exit" presetSubtype="0" fill="hold" grpId="2" nodeType="withEffect">
                                  <p:stCondLst>
                                    <p:cond delay="0"/>
                                  </p:stCondLst>
                                  <p:childTnLst>
                                    <p:set>
                                      <p:cBhvr>
                                        <p:cTn id="35" dur="1" fill="hold">
                                          <p:stCondLst>
                                            <p:cond delay="0"/>
                                          </p:stCondLst>
                                        </p:cTn>
                                        <p:tgtEl>
                                          <p:spTgt spid="48"/>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56"/>
                                        </p:tgtEl>
                                        <p:attrNameLst>
                                          <p:attrName>style.visibility</p:attrName>
                                        </p:attrNameLst>
                                      </p:cBhvr>
                                      <p:to>
                                        <p:strVal val="hidden"/>
                                      </p:to>
                                    </p:set>
                                  </p:childTnLst>
                                </p:cTn>
                              </p:par>
                              <p:par>
                                <p:cTn id="38" presetID="1" presetClass="exit" presetSubtype="0" fill="hold" grpId="2" nodeType="withEffect">
                                  <p:stCondLst>
                                    <p:cond delay="0"/>
                                  </p:stCondLst>
                                  <p:childTnLst>
                                    <p:set>
                                      <p:cBhvr>
                                        <p:cTn id="39"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40" restart="whenNotActive" fill="hold" evtFilter="cancelBubble" nodeType="interactiveSeq">
                <p:stCondLst>
                  <p:cond evt="onClick" delay="0">
                    <p:tgtEl>
                      <p:spTgt spid="40"/>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4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7" restart="whenNotActive" fill="hold" evtFilter="cancelBubble" nodeType="interactiveSeq">
                <p:stCondLst>
                  <p:cond evt="onClick" delay="0">
                    <p:tgtEl>
                      <p:spTgt spid="45"/>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0"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 presetClass="exit" presetSubtype="0" fill="hold" nodeType="withEffect">
                                  <p:stCondLst>
                                    <p:cond delay="0"/>
                                  </p:stCondLst>
                                  <p:childTnLst>
                                    <p:set>
                                      <p:cBhvr>
                                        <p:cTn id="57" dur="1" fill="hold">
                                          <p:stCondLst>
                                            <p:cond delay="0"/>
                                          </p:stCondLst>
                                        </p:cTn>
                                        <p:tgtEl>
                                          <p:spTgt spid="40"/>
                                        </p:tgtEl>
                                        <p:attrNameLst>
                                          <p:attrName>style.visibility</p:attrName>
                                        </p:attrNameLst>
                                      </p:cBhvr>
                                      <p:to>
                                        <p:strVal val="hidden"/>
                                      </p:to>
                                    </p:set>
                                  </p:childTnLst>
                                </p:cTn>
                              </p:par>
                              <p:par>
                                <p:cTn id="58" presetID="1" presetClass="exit" presetSubtype="0" fill="hold" grpId="2" nodeType="withEffect">
                                  <p:stCondLst>
                                    <p:cond delay="0"/>
                                  </p:stCondLst>
                                  <p:childTnLst>
                                    <p:set>
                                      <p:cBhvr>
                                        <p:cTn id="59" dur="1" fill="hold">
                                          <p:stCondLst>
                                            <p:cond delay="0"/>
                                          </p:stCondLst>
                                        </p:cTn>
                                        <p:tgtEl>
                                          <p:spTgt spid="43"/>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56"/>
                                        </p:tgtEl>
                                        <p:attrNameLst>
                                          <p:attrName>style.visibility</p:attrName>
                                        </p:attrNameLst>
                                      </p:cBhvr>
                                      <p:to>
                                        <p:strVal val="hidden"/>
                                      </p:to>
                                    </p:set>
                                  </p:childTnLst>
                                </p:cTn>
                              </p:par>
                              <p:par>
                                <p:cTn id="62" presetID="1" presetClass="exit" presetSubtype="0" fill="hold" grpId="3" nodeType="withEffect">
                                  <p:stCondLst>
                                    <p:cond delay="0"/>
                                  </p:stCondLst>
                                  <p:childTnLst>
                                    <p:set>
                                      <p:cBhvr>
                                        <p:cTn id="63"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64" restart="whenNotActive" fill="hold" evtFilter="cancelBubble" nodeType="interactiveSeq">
                <p:stCondLst>
                  <p:cond evt="onClick" delay="0">
                    <p:tgtEl>
                      <p:spTgt spid="49"/>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 presetClass="exit" presetSubtype="0" fill="hold" nodeType="withEffect">
                                  <p:stCondLst>
                                    <p:cond delay="0"/>
                                  </p:stCondLst>
                                  <p:childTnLst>
                                    <p:set>
                                      <p:cBhvr>
                                        <p:cTn id="68" dur="1" fill="hold">
                                          <p:stCondLst>
                                            <p:cond delay="0"/>
                                          </p:stCondLst>
                                        </p:cTn>
                                        <p:tgtEl>
                                          <p:spTgt spid="49"/>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71" restart="whenNotActive" fill="hold" evtFilter="cancelBubble" nodeType="interactiveSeq">
                <p:stCondLst>
                  <p:cond evt="onClick" delay="0">
                    <p:tgtEl>
                      <p:spTgt spid="50"/>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500"/>
                                        <p:tgtEl>
                                          <p:spTgt spid="5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par>
                                <p:cTn id="80" presetID="1" presetClass="exit" presetSubtype="0" fill="hold" nodeType="withEffect">
                                  <p:stCondLst>
                                    <p:cond delay="0"/>
                                  </p:stCondLst>
                                  <p:childTnLst>
                                    <p:set>
                                      <p:cBhvr>
                                        <p:cTn id="81" dur="1" fill="hold">
                                          <p:stCondLst>
                                            <p:cond delay="0"/>
                                          </p:stCondLst>
                                        </p:cTn>
                                        <p:tgtEl>
                                          <p:spTgt spid="40"/>
                                        </p:tgtEl>
                                        <p:attrNameLst>
                                          <p:attrName>style.visibility</p:attrName>
                                        </p:attrNameLst>
                                      </p:cBhvr>
                                      <p:to>
                                        <p:strVal val="hidden"/>
                                      </p:to>
                                    </p:set>
                                  </p:childTnLst>
                                </p:cTn>
                              </p:par>
                              <p:par>
                                <p:cTn id="82" presetID="1" presetClass="exit" presetSubtype="0" fill="hold" grpId="3" nodeType="withEffect">
                                  <p:stCondLst>
                                    <p:cond delay="0"/>
                                  </p:stCondLst>
                                  <p:childTnLst>
                                    <p:set>
                                      <p:cBhvr>
                                        <p:cTn id="83" dur="1" fill="hold">
                                          <p:stCondLst>
                                            <p:cond delay="0"/>
                                          </p:stCondLst>
                                        </p:cTn>
                                        <p:tgtEl>
                                          <p:spTgt spid="43"/>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49"/>
                                        </p:tgtEl>
                                        <p:attrNameLst>
                                          <p:attrName>style.visibility</p:attrName>
                                        </p:attrNameLst>
                                      </p:cBhvr>
                                      <p:to>
                                        <p:strVal val="hidden"/>
                                      </p:to>
                                    </p:set>
                                  </p:childTnLst>
                                </p:cTn>
                              </p:par>
                              <p:par>
                                <p:cTn id="86" presetID="1" presetClass="exit" presetSubtype="0" fill="hold" grpId="3" nodeType="withEffect">
                                  <p:stCondLst>
                                    <p:cond delay="0"/>
                                  </p:stCondLst>
                                  <p:childTnLst>
                                    <p:set>
                                      <p:cBhvr>
                                        <p:cTn id="87"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88" restart="whenNotActive" fill="hold" evtFilter="cancelBubble" nodeType="interactiveSeq">
                <p:stCondLst>
                  <p:cond evt="onClick" delay="0">
                    <p:tgtEl>
                      <p:spTgt spid="56"/>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1" presetClass="exit" presetSubtype="0" fill="hold" nodeType="withEffect">
                                  <p:stCondLst>
                                    <p:cond delay="0"/>
                                  </p:stCondLst>
                                  <p:childTnLst>
                                    <p:set>
                                      <p:cBhvr>
                                        <p:cTn id="92" dur="1" fill="hold">
                                          <p:stCondLst>
                                            <p:cond delay="0"/>
                                          </p:stCondLst>
                                        </p:cTn>
                                        <p:tgtEl>
                                          <p:spTgt spid="56"/>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95" restart="whenNotActive" fill="hold" evtFilter="cancelBubble" nodeType="interactiveSeq">
                <p:stCondLst>
                  <p:cond evt="onClick" delay="0">
                    <p:tgtEl>
                      <p:spTgt spid="57"/>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10" presetClass="entr" presetSubtype="0"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500"/>
                                        <p:tgtEl>
                                          <p:spTgt spid="33"/>
                                        </p:tgtEl>
                                      </p:cBhvr>
                                    </p:animEffect>
                                  </p:childTnLst>
                                </p:cTn>
                              </p:par>
                              <p:par>
                                <p:cTn id="101" presetID="10" presetClass="entr" presetSubtype="0"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00"/>
                                        <p:tgtEl>
                                          <p:spTgt spid="36"/>
                                        </p:tgtEl>
                                      </p:cBhvr>
                                    </p:animEffect>
                                  </p:childTnLst>
                                </p:cTn>
                              </p:par>
                              <p:par>
                                <p:cTn id="104" presetID="1" presetClass="entr" presetSubtype="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childTnLst>
                                </p:cTn>
                              </p:par>
                              <p:par>
                                <p:cTn id="106" presetID="1" presetClass="exit" presetSubtype="0" fill="hold" nodeType="withEffect">
                                  <p:stCondLst>
                                    <p:cond delay="0"/>
                                  </p:stCondLst>
                                  <p:childTnLst>
                                    <p:set>
                                      <p:cBhvr>
                                        <p:cTn id="107" dur="1" fill="hold">
                                          <p:stCondLst>
                                            <p:cond delay="0"/>
                                          </p:stCondLst>
                                        </p:cTn>
                                        <p:tgtEl>
                                          <p:spTgt spid="40"/>
                                        </p:tgtEl>
                                        <p:attrNameLst>
                                          <p:attrName>style.visibility</p:attrName>
                                        </p:attrNameLst>
                                      </p:cBhvr>
                                      <p:to>
                                        <p:strVal val="hidden"/>
                                      </p:to>
                                    </p:set>
                                  </p:childTnLst>
                                </p:cTn>
                              </p:par>
                              <p:par>
                                <p:cTn id="108" presetID="1" presetClass="exit" presetSubtype="0" fill="hold" grpId="4" nodeType="withEffect">
                                  <p:stCondLst>
                                    <p:cond delay="0"/>
                                  </p:stCondLst>
                                  <p:childTnLst>
                                    <p:set>
                                      <p:cBhvr>
                                        <p:cTn id="109" dur="1" fill="hold">
                                          <p:stCondLst>
                                            <p:cond delay="0"/>
                                          </p:stCondLst>
                                        </p:cTn>
                                        <p:tgtEl>
                                          <p:spTgt spid="43"/>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49"/>
                                        </p:tgtEl>
                                        <p:attrNameLst>
                                          <p:attrName>style.visibility</p:attrName>
                                        </p:attrNameLst>
                                      </p:cBhvr>
                                      <p:to>
                                        <p:strVal val="hidden"/>
                                      </p:to>
                                    </p:set>
                                  </p:childTnLst>
                                </p:cTn>
                              </p:par>
                              <p:par>
                                <p:cTn id="112" presetID="1" presetClass="exit" presetSubtype="0" fill="hold" grpId="4" nodeType="withEffect">
                                  <p:stCondLst>
                                    <p:cond delay="0"/>
                                  </p:stCondLst>
                                  <p:childTnLst>
                                    <p:set>
                                      <p:cBhvr>
                                        <p:cTn id="113" dur="1" fill="hold">
                                          <p:stCondLst>
                                            <p:cond delay="0"/>
                                          </p:stCondLst>
                                        </p:cTn>
                                        <p:tgtEl>
                                          <p:spTgt spid="48"/>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56"/>
                                        </p:tgtEl>
                                        <p:attrNameLst>
                                          <p:attrName>style.visibility</p:attrName>
                                        </p:attrNameLst>
                                      </p:cBhvr>
                                      <p:to>
                                        <p:strVal val="hidden"/>
                                      </p:to>
                                    </p:set>
                                  </p:childTnLst>
                                </p:cTn>
                              </p:par>
                              <p:par>
                                <p:cTn id="116" presetID="1" presetClass="exit" presetSubtype="0" fill="hold" grpId="4" nodeType="withEffect">
                                  <p:stCondLst>
                                    <p:cond delay="0"/>
                                  </p:stCondLst>
                                  <p:childTnLst>
                                    <p:set>
                                      <p:cBhvr>
                                        <p:cTn id="117"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18" restart="whenNotActive" fill="hold" evtFilter="cancelBubble" nodeType="interactiveSeq">
                <p:stCondLst>
                  <p:cond evt="onClick" delay="0">
                    <p:tgtEl>
                      <p:spTgt spid="32"/>
                    </p:tgtEl>
                  </p:cond>
                </p:stCondLst>
                <p:endSync evt="end" delay="0">
                  <p:rtn val="all"/>
                </p:endSync>
                <p:childTnLst>
                  <p:par>
                    <p:cTn id="119" fill="hold" nodeType="clickPar">
                      <p:stCondLst>
                        <p:cond delay="0"/>
                      </p:stCondLst>
                      <p:childTnLst>
                        <p:par>
                          <p:cTn id="120" fill="hold" nodeType="withGroup">
                            <p:stCondLst>
                              <p:cond delay="0"/>
                            </p:stCondLst>
                            <p:childTnLst>
                              <p:par>
                                <p:cTn id="121" presetID="1" presetClass="exit" presetSubtype="0" fill="hold" nodeType="withEffect">
                                  <p:stCondLst>
                                    <p:cond delay="0"/>
                                  </p:stCondLst>
                                  <p:childTnLst>
                                    <p:set>
                                      <p:cBhvr>
                                        <p:cTn id="122" dur="1" fill="hold">
                                          <p:stCondLst>
                                            <p:cond delay="0"/>
                                          </p:stCondLst>
                                        </p:cTn>
                                        <p:tgtEl>
                                          <p:spTgt spid="40"/>
                                        </p:tgtEl>
                                        <p:attrNameLst>
                                          <p:attrName>style.visibility</p:attrName>
                                        </p:attrNameLst>
                                      </p:cBhvr>
                                      <p:to>
                                        <p:strVal val="hidden"/>
                                      </p:to>
                                    </p:set>
                                  </p:childTnLst>
                                </p:cTn>
                              </p:par>
                              <p:par>
                                <p:cTn id="123" presetID="1" presetClass="exit" presetSubtype="0" fill="hold" grpId="5" nodeType="withEffect">
                                  <p:stCondLst>
                                    <p:cond delay="0"/>
                                  </p:stCondLst>
                                  <p:childTnLst>
                                    <p:set>
                                      <p:cBhvr>
                                        <p:cTn id="124" dur="1" fill="hold">
                                          <p:stCondLst>
                                            <p:cond delay="0"/>
                                          </p:stCondLst>
                                        </p:cTn>
                                        <p:tgtEl>
                                          <p:spTgt spid="43"/>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49"/>
                                        </p:tgtEl>
                                        <p:attrNameLst>
                                          <p:attrName>style.visibility</p:attrName>
                                        </p:attrNameLst>
                                      </p:cBhvr>
                                      <p:to>
                                        <p:strVal val="hidden"/>
                                      </p:to>
                                    </p:set>
                                  </p:childTnLst>
                                </p:cTn>
                              </p:par>
                              <p:par>
                                <p:cTn id="127" presetID="1" presetClass="exit" presetSubtype="0" fill="hold" grpId="5" nodeType="withEffect">
                                  <p:stCondLst>
                                    <p:cond delay="0"/>
                                  </p:stCondLst>
                                  <p:childTnLst>
                                    <p:set>
                                      <p:cBhvr>
                                        <p:cTn id="128" dur="1" fill="hold">
                                          <p:stCondLst>
                                            <p:cond delay="0"/>
                                          </p:stCondLst>
                                        </p:cTn>
                                        <p:tgtEl>
                                          <p:spTgt spid="48"/>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56"/>
                                        </p:tgtEl>
                                        <p:attrNameLst>
                                          <p:attrName>style.visibility</p:attrName>
                                        </p:attrNameLst>
                                      </p:cBhvr>
                                      <p:to>
                                        <p:strVal val="hidden"/>
                                      </p:to>
                                    </p:set>
                                  </p:childTnLst>
                                </p:cTn>
                              </p:par>
                              <p:par>
                                <p:cTn id="131" presetID="1" presetClass="exit" presetSubtype="0" fill="hold" grpId="5" nodeType="withEffect">
                                  <p:stCondLst>
                                    <p:cond delay="0"/>
                                  </p:stCondLst>
                                  <p:childTnLst>
                                    <p:set>
                                      <p:cBhvr>
                                        <p:cTn id="132"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33" restart="whenNotActive" fill="hold" evtFilter="cancelBubble" nodeType="interactiveSeq">
                <p:stCondLst>
                  <p:cond evt="onClick" delay="0">
                    <p:tgtEl>
                      <p:spTgt spid="29"/>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1" presetClass="exit" presetSubtype="0" fill="hold" nodeType="withEffect">
                                  <p:stCondLst>
                                    <p:cond delay="0"/>
                                  </p:stCondLst>
                                  <p:childTnLst>
                                    <p:set>
                                      <p:cBhvr>
                                        <p:cTn id="137" dur="1" fill="hold">
                                          <p:stCondLst>
                                            <p:cond delay="0"/>
                                          </p:stCondLst>
                                        </p:cTn>
                                        <p:tgtEl>
                                          <p:spTgt spid="40"/>
                                        </p:tgtEl>
                                        <p:attrNameLst>
                                          <p:attrName>style.visibility</p:attrName>
                                        </p:attrNameLst>
                                      </p:cBhvr>
                                      <p:to>
                                        <p:strVal val="hidden"/>
                                      </p:to>
                                    </p:set>
                                  </p:childTnLst>
                                </p:cTn>
                              </p:par>
                              <p:par>
                                <p:cTn id="138" presetID="1" presetClass="exit" presetSubtype="0" fill="hold" grpId="6" nodeType="withEffect">
                                  <p:stCondLst>
                                    <p:cond delay="0"/>
                                  </p:stCondLst>
                                  <p:childTnLst>
                                    <p:set>
                                      <p:cBhvr>
                                        <p:cTn id="139" dur="1" fill="hold">
                                          <p:stCondLst>
                                            <p:cond delay="0"/>
                                          </p:stCondLst>
                                        </p:cTn>
                                        <p:tgtEl>
                                          <p:spTgt spid="43"/>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49"/>
                                        </p:tgtEl>
                                        <p:attrNameLst>
                                          <p:attrName>style.visibility</p:attrName>
                                        </p:attrNameLst>
                                      </p:cBhvr>
                                      <p:to>
                                        <p:strVal val="hidden"/>
                                      </p:to>
                                    </p:set>
                                  </p:childTnLst>
                                </p:cTn>
                              </p:par>
                              <p:par>
                                <p:cTn id="142" presetID="1" presetClass="exit" presetSubtype="0" fill="hold" grpId="6" nodeType="withEffect">
                                  <p:stCondLst>
                                    <p:cond delay="0"/>
                                  </p:stCondLst>
                                  <p:childTnLst>
                                    <p:set>
                                      <p:cBhvr>
                                        <p:cTn id="143" dur="1" fill="hold">
                                          <p:stCondLst>
                                            <p:cond delay="0"/>
                                          </p:stCondLst>
                                        </p:cTn>
                                        <p:tgtEl>
                                          <p:spTgt spid="48"/>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56"/>
                                        </p:tgtEl>
                                        <p:attrNameLst>
                                          <p:attrName>style.visibility</p:attrName>
                                        </p:attrNameLst>
                                      </p:cBhvr>
                                      <p:to>
                                        <p:strVal val="hidden"/>
                                      </p:to>
                                    </p:set>
                                  </p:childTnLst>
                                </p:cTn>
                              </p:par>
                              <p:par>
                                <p:cTn id="146" presetID="1" presetClass="exit" presetSubtype="0" fill="hold" grpId="6" nodeType="withEffect">
                                  <p:stCondLst>
                                    <p:cond delay="0"/>
                                  </p:stCondLst>
                                  <p:childTnLst>
                                    <p:set>
                                      <p:cBhvr>
                                        <p:cTn id="147"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8" restart="whenNotActive" fill="hold" evtFilter="cancelBubble" nodeType="interactiveSeq">
                <p:stCondLst>
                  <p:cond evt="onClick" delay="0">
                    <p:tgtEl>
                      <p:spTgt spid="36"/>
                    </p:tgtEl>
                  </p:cond>
                </p:stCondLst>
                <p:endSync evt="end" delay="0">
                  <p:rtn val="all"/>
                </p:endSync>
                <p:childTnLst>
                  <p:par>
                    <p:cTn id="149" fill="hold" nodeType="clickPar">
                      <p:stCondLst>
                        <p:cond delay="0"/>
                      </p:stCondLst>
                      <p:childTnLst>
                        <p:par>
                          <p:cTn id="150" fill="hold" nodeType="withGroup">
                            <p:stCondLst>
                              <p:cond delay="0"/>
                            </p:stCondLst>
                            <p:childTnLst>
                              <p:par>
                                <p:cTn id="151" presetID="1" presetClass="exit" presetSubtype="0" fill="hold" nodeType="withEffect">
                                  <p:stCondLst>
                                    <p:cond delay="0"/>
                                  </p:stCondLst>
                                  <p:childTnLst>
                                    <p:set>
                                      <p:cBhvr>
                                        <p:cTn id="152" dur="1" fill="hold">
                                          <p:stCondLst>
                                            <p:cond delay="0"/>
                                          </p:stCondLst>
                                        </p:cTn>
                                        <p:tgtEl>
                                          <p:spTgt spid="36"/>
                                        </p:tgtEl>
                                        <p:attrNameLst>
                                          <p:attrName>style.visibility</p:attrName>
                                        </p:attrNameLst>
                                      </p:cBhvr>
                                      <p:to>
                                        <p:strVal val="hidden"/>
                                      </p:to>
                                    </p:set>
                                  </p:childTnLst>
                                </p:cTn>
                              </p:par>
                              <p:par>
                                <p:cTn id="153" presetID="1" presetClass="exit" presetSubtype="0" fill="hold" grpId="2" nodeType="withEffect">
                                  <p:stCondLst>
                                    <p:cond delay="0"/>
                                  </p:stCondLst>
                                  <p:childTnLst>
                                    <p:set>
                                      <p:cBhvr>
                                        <p:cTn id="154" dur="1" fill="hold">
                                          <p:stCondLst>
                                            <p:cond delay="0"/>
                                          </p:stCondLst>
                                        </p:cTn>
                                        <p:tgtEl>
                                          <p:spTgt spid="31"/>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43" grpId="0" animBg="1"/>
      <p:bldP spid="43" grpId="1" animBg="1"/>
      <p:bldP spid="43" grpId="2" animBg="1"/>
      <p:bldP spid="43" grpId="3" animBg="1"/>
      <p:bldP spid="43" grpId="4" animBg="1"/>
      <p:bldP spid="43" grpId="5" animBg="1"/>
      <p:bldP spid="43" grpId="6" animBg="1"/>
      <p:bldP spid="43" grpId="7" animBg="1"/>
      <p:bldP spid="48" grpId="0" animBg="1"/>
      <p:bldP spid="48" grpId="1" animBg="1"/>
      <p:bldP spid="48" grpId="2" animBg="1"/>
      <p:bldP spid="48" grpId="3" animBg="1"/>
      <p:bldP spid="48" grpId="4" animBg="1"/>
      <p:bldP spid="48" grpId="5" animBg="1"/>
      <p:bldP spid="48" grpId="6" animBg="1"/>
      <p:bldP spid="48" grpId="7" animBg="1"/>
      <p:bldP spid="55" grpId="0" animBg="1"/>
      <p:bldP spid="55" grpId="1" animBg="1"/>
      <p:bldP spid="55" grpId="2" animBg="1"/>
      <p:bldP spid="55" grpId="3" animBg="1"/>
      <p:bldP spid="55" grpId="4" animBg="1"/>
      <p:bldP spid="55" grpId="5" animBg="1"/>
      <p:bldP spid="55" grpId="6" animBg="1"/>
      <p:bldP spid="55" grpId="7" animBg="1"/>
      <p:bldP spid="31" grpId="0" animBg="1"/>
      <p:bldP spid="31" grpId="1" animBg="1"/>
      <p:bldP spid="31" grpId="2"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387E97FE-2E1C-4055-8472-DB20C3F4D4B4}"/>
              </a:ext>
            </a:extLst>
          </p:cNvPr>
          <p:cNvSpPr txBox="1"/>
          <p:nvPr/>
        </p:nvSpPr>
        <p:spPr>
          <a:xfrm>
            <a:off x="895350" y="862013"/>
            <a:ext cx="5575300" cy="579437"/>
          </a:xfrm>
          <a:prstGeom prst="roundRect">
            <a:avLst/>
          </a:prstGeom>
          <a:noFill/>
          <a:ln>
            <a:noFill/>
          </a:ln>
        </p:spPr>
        <p:txBody>
          <a:bodyPr>
            <a:spAutoFit/>
          </a:bodyPr>
          <a:lstStyle/>
          <a:p>
            <a:pPr>
              <a:defRPr/>
            </a:pPr>
            <a:r>
              <a:rPr lang="sv-SE" sz="1400" dirty="0">
                <a:latin typeface="+mj-lt"/>
              </a:rPr>
              <a:t>Implementering av kontinuitetsstrategier kan medföra ökade kostnader som måste vägas mot nyttan de förväntas innebära. </a:t>
            </a:r>
          </a:p>
        </p:txBody>
      </p:sp>
      <p:pic>
        <p:nvPicPr>
          <p:cNvPr id="79875" name="Bildobjekt 2">
            <a:extLst>
              <a:ext uri="{FF2B5EF4-FFF2-40B4-BE49-F238E27FC236}">
                <a16:creationId xmlns:a16="http://schemas.microsoft.com/office/drawing/2014/main" id="{136E7A80-5B96-45C5-9AF6-2E413051D757}"/>
              </a:ext>
            </a:extLst>
          </p:cNvPr>
          <p:cNvPicPr>
            <a:picLocks noChangeAspect="1"/>
          </p:cNvPicPr>
          <p:nvPr/>
        </p:nvPicPr>
        <p:blipFill>
          <a:blip r:embed="rId3">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ktangel 25">
            <a:extLst>
              <a:ext uri="{FF2B5EF4-FFF2-40B4-BE49-F238E27FC236}">
                <a16:creationId xmlns:a16="http://schemas.microsoft.com/office/drawing/2014/main" id="{1CBEF683-17BB-4730-8812-B09B52905B2A}"/>
              </a:ext>
            </a:extLst>
          </p:cNvPr>
          <p:cNvSpPr>
            <a:spLocks noChangeArrowheads="1"/>
          </p:cNvSpPr>
          <p:nvPr/>
        </p:nvSpPr>
        <p:spPr bwMode="auto">
          <a:xfrm>
            <a:off x="604838" y="227013"/>
            <a:ext cx="171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Kontinuitetsstrategi</a:t>
            </a:r>
          </a:p>
        </p:txBody>
      </p:sp>
      <p:sp>
        <p:nvSpPr>
          <p:cNvPr id="79877" name="textruta 52">
            <a:extLst>
              <a:ext uri="{FF2B5EF4-FFF2-40B4-BE49-F238E27FC236}">
                <a16:creationId xmlns:a16="http://schemas.microsoft.com/office/drawing/2014/main" id="{BFC98CE4-04D3-4814-B205-7DCC4F6A0492}"/>
              </a:ext>
            </a:extLst>
          </p:cNvPr>
          <p:cNvSpPr txBox="1">
            <a:spLocks noChangeArrowheads="1"/>
          </p:cNvSpPr>
          <p:nvPr/>
        </p:nvSpPr>
        <p:spPr bwMode="auto">
          <a:xfrm>
            <a:off x="895350" y="4311650"/>
            <a:ext cx="76469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a:latin typeface="Times New Roman" panose="02020603050405020304" pitchFamily="18" charset="0"/>
              </a:rPr>
              <a:t>Ett sätt att besluta om vilka strategier som ska implementeras och hur dessa ska riktas kan vara att gruppera resurserna enligt deras mål för återställningstid, där de med kortast tidskrav är de mest kritiska. </a:t>
            </a:r>
          </a:p>
          <a:p>
            <a:pPr>
              <a:spcBef>
                <a:spcPct val="0"/>
              </a:spcBef>
              <a:buFontTx/>
              <a:buNone/>
            </a:pPr>
            <a:endParaRPr lang="sv-SE" altLang="sv-SE" sz="1400">
              <a:latin typeface="Times New Roman" panose="02020603050405020304" pitchFamily="18" charset="0"/>
            </a:endParaRPr>
          </a:p>
          <a:p>
            <a:pPr>
              <a:spcBef>
                <a:spcPct val="0"/>
              </a:spcBef>
              <a:buFontTx/>
              <a:buNone/>
            </a:pPr>
            <a:r>
              <a:rPr lang="sv-SE" altLang="sv-SE" sz="1400">
                <a:latin typeface="Times New Roman" panose="02020603050405020304" pitchFamily="18" charset="0"/>
              </a:rPr>
              <a:t>Strategierna ger på så vis en inriktning för processansvariga i arbetet med att utveckla med konkreta kontinuitetslösningar i händelse av avbrott. </a:t>
            </a:r>
          </a:p>
          <a:p>
            <a:pPr>
              <a:spcBef>
                <a:spcPct val="0"/>
              </a:spcBef>
              <a:buFontTx/>
              <a:buNone/>
            </a:pPr>
            <a:endParaRPr lang="sv-SE" altLang="sv-SE" sz="1400">
              <a:latin typeface="Times New Roman" panose="02020603050405020304" pitchFamily="18" charset="0"/>
            </a:endParaRPr>
          </a:p>
          <a:p>
            <a:pPr>
              <a:spcBef>
                <a:spcPct val="0"/>
              </a:spcBef>
              <a:buFontTx/>
              <a:buNone/>
            </a:pPr>
            <a:r>
              <a:rPr lang="sv-SE" altLang="sv-SE" sz="1400">
                <a:latin typeface="Times New Roman" panose="02020603050405020304" pitchFamily="18" charset="0"/>
              </a:rPr>
              <a:t>I exemplet finns strategier riktade mot revidering av underlag samt krav på eskalering och rapportering. Utifrån denna strategi kan exempelvis beslut rörande investeringar och verksamhetsinriktning fattas. </a:t>
            </a:r>
          </a:p>
        </p:txBody>
      </p:sp>
      <p:sp>
        <p:nvSpPr>
          <p:cNvPr id="40" name="Höger 39">
            <a:hlinkClick r:id="rId4" action="ppaction://hlinksldjump"/>
            <a:extLst>
              <a:ext uri="{FF2B5EF4-FFF2-40B4-BE49-F238E27FC236}">
                <a16:creationId xmlns:a16="http://schemas.microsoft.com/office/drawing/2014/main" id="{EDFA99C2-7A02-41FF-92E0-34346B29C9EA}"/>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79879" name="Grupp 40">
            <a:extLst>
              <a:ext uri="{FF2B5EF4-FFF2-40B4-BE49-F238E27FC236}">
                <a16:creationId xmlns:a16="http://schemas.microsoft.com/office/drawing/2014/main" id="{36933CBF-0144-47AB-A1E9-5460B1320037}"/>
              </a:ext>
            </a:extLst>
          </p:cNvPr>
          <p:cNvGrpSpPr>
            <a:grpSpLocks/>
          </p:cNvGrpSpPr>
          <p:nvPr/>
        </p:nvGrpSpPr>
        <p:grpSpPr bwMode="auto">
          <a:xfrm>
            <a:off x="69850" y="6264275"/>
            <a:ext cx="1079500" cy="539750"/>
            <a:chOff x="169363" y="6133850"/>
            <a:chExt cx="1080000" cy="540000"/>
          </a:xfrm>
        </p:grpSpPr>
        <p:sp>
          <p:nvSpPr>
            <p:cNvPr id="42" name="Höger 41">
              <a:extLst>
                <a:ext uri="{FF2B5EF4-FFF2-40B4-BE49-F238E27FC236}">
                  <a16:creationId xmlns:a16="http://schemas.microsoft.com/office/drawing/2014/main" id="{0DEC6823-5225-4375-A1D6-C0DE26D2C39A}"/>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3" name="textruta 42">
              <a:hlinkClick r:id="rId5" action="ppaction://hlinksldjump"/>
              <a:extLst>
                <a:ext uri="{FF2B5EF4-FFF2-40B4-BE49-F238E27FC236}">
                  <a16:creationId xmlns:a16="http://schemas.microsoft.com/office/drawing/2014/main" id="{E1FAE570-9B56-439D-AD35-79F5A57E330C}"/>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pic>
        <p:nvPicPr>
          <p:cNvPr id="79880" name="Bildobjekt 4">
            <a:extLst>
              <a:ext uri="{FF2B5EF4-FFF2-40B4-BE49-F238E27FC236}">
                <a16:creationId xmlns:a16="http://schemas.microsoft.com/office/drawing/2014/main" id="{A8F2CB29-B642-490C-A41E-FC2E346324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3" y="144463"/>
            <a:ext cx="5270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ruta 36">
            <a:hlinkClick r:id="rId7" action="ppaction://hlinksldjump"/>
            <a:extLst>
              <a:ext uri="{FF2B5EF4-FFF2-40B4-BE49-F238E27FC236}">
                <a16:creationId xmlns:a16="http://schemas.microsoft.com/office/drawing/2014/main" id="{A1D7B14D-9781-4E35-9E7E-B2891955846D}"/>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pic>
        <p:nvPicPr>
          <p:cNvPr id="79882" name="Bildobjekt 3">
            <a:extLst>
              <a:ext uri="{FF2B5EF4-FFF2-40B4-BE49-F238E27FC236}">
                <a16:creationId xmlns:a16="http://schemas.microsoft.com/office/drawing/2014/main" id="{DC7D7D22-E7E0-4188-9AA1-9A9482AFB7A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2338" y="1708150"/>
            <a:ext cx="5402262"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Rektangel med rundade hörn 33">
            <a:hlinkClick r:id="rId3" action="ppaction://hlinksldjump"/>
            <a:extLst>
              <a:ext uri="{FF2B5EF4-FFF2-40B4-BE49-F238E27FC236}">
                <a16:creationId xmlns:a16="http://schemas.microsoft.com/office/drawing/2014/main" id="{E32B10B5-D7E4-438B-815B-4189AAFA50D7}"/>
              </a:ext>
            </a:extLst>
          </p:cNvPr>
          <p:cNvSpPr/>
          <p:nvPr/>
        </p:nvSpPr>
        <p:spPr bwMode="auto">
          <a:xfrm>
            <a:off x="3135313" y="6269038"/>
            <a:ext cx="2874962" cy="358775"/>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100" b="1" dirty="0">
                <a:solidFill>
                  <a:schemeClr val="tx1"/>
                </a:solidFill>
              </a:rPr>
              <a:t>7. </a:t>
            </a:r>
            <a:r>
              <a:rPr lang="sv-SE" sz="1100" b="1" dirty="0" err="1">
                <a:solidFill>
                  <a:schemeClr val="tx1"/>
                </a:solidFill>
              </a:rPr>
              <a:t>Utbildningsquiz</a:t>
            </a:r>
            <a:endParaRPr lang="sv-SE" sz="1100" b="1" dirty="0">
              <a:solidFill>
                <a:schemeClr val="tx1"/>
              </a:solidFill>
            </a:endParaRPr>
          </a:p>
        </p:txBody>
      </p:sp>
      <p:sp>
        <p:nvSpPr>
          <p:cNvPr id="81923" name="Rubrik 1">
            <a:extLst>
              <a:ext uri="{FF2B5EF4-FFF2-40B4-BE49-F238E27FC236}">
                <a16:creationId xmlns:a16="http://schemas.microsoft.com/office/drawing/2014/main" id="{1BDF9853-28AB-48AD-83B2-89DAFB1815A1}"/>
              </a:ext>
            </a:extLst>
          </p:cNvPr>
          <p:cNvSpPr>
            <a:spLocks noGrp="1" noChangeArrowheads="1"/>
          </p:cNvSpPr>
          <p:nvPr>
            <p:ph type="title"/>
          </p:nvPr>
        </p:nvSpPr>
        <p:spPr>
          <a:xfrm>
            <a:off x="0" y="9525"/>
            <a:ext cx="4162425" cy="1066800"/>
          </a:xfrm>
        </p:spPr>
        <p:txBody>
          <a:bodyPr/>
          <a:lstStyle/>
          <a:p>
            <a:r>
              <a:rPr lang="sv-SE" altLang="sv-SE" sz="3200"/>
              <a:t>5. Kontinuitetsplaner</a:t>
            </a:r>
          </a:p>
        </p:txBody>
      </p:sp>
      <p:sp>
        <p:nvSpPr>
          <p:cNvPr id="17" name="Frihandsfigur 16">
            <a:hlinkClick r:id="rId4" action="ppaction://hlinksldjump"/>
            <a:extLst>
              <a:ext uri="{FF2B5EF4-FFF2-40B4-BE49-F238E27FC236}">
                <a16:creationId xmlns:a16="http://schemas.microsoft.com/office/drawing/2014/main" id="{F672BF63-D6BE-4FE0-9D7D-3DC8C502A814}"/>
              </a:ext>
            </a:extLst>
          </p:cNvPr>
          <p:cNvSpPr/>
          <p:nvPr/>
        </p:nvSpPr>
        <p:spPr bwMode="auto">
          <a:xfrm>
            <a:off x="2414311" y="1673282"/>
            <a:ext cx="4193076" cy="4194448"/>
          </a:xfrm>
          <a:custGeom>
            <a:avLst/>
            <a:gdLst>
              <a:gd name="connsiteX0" fmla="*/ 0 w 4193857"/>
              <a:gd name="connsiteY0" fmla="*/ 2096929 h 4193857"/>
              <a:gd name="connsiteX1" fmla="*/ 2096929 w 4193857"/>
              <a:gd name="connsiteY1" fmla="*/ 0 h 4193857"/>
              <a:gd name="connsiteX2" fmla="*/ 2096929 w 4193857"/>
              <a:gd name="connsiteY2" fmla="*/ 2096929 h 4193857"/>
              <a:gd name="connsiteX3" fmla="*/ 0 w 4193857"/>
              <a:gd name="connsiteY3" fmla="*/ 2096929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0" y="2096929"/>
                </a:moveTo>
                <a:cubicBezTo>
                  <a:pt x="0" y="938827"/>
                  <a:pt x="938827" y="0"/>
                  <a:pt x="2096929" y="0"/>
                </a:cubicBezTo>
                <a:lnTo>
                  <a:pt x="2096929" y="2096929"/>
                </a:lnTo>
                <a:lnTo>
                  <a:pt x="0" y="2096929"/>
                </a:lnTo>
                <a:close/>
              </a:path>
            </a:pathLst>
          </a:custGeom>
          <a:solidFill>
            <a:schemeClr val="bg1"/>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435125" tIns="884467" rIns="2241479" bIns="2191552" spcCol="1270" anchor="ctr"/>
          <a:lstStyle/>
          <a:p>
            <a:pPr algn="ctr" defTabSz="533400" eaLnBrk="1" hangingPunct="1">
              <a:lnSpc>
                <a:spcPct val="90000"/>
              </a:lnSpc>
              <a:spcAft>
                <a:spcPct val="35000"/>
              </a:spcAft>
              <a:defRPr/>
            </a:pPr>
            <a:r>
              <a:rPr lang="sv-SE" sz="1100" b="1" dirty="0"/>
              <a:t>6. Upprätthålla</a:t>
            </a:r>
          </a:p>
          <a:p>
            <a:pPr algn="ctr" defTabSz="533400" eaLnBrk="1" hangingPunct="1">
              <a:lnSpc>
                <a:spcPct val="90000"/>
              </a:lnSpc>
              <a:spcAft>
                <a:spcPct val="35000"/>
              </a:spcAft>
              <a:defRPr/>
            </a:pPr>
            <a:endParaRPr lang="sv-SE" sz="1200" dirty="0"/>
          </a:p>
        </p:txBody>
      </p:sp>
      <p:sp>
        <p:nvSpPr>
          <p:cNvPr id="21" name="Bågformad 20">
            <a:extLst>
              <a:ext uri="{FF2B5EF4-FFF2-40B4-BE49-F238E27FC236}">
                <a16:creationId xmlns:a16="http://schemas.microsoft.com/office/drawing/2014/main" id="{A892FC6C-9EE5-4C22-9D8C-F5FF08591B7B}"/>
              </a:ext>
            </a:extLst>
          </p:cNvPr>
          <p:cNvSpPr/>
          <p:nvPr/>
        </p:nvSpPr>
        <p:spPr bwMode="auto">
          <a:xfrm>
            <a:off x="2168525" y="1412875"/>
            <a:ext cx="4711700" cy="4713288"/>
          </a:xfrm>
          <a:prstGeom prst="circularArrow">
            <a:avLst>
              <a:gd name="adj1" fmla="val 5085"/>
              <a:gd name="adj2" fmla="val 327528"/>
              <a:gd name="adj3" fmla="val 15872472"/>
              <a:gd name="adj4" fmla="val 1080000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4" name="Frihandsfigur 23">
            <a:hlinkClick r:id="rId5" action="ppaction://hlinksldjump"/>
            <a:extLst>
              <a:ext uri="{FF2B5EF4-FFF2-40B4-BE49-F238E27FC236}">
                <a16:creationId xmlns:a16="http://schemas.microsoft.com/office/drawing/2014/main" id="{8F38DE99-ADFC-44BC-9997-92DFBA59011E}"/>
              </a:ext>
            </a:extLst>
          </p:cNvPr>
          <p:cNvSpPr/>
          <p:nvPr/>
        </p:nvSpPr>
        <p:spPr bwMode="auto">
          <a:xfrm>
            <a:off x="2541891" y="1665080"/>
            <a:ext cx="4193076" cy="4194448"/>
          </a:xfrm>
          <a:custGeom>
            <a:avLst/>
            <a:gdLst>
              <a:gd name="connsiteX0" fmla="*/ 2096928 w 4193857"/>
              <a:gd name="connsiteY0" fmla="*/ 0 h 4193857"/>
              <a:gd name="connsiteX1" fmla="*/ 4193857 w 4193857"/>
              <a:gd name="connsiteY1" fmla="*/ 2096929 h 4193857"/>
              <a:gd name="connsiteX2" fmla="*/ 2096929 w 4193857"/>
              <a:gd name="connsiteY2" fmla="*/ 2096929 h 4193857"/>
              <a:gd name="connsiteX3" fmla="*/ 2096928 w 4193857"/>
              <a:gd name="connsiteY3" fmla="*/ 0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2096928" y="0"/>
                </a:moveTo>
                <a:cubicBezTo>
                  <a:pt x="3255030" y="0"/>
                  <a:pt x="4193857" y="938827"/>
                  <a:pt x="4193857" y="2096929"/>
                </a:cubicBezTo>
                <a:lnTo>
                  <a:pt x="2096929" y="2096929"/>
                </a:lnTo>
                <a:cubicBezTo>
                  <a:pt x="2096929" y="1397953"/>
                  <a:pt x="2096928" y="698976"/>
                  <a:pt x="2096928" y="0"/>
                </a:cubicBezTo>
                <a:close/>
              </a:path>
            </a:pathLst>
          </a:custGeom>
          <a:solidFill>
            <a:schemeClr val="bg1"/>
          </a:solidFill>
          <a:ln>
            <a:noFill/>
          </a:ln>
          <a:effectLst/>
          <a:scene3d>
            <a:camera prst="orthographicFront"/>
            <a:lightRig rig="flat" dir="t"/>
          </a:scene3d>
          <a:sp3d prstMaterial="dkEdge">
            <a:bevelT w="8200" h="38100"/>
          </a:sp3d>
        </p:spPr>
        <p:style>
          <a:lnRef idx="1">
            <a:schemeClr val="accent1"/>
          </a:lnRef>
          <a:fillRef idx="2">
            <a:schemeClr val="accent1"/>
          </a:fillRef>
          <a:effectRef idx="1">
            <a:schemeClr val="accent1"/>
          </a:effectRef>
          <a:fontRef idx="minor">
            <a:schemeClr val="dk1"/>
          </a:fontRef>
        </p:style>
        <p:txBody>
          <a:bodyPr lIns="2241480" tIns="884467" rIns="435124" bIns="2191552" spcCol="1270" anchor="ctr"/>
          <a:lstStyle/>
          <a:p>
            <a:pPr algn="ctr" defTabSz="533400" eaLnBrk="1" hangingPunct="1">
              <a:lnSpc>
                <a:spcPct val="90000"/>
              </a:lnSpc>
              <a:spcAft>
                <a:spcPct val="35000"/>
              </a:spcAft>
              <a:defRPr/>
            </a:pPr>
            <a:r>
              <a:rPr lang="sv-SE" sz="1100" b="1" dirty="0"/>
              <a:t>3. Analys av verksamheten</a:t>
            </a:r>
          </a:p>
          <a:p>
            <a:pPr algn="ctr" defTabSz="533400" eaLnBrk="1" hangingPunct="1">
              <a:lnSpc>
                <a:spcPct val="90000"/>
              </a:lnSpc>
              <a:spcAft>
                <a:spcPct val="35000"/>
              </a:spcAft>
              <a:defRPr/>
            </a:pPr>
            <a:endParaRPr lang="sv-SE" sz="1100" dirty="0"/>
          </a:p>
        </p:txBody>
      </p:sp>
      <p:sp>
        <p:nvSpPr>
          <p:cNvPr id="25" name="Bågformad 24">
            <a:extLst>
              <a:ext uri="{FF2B5EF4-FFF2-40B4-BE49-F238E27FC236}">
                <a16:creationId xmlns:a16="http://schemas.microsoft.com/office/drawing/2014/main" id="{6D3919D4-8470-47AC-8C22-B040547E8FC0}"/>
              </a:ext>
            </a:extLst>
          </p:cNvPr>
          <p:cNvSpPr/>
          <p:nvPr/>
        </p:nvSpPr>
        <p:spPr bwMode="auto">
          <a:xfrm>
            <a:off x="2282825" y="1404938"/>
            <a:ext cx="4711700" cy="4713287"/>
          </a:xfrm>
          <a:prstGeom prst="circularArrow">
            <a:avLst>
              <a:gd name="adj1" fmla="val 5085"/>
              <a:gd name="adj2" fmla="val 327528"/>
              <a:gd name="adj3" fmla="val 21272472"/>
              <a:gd name="adj4" fmla="val 1620000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6" name="Frihandsfigur 25">
            <a:hlinkClick r:id="rId6" action="ppaction://hlinksldjump"/>
            <a:extLst>
              <a:ext uri="{FF2B5EF4-FFF2-40B4-BE49-F238E27FC236}">
                <a16:creationId xmlns:a16="http://schemas.microsoft.com/office/drawing/2014/main" id="{11F4BDBC-A4E7-43F5-ACB6-0E231DD4AD8A}"/>
              </a:ext>
            </a:extLst>
          </p:cNvPr>
          <p:cNvSpPr/>
          <p:nvPr/>
        </p:nvSpPr>
        <p:spPr bwMode="auto">
          <a:xfrm>
            <a:off x="2555338" y="1807617"/>
            <a:ext cx="4193076" cy="4194448"/>
          </a:xfrm>
          <a:custGeom>
            <a:avLst/>
            <a:gdLst>
              <a:gd name="connsiteX0" fmla="*/ 4193857 w 4193857"/>
              <a:gd name="connsiteY0" fmla="*/ 2096929 h 4193857"/>
              <a:gd name="connsiteX1" fmla="*/ 2096928 w 4193857"/>
              <a:gd name="connsiteY1" fmla="*/ 4193858 h 4193857"/>
              <a:gd name="connsiteX2" fmla="*/ 2096929 w 4193857"/>
              <a:gd name="connsiteY2" fmla="*/ 2096929 h 4193857"/>
              <a:gd name="connsiteX3" fmla="*/ 4193857 w 4193857"/>
              <a:gd name="connsiteY3" fmla="*/ 2096929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4193857" y="2096929"/>
                </a:moveTo>
                <a:cubicBezTo>
                  <a:pt x="4193857" y="3255031"/>
                  <a:pt x="3255030" y="4193858"/>
                  <a:pt x="2096928" y="4193858"/>
                </a:cubicBezTo>
                <a:cubicBezTo>
                  <a:pt x="2096928" y="3494882"/>
                  <a:pt x="2096929" y="2795905"/>
                  <a:pt x="2096929" y="2096929"/>
                </a:cubicBezTo>
                <a:lnTo>
                  <a:pt x="4193857" y="2096929"/>
                </a:lnTo>
                <a:close/>
              </a:path>
            </a:pathLst>
          </a:custGeom>
          <a:solidFill>
            <a:schemeClr val="bg1"/>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2241480" tIns="2191553" rIns="435124" bIns="884466" spcCol="1270" anchor="ctr"/>
          <a:lstStyle/>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r>
              <a:rPr lang="sv-SE" sz="1100" b="1" dirty="0"/>
              <a:t>4. Kontinuitetsstrategi</a:t>
            </a:r>
          </a:p>
        </p:txBody>
      </p:sp>
      <p:sp>
        <p:nvSpPr>
          <p:cNvPr id="27" name="Bågformad 26">
            <a:extLst>
              <a:ext uri="{FF2B5EF4-FFF2-40B4-BE49-F238E27FC236}">
                <a16:creationId xmlns:a16="http://schemas.microsoft.com/office/drawing/2014/main" id="{E3402263-D895-4414-A90B-9878FF37A979}"/>
              </a:ext>
            </a:extLst>
          </p:cNvPr>
          <p:cNvSpPr/>
          <p:nvPr/>
        </p:nvSpPr>
        <p:spPr bwMode="auto">
          <a:xfrm>
            <a:off x="2282825" y="1546225"/>
            <a:ext cx="4711700" cy="4713288"/>
          </a:xfrm>
          <a:prstGeom prst="circularArrow">
            <a:avLst>
              <a:gd name="adj1" fmla="val 5085"/>
              <a:gd name="adj2" fmla="val 327528"/>
              <a:gd name="adj3" fmla="val 5072472"/>
              <a:gd name="adj4" fmla="val 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9" name="Frihandsfigur 28">
            <a:extLst>
              <a:ext uri="{FF2B5EF4-FFF2-40B4-BE49-F238E27FC236}">
                <a16:creationId xmlns:a16="http://schemas.microsoft.com/office/drawing/2014/main" id="{27D1268F-30C6-411E-98C8-5B08B0D311C1}"/>
              </a:ext>
            </a:extLst>
          </p:cNvPr>
          <p:cNvSpPr/>
          <p:nvPr/>
        </p:nvSpPr>
        <p:spPr bwMode="auto">
          <a:xfrm>
            <a:off x="2402710" y="1805568"/>
            <a:ext cx="4193076" cy="4194448"/>
          </a:xfrm>
          <a:custGeom>
            <a:avLst/>
            <a:gdLst>
              <a:gd name="connsiteX0" fmla="*/ 2096929 w 4193857"/>
              <a:gd name="connsiteY0" fmla="*/ 4193857 h 4193857"/>
              <a:gd name="connsiteX1" fmla="*/ 0 w 4193857"/>
              <a:gd name="connsiteY1" fmla="*/ 2096928 h 4193857"/>
              <a:gd name="connsiteX2" fmla="*/ 2096929 w 4193857"/>
              <a:gd name="connsiteY2" fmla="*/ 2096929 h 4193857"/>
              <a:gd name="connsiteX3" fmla="*/ 2096929 w 4193857"/>
              <a:gd name="connsiteY3" fmla="*/ 4193857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2096929" y="4193857"/>
                </a:moveTo>
                <a:cubicBezTo>
                  <a:pt x="938827" y="4193857"/>
                  <a:pt x="0" y="3255030"/>
                  <a:pt x="0" y="2096928"/>
                </a:cubicBezTo>
                <a:lnTo>
                  <a:pt x="2096929" y="2096929"/>
                </a:lnTo>
                <a:lnTo>
                  <a:pt x="2096929" y="4193857"/>
                </a:lnTo>
                <a:close/>
              </a:path>
            </a:pathLst>
          </a:custGeom>
          <a:gradFill rotWithShape="0">
            <a:gsLst>
              <a:gs pos="0">
                <a:srgbClr val="90FFDA"/>
              </a:gs>
              <a:gs pos="35000">
                <a:srgbClr val="B2FFE3"/>
              </a:gs>
              <a:gs pos="100000">
                <a:srgbClr val="E0FFF4"/>
              </a:gs>
            </a:gsLst>
            <a:lin ang="2700000" scaled="0"/>
          </a:gra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435125" tIns="2191553" rIns="2241479" bIns="884466" spcCol="1270" anchor="ctr"/>
          <a:lstStyle/>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r>
              <a:rPr lang="sv-SE" sz="1100" b="1" dirty="0"/>
              <a:t>5. Kontinuitetsplaner</a:t>
            </a:r>
          </a:p>
          <a:p>
            <a:pPr algn="ctr" defTabSz="533400" eaLnBrk="1" hangingPunct="1">
              <a:lnSpc>
                <a:spcPct val="90000"/>
              </a:lnSpc>
              <a:spcAft>
                <a:spcPct val="35000"/>
              </a:spcAft>
              <a:defRPr/>
            </a:pPr>
            <a:endParaRPr lang="sv-SE" sz="1200" dirty="0"/>
          </a:p>
        </p:txBody>
      </p:sp>
      <p:sp>
        <p:nvSpPr>
          <p:cNvPr id="30" name="Bågformad 29">
            <a:extLst>
              <a:ext uri="{FF2B5EF4-FFF2-40B4-BE49-F238E27FC236}">
                <a16:creationId xmlns:a16="http://schemas.microsoft.com/office/drawing/2014/main" id="{E9E8A9F2-FC7D-4A6B-8919-2F4A35C94D8B}"/>
              </a:ext>
            </a:extLst>
          </p:cNvPr>
          <p:cNvSpPr/>
          <p:nvPr/>
        </p:nvSpPr>
        <p:spPr bwMode="auto">
          <a:xfrm>
            <a:off x="2135188" y="1525588"/>
            <a:ext cx="4711700" cy="4713287"/>
          </a:xfrm>
          <a:prstGeom prst="circularArrow">
            <a:avLst>
              <a:gd name="adj1" fmla="val 5085"/>
              <a:gd name="adj2" fmla="val 327528"/>
              <a:gd name="adj3" fmla="val 10472472"/>
              <a:gd name="adj4" fmla="val 5400000"/>
              <a:gd name="adj5" fmla="val 5932"/>
            </a:avLst>
          </a:prstGeom>
          <a:gradFill flip="none" rotWithShape="0">
            <a:lin ang="0" scaled="1"/>
            <a:tileRect/>
          </a:gra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2" name="Ellips 21">
            <a:hlinkClick r:id="rId7" action="ppaction://hlinksldjump"/>
            <a:extLst>
              <a:ext uri="{FF2B5EF4-FFF2-40B4-BE49-F238E27FC236}">
                <a16:creationId xmlns:a16="http://schemas.microsoft.com/office/drawing/2014/main" id="{91F0077A-2247-41FB-A51A-FD157C31CA5E}"/>
              </a:ext>
            </a:extLst>
          </p:cNvPr>
          <p:cNvSpPr/>
          <p:nvPr/>
        </p:nvSpPr>
        <p:spPr bwMode="auto">
          <a:xfrm>
            <a:off x="3933825" y="3152775"/>
            <a:ext cx="1295400" cy="12954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eaLnBrk="1" hangingPunct="1">
              <a:defRPr/>
            </a:pPr>
            <a:r>
              <a:rPr lang="sv-SE" sz="1100" b="1" dirty="0">
                <a:solidFill>
                  <a:schemeClr val="tx1"/>
                </a:solidFill>
                <a:latin typeface="+mj-lt"/>
                <a:cs typeface="Arial" pitchFamily="34" charset="0"/>
              </a:rPr>
              <a:t>2. Styrande dokument</a:t>
            </a:r>
          </a:p>
        </p:txBody>
      </p:sp>
      <p:grpSp>
        <p:nvGrpSpPr>
          <p:cNvPr id="31" name="Grupp 30">
            <a:extLst>
              <a:ext uri="{FF2B5EF4-FFF2-40B4-BE49-F238E27FC236}">
                <a16:creationId xmlns:a16="http://schemas.microsoft.com/office/drawing/2014/main" id="{20F50A8C-0437-44EA-9537-5A1675D3E02B}"/>
              </a:ext>
            </a:extLst>
          </p:cNvPr>
          <p:cNvGrpSpPr/>
          <p:nvPr/>
        </p:nvGrpSpPr>
        <p:grpSpPr>
          <a:xfrm>
            <a:off x="3142425" y="1030539"/>
            <a:ext cx="2874857" cy="360000"/>
            <a:chOff x="2523592" y="1106739"/>
            <a:chExt cx="2874857" cy="360000"/>
          </a:xfrm>
          <a:solidFill>
            <a:schemeClr val="bg1"/>
          </a:solidFill>
        </p:grpSpPr>
        <p:sp>
          <p:nvSpPr>
            <p:cNvPr id="2" name="Rektangel med rundade hörn 1">
              <a:extLst>
                <a:ext uri="{FF2B5EF4-FFF2-40B4-BE49-F238E27FC236}">
                  <a16:creationId xmlns:a16="http://schemas.microsoft.com/office/drawing/2014/main" id="{A85BC265-A150-4FEF-A39C-0814B341A9BF}"/>
                </a:ext>
              </a:extLst>
            </p:cNvPr>
            <p:cNvSpPr/>
            <p:nvPr/>
          </p:nvSpPr>
          <p:spPr>
            <a:xfrm>
              <a:off x="2523592" y="1106739"/>
              <a:ext cx="2874857" cy="360000"/>
            </a:xfrm>
            <a:prstGeom prst="roundRect">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textruta 3">
              <a:hlinkClick r:id="rId8" action="ppaction://hlinksldjump"/>
              <a:extLst>
                <a:ext uri="{FF2B5EF4-FFF2-40B4-BE49-F238E27FC236}">
                  <a16:creationId xmlns:a16="http://schemas.microsoft.com/office/drawing/2014/main" id="{479866A9-866F-4880-9C33-7579E33D68BE}"/>
                </a:ext>
              </a:extLst>
            </p:cNvPr>
            <p:cNvSpPr txBox="1"/>
            <p:nvPr/>
          </p:nvSpPr>
          <p:spPr>
            <a:xfrm>
              <a:off x="2549186" y="1150983"/>
              <a:ext cx="2837636" cy="261610"/>
            </a:xfrm>
            <a:prstGeom prst="rect">
              <a:avLst/>
            </a:prstGeom>
            <a:grpFill/>
          </p:spPr>
          <p:txBody>
            <a:bodyPr wrap="none">
              <a:spAutoFit/>
            </a:bodyPr>
            <a:lstStyle/>
            <a:p>
              <a:pPr>
                <a:defRPr/>
              </a:pPr>
              <a:r>
                <a:rPr lang="sv-SE" sz="1100" b="1" dirty="0">
                  <a:latin typeface="+mj-lt"/>
                </a:rPr>
                <a:t>1. Introduktion till kontinuitetshantering</a:t>
              </a:r>
            </a:p>
          </p:txBody>
        </p:sp>
      </p:grpSp>
      <p:pic>
        <p:nvPicPr>
          <p:cNvPr id="81942" name="Bildobjekt 2">
            <a:extLst>
              <a:ext uri="{FF2B5EF4-FFF2-40B4-BE49-F238E27FC236}">
                <a16:creationId xmlns:a16="http://schemas.microsoft.com/office/drawing/2014/main" id="{D14EC092-532C-48B8-B0A1-65D203CE88E1}"/>
              </a:ext>
            </a:extLst>
          </p:cNvPr>
          <p:cNvPicPr>
            <a:picLocks noChangeAspect="1"/>
          </p:cNvPicPr>
          <p:nvPr/>
        </p:nvPicPr>
        <p:blipFill>
          <a:blip r:embed="rId9">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Höger 61">
            <a:hlinkClick r:id="rId10" action="ppaction://hlinksldjump"/>
            <a:extLst>
              <a:ext uri="{FF2B5EF4-FFF2-40B4-BE49-F238E27FC236}">
                <a16:creationId xmlns:a16="http://schemas.microsoft.com/office/drawing/2014/main" id="{9B7472F5-7453-407C-AB15-7C861D200EDA}"/>
              </a:ext>
            </a:extLst>
          </p:cNvPr>
          <p:cNvSpPr/>
          <p:nvPr/>
        </p:nvSpPr>
        <p:spPr>
          <a:xfrm>
            <a:off x="6897688" y="6054725"/>
            <a:ext cx="2184400" cy="754063"/>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 till 5. Kontinuitetsplaner</a:t>
            </a:r>
            <a:endParaRPr lang="sv-SE" dirty="0"/>
          </a:p>
        </p:txBody>
      </p:sp>
      <p:grpSp>
        <p:nvGrpSpPr>
          <p:cNvPr id="81944" name="Grupp 6">
            <a:extLst>
              <a:ext uri="{FF2B5EF4-FFF2-40B4-BE49-F238E27FC236}">
                <a16:creationId xmlns:a16="http://schemas.microsoft.com/office/drawing/2014/main" id="{43B7009E-000E-4D94-A398-18BD80F87638}"/>
              </a:ext>
            </a:extLst>
          </p:cNvPr>
          <p:cNvGrpSpPr>
            <a:grpSpLocks/>
          </p:cNvGrpSpPr>
          <p:nvPr/>
        </p:nvGrpSpPr>
        <p:grpSpPr bwMode="auto">
          <a:xfrm>
            <a:off x="66675" y="6064250"/>
            <a:ext cx="2187575" cy="755650"/>
            <a:chOff x="165633" y="5917499"/>
            <a:chExt cx="2189158" cy="756351"/>
          </a:xfrm>
        </p:grpSpPr>
        <p:sp>
          <p:nvSpPr>
            <p:cNvPr id="64" name="Höger 63">
              <a:extLst>
                <a:ext uri="{FF2B5EF4-FFF2-40B4-BE49-F238E27FC236}">
                  <a16:creationId xmlns:a16="http://schemas.microsoft.com/office/drawing/2014/main" id="{324E1B80-9D1C-4AA5-BB38-06E35C743E1C}"/>
                </a:ext>
              </a:extLst>
            </p:cNvPr>
            <p:cNvSpPr/>
            <p:nvPr/>
          </p:nvSpPr>
          <p:spPr>
            <a:xfrm rot="10800000">
              <a:off x="165633" y="5917499"/>
              <a:ext cx="2185981" cy="756351"/>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5" name="textruta 64">
              <a:hlinkClick r:id="rId11" action="ppaction://hlinksldjump"/>
              <a:extLst>
                <a:ext uri="{FF2B5EF4-FFF2-40B4-BE49-F238E27FC236}">
                  <a16:creationId xmlns:a16="http://schemas.microsoft.com/office/drawing/2014/main" id="{202308C1-07CA-4702-BC74-1EA4E7EC2E0E}"/>
                </a:ext>
              </a:extLst>
            </p:cNvPr>
            <p:cNvSpPr txBox="1"/>
            <p:nvPr/>
          </p:nvSpPr>
          <p:spPr>
            <a:xfrm>
              <a:off x="194229" y="5971524"/>
              <a:ext cx="2160562" cy="683258"/>
            </a:xfrm>
            <a:prstGeom prst="rect">
              <a:avLst/>
            </a:prstGeom>
            <a:noFill/>
          </p:spPr>
          <p:txBody>
            <a:bodyPr>
              <a:spAutoFit/>
            </a:bodyPr>
            <a:lstStyle/>
            <a:p>
              <a:pPr>
                <a:defRPr/>
              </a:pPr>
              <a:r>
                <a:rPr lang="sv-SE" sz="1200" dirty="0">
                  <a:solidFill>
                    <a:schemeClr val="bg1"/>
                  </a:solidFill>
                  <a:latin typeface="+mj-lt"/>
                </a:rPr>
                <a:t>  </a:t>
              </a:r>
            </a:p>
            <a:p>
              <a:pPr algn="ctr">
                <a:defRPr/>
              </a:pPr>
              <a:r>
                <a:rPr lang="sv-SE" sz="1200" dirty="0">
                  <a:solidFill>
                    <a:schemeClr val="bg1"/>
                  </a:solidFill>
                  <a:latin typeface="+mj-lt"/>
                </a:rPr>
                <a:t> Tillbaka</a:t>
              </a:r>
            </a:p>
          </p:txBody>
        </p:sp>
      </p:grpSp>
      <p:sp>
        <p:nvSpPr>
          <p:cNvPr id="28" name="textruta 27">
            <a:extLst>
              <a:ext uri="{FF2B5EF4-FFF2-40B4-BE49-F238E27FC236}">
                <a16:creationId xmlns:a16="http://schemas.microsoft.com/office/drawing/2014/main" id="{A7379319-23BC-4D5E-B523-0DE312FEE6D4}"/>
              </a:ext>
            </a:extLst>
          </p:cNvPr>
          <p:cNvSpPr txBox="1"/>
          <p:nvPr/>
        </p:nvSpPr>
        <p:spPr>
          <a:xfrm>
            <a:off x="6832600" y="4181475"/>
            <a:ext cx="2365375" cy="1446213"/>
          </a:xfrm>
          <a:prstGeom prst="rect">
            <a:avLst/>
          </a:prstGeom>
          <a:noFill/>
        </p:spPr>
        <p:txBody>
          <a:bodyPr>
            <a:spAutoFit/>
          </a:bodyPr>
          <a:lstStyle/>
          <a:p>
            <a:pPr>
              <a:defRPr/>
            </a:pPr>
            <a:endParaRPr lang="sv-SE" sz="1100" dirty="0">
              <a:latin typeface="+mj-lt"/>
            </a:endParaRPr>
          </a:p>
          <a:p>
            <a:pPr>
              <a:defRPr/>
            </a:pPr>
            <a:r>
              <a:rPr lang="sv-SE" sz="1100" dirty="0">
                <a:latin typeface="+mj-lt"/>
              </a:rPr>
              <a:t>Följ den numrerade ordningen genom att börja med avsnitt 5. </a:t>
            </a:r>
          </a:p>
          <a:p>
            <a:pPr>
              <a:defRPr/>
            </a:pPr>
            <a:endParaRPr lang="sv-SE" sz="1100" dirty="0">
              <a:latin typeface="+mj-lt"/>
            </a:endParaRPr>
          </a:p>
          <a:p>
            <a:pPr>
              <a:defRPr/>
            </a:pPr>
            <a:endParaRPr lang="sv-SE" sz="1100" dirty="0">
              <a:latin typeface="+mj-lt"/>
            </a:endParaRPr>
          </a:p>
          <a:p>
            <a:pPr>
              <a:defRPr/>
            </a:pPr>
            <a:r>
              <a:rPr lang="sv-SE" sz="1100" dirty="0">
                <a:latin typeface="+mj-lt"/>
              </a:rPr>
              <a:t>Klicka på en specifik del av diagrammet om du vill hoppa direkt till ett annat avsnitt</a:t>
            </a:r>
          </a:p>
        </p:txBody>
      </p:sp>
      <p:sp>
        <p:nvSpPr>
          <p:cNvPr id="81946" name="textruta 22">
            <a:extLst>
              <a:ext uri="{FF2B5EF4-FFF2-40B4-BE49-F238E27FC236}">
                <a16:creationId xmlns:a16="http://schemas.microsoft.com/office/drawing/2014/main" id="{00D02F59-2DEA-4EFD-B522-0F40F08BAB57}"/>
              </a:ext>
            </a:extLst>
          </p:cNvPr>
          <p:cNvSpPr txBox="1">
            <a:spLocks noChangeArrowheads="1"/>
          </p:cNvSpPr>
          <p:nvPr/>
        </p:nvSpPr>
        <p:spPr bwMode="auto">
          <a:xfrm rot="-5400000">
            <a:off x="6393656" y="4890294"/>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81947" name="textruta 22">
            <a:extLst>
              <a:ext uri="{FF2B5EF4-FFF2-40B4-BE49-F238E27FC236}">
                <a16:creationId xmlns:a16="http://schemas.microsoft.com/office/drawing/2014/main" id="{F6A4CA43-6ABD-4C9C-994B-2C70B1ADE1DB}"/>
              </a:ext>
            </a:extLst>
          </p:cNvPr>
          <p:cNvSpPr txBox="1">
            <a:spLocks noChangeArrowheads="1"/>
          </p:cNvSpPr>
          <p:nvPr/>
        </p:nvSpPr>
        <p:spPr bwMode="auto">
          <a:xfrm flipV="1">
            <a:off x="8589963" y="427355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Tree>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ruta 48">
            <a:extLst>
              <a:ext uri="{FF2B5EF4-FFF2-40B4-BE49-F238E27FC236}">
                <a16:creationId xmlns:a16="http://schemas.microsoft.com/office/drawing/2014/main" id="{26FF3C1F-925A-4717-A1A8-B39922339E0C}"/>
              </a:ext>
            </a:extLst>
          </p:cNvPr>
          <p:cNvSpPr txBox="1">
            <a:spLocks noChangeArrowheads="1"/>
          </p:cNvSpPr>
          <p:nvPr/>
        </p:nvSpPr>
        <p:spPr bwMode="auto">
          <a:xfrm>
            <a:off x="671513" y="4124325"/>
            <a:ext cx="1760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800">
                <a:latin typeface="Times New Roman" panose="02020603050405020304" pitchFamily="18" charset="0"/>
              </a:rPr>
              <a:t>Hur gör vi detta steg?</a:t>
            </a:r>
          </a:p>
          <a:p>
            <a:pPr algn="ctr">
              <a:spcBef>
                <a:spcPct val="0"/>
              </a:spcBef>
              <a:buFontTx/>
              <a:buNone/>
            </a:pPr>
            <a:r>
              <a:rPr lang="sv-SE" altLang="sv-SE" sz="3600">
                <a:latin typeface="Times New Roman" panose="02020603050405020304" pitchFamily="18" charset="0"/>
                <a:sym typeface="Webdings" panose="05030102010509060703" pitchFamily="18" charset="2"/>
              </a:rPr>
              <a:t></a:t>
            </a:r>
            <a:endParaRPr lang="sv-SE" altLang="sv-SE" sz="1800">
              <a:latin typeface="Times New Roman" panose="02020603050405020304" pitchFamily="18" charset="0"/>
            </a:endParaRPr>
          </a:p>
        </p:txBody>
      </p:sp>
      <p:cxnSp>
        <p:nvCxnSpPr>
          <p:cNvPr id="14" name="Rak 13">
            <a:extLst>
              <a:ext uri="{FF2B5EF4-FFF2-40B4-BE49-F238E27FC236}">
                <a16:creationId xmlns:a16="http://schemas.microsoft.com/office/drawing/2014/main" id="{3960D341-9BF7-4D45-97B8-C3B6229A6408}"/>
              </a:ext>
            </a:extLst>
          </p:cNvPr>
          <p:cNvCxnSpPr/>
          <p:nvPr/>
        </p:nvCxnSpPr>
        <p:spPr bwMode="auto">
          <a:xfrm rot="5400000">
            <a:off x="1520825" y="3570288"/>
            <a:ext cx="0" cy="1079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19E929F0-0339-4C5A-BA08-7683DCD2187F}"/>
              </a:ext>
            </a:extLst>
          </p:cNvPr>
          <p:cNvCxnSpPr/>
          <p:nvPr/>
        </p:nvCxnSpPr>
        <p:spPr bwMode="auto">
          <a:xfrm rot="5400000">
            <a:off x="1535113" y="2392363"/>
            <a:ext cx="0" cy="1079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51">
            <a:extLst>
              <a:ext uri="{FF2B5EF4-FFF2-40B4-BE49-F238E27FC236}">
                <a16:creationId xmlns:a16="http://schemas.microsoft.com/office/drawing/2014/main" id="{5C8506AB-A415-45F9-8EF4-BDFF6C3EF68D}"/>
              </a:ext>
            </a:extLst>
          </p:cNvPr>
          <p:cNvSpPr txBox="1">
            <a:spLocks noChangeArrowheads="1"/>
          </p:cNvSpPr>
          <p:nvPr/>
        </p:nvSpPr>
        <p:spPr bwMode="auto">
          <a:xfrm>
            <a:off x="671513" y="2932113"/>
            <a:ext cx="176053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800">
                <a:latin typeface="Times New Roman" panose="02020603050405020304" pitchFamily="18" charset="0"/>
              </a:rPr>
              <a:t>Vad gör vi i detta steg?</a:t>
            </a:r>
          </a:p>
          <a:p>
            <a:pPr algn="ctr">
              <a:spcBef>
                <a:spcPct val="0"/>
              </a:spcBef>
              <a:buFontTx/>
              <a:buNone/>
            </a:pPr>
            <a:r>
              <a:rPr lang="sv-SE" altLang="sv-SE" sz="3600">
                <a:latin typeface="Times New Roman" panose="02020603050405020304" pitchFamily="18" charset="0"/>
                <a:sym typeface="Webdings" panose="05030102010509060703" pitchFamily="18" charset="2"/>
              </a:rPr>
              <a:t></a:t>
            </a:r>
            <a:endParaRPr lang="sv-SE" altLang="sv-SE" sz="1800">
              <a:latin typeface="Times New Roman" panose="02020603050405020304" pitchFamily="18" charset="0"/>
            </a:endParaRPr>
          </a:p>
        </p:txBody>
      </p:sp>
      <p:sp>
        <p:nvSpPr>
          <p:cNvPr id="17" name="textruta 52">
            <a:extLst>
              <a:ext uri="{FF2B5EF4-FFF2-40B4-BE49-F238E27FC236}">
                <a16:creationId xmlns:a16="http://schemas.microsoft.com/office/drawing/2014/main" id="{FCCA5152-39BD-4550-A147-050B1005789C}"/>
              </a:ext>
            </a:extLst>
          </p:cNvPr>
          <p:cNvSpPr txBox="1">
            <a:spLocks noChangeArrowheads="1"/>
          </p:cNvSpPr>
          <p:nvPr/>
        </p:nvSpPr>
        <p:spPr bwMode="auto">
          <a:xfrm>
            <a:off x="677863" y="1735138"/>
            <a:ext cx="1760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800">
                <a:latin typeface="Times New Roman" panose="02020603050405020304" pitchFamily="18" charset="0"/>
              </a:rPr>
              <a:t>Varför gör vi detta steg?</a:t>
            </a:r>
          </a:p>
          <a:p>
            <a:pPr algn="ctr">
              <a:spcBef>
                <a:spcPct val="0"/>
              </a:spcBef>
              <a:buFontTx/>
              <a:buNone/>
            </a:pPr>
            <a:r>
              <a:rPr lang="sv-SE" altLang="sv-SE" sz="3600">
                <a:latin typeface="Times New Roman" panose="02020603050405020304" pitchFamily="18" charset="0"/>
                <a:sym typeface="Webdings" panose="05030102010509060703" pitchFamily="18" charset="2"/>
              </a:rPr>
              <a:t></a:t>
            </a:r>
            <a:endParaRPr lang="sv-SE" altLang="sv-SE" sz="1800">
              <a:latin typeface="Times New Roman" panose="02020603050405020304" pitchFamily="18" charset="0"/>
            </a:endParaRPr>
          </a:p>
        </p:txBody>
      </p:sp>
      <p:sp>
        <p:nvSpPr>
          <p:cNvPr id="18" name="textruta 17">
            <a:extLst>
              <a:ext uri="{FF2B5EF4-FFF2-40B4-BE49-F238E27FC236}">
                <a16:creationId xmlns:a16="http://schemas.microsoft.com/office/drawing/2014/main" id="{E110145F-FB1A-4851-8214-173F2DCD0199}"/>
              </a:ext>
            </a:extLst>
          </p:cNvPr>
          <p:cNvSpPr txBox="1"/>
          <p:nvPr/>
        </p:nvSpPr>
        <p:spPr>
          <a:xfrm>
            <a:off x="2759075" y="2119313"/>
            <a:ext cx="5580063" cy="2247900"/>
          </a:xfrm>
          <a:prstGeom prst="roundRect">
            <a:avLst/>
          </a:prstGeom>
          <a:solidFill>
            <a:schemeClr val="bg1">
              <a:lumMod val="75000"/>
            </a:schemeClr>
          </a:solidFill>
        </p:spPr>
        <p:txBody>
          <a:bodyPr>
            <a:spAutoFit/>
          </a:bodyPr>
          <a:lstStyle/>
          <a:p>
            <a:pPr>
              <a:defRPr/>
            </a:pPr>
            <a:r>
              <a:rPr lang="sv-SE" sz="1400" b="1" dirty="0">
                <a:latin typeface="+mj-lt"/>
              </a:rPr>
              <a:t>HUR GÖR VI DETTA STEG?</a:t>
            </a:r>
          </a:p>
          <a:p>
            <a:pPr>
              <a:defRPr/>
            </a:pPr>
            <a:endParaRPr lang="sv-SE" sz="1400" b="1" dirty="0">
              <a:latin typeface="+mj-lt"/>
            </a:endParaRPr>
          </a:p>
          <a:p>
            <a:pPr>
              <a:defRPr/>
            </a:pPr>
            <a:r>
              <a:rPr lang="sv-SE" sz="1400" dirty="0">
                <a:latin typeface="+mj-lt"/>
              </a:rPr>
              <a:t>Kontinuitetsplaner utarbetas lämpligast i workshop- och/eller intervjuformat, i regel med samma deltagare som vid workshop för konsekvensanalys och riskbedömning:</a:t>
            </a:r>
          </a:p>
          <a:p>
            <a:pPr>
              <a:defRPr/>
            </a:pPr>
            <a:endParaRPr lang="sv-SE" sz="1400" dirty="0">
              <a:latin typeface="+mj-lt"/>
            </a:endParaRPr>
          </a:p>
          <a:p>
            <a:pPr>
              <a:defRPr/>
            </a:pPr>
            <a:r>
              <a:rPr lang="sv-SE" sz="1400" dirty="0">
                <a:latin typeface="+mj-lt"/>
              </a:rPr>
              <a:t>Utifrån resultatet från workshopen kan kompletterande information behöva inhämtas, exempelvis från andra befintliga planer eller specialistkompetens.</a:t>
            </a:r>
          </a:p>
        </p:txBody>
      </p:sp>
      <p:sp>
        <p:nvSpPr>
          <p:cNvPr id="19" name="X">
            <a:extLst>
              <a:ext uri="{FF2B5EF4-FFF2-40B4-BE49-F238E27FC236}">
                <a16:creationId xmlns:a16="http://schemas.microsoft.com/office/drawing/2014/main" id="{0B33737A-A646-4C1F-B597-AB44A68C60FC}"/>
              </a:ext>
            </a:extLst>
          </p:cNvPr>
          <p:cNvSpPr>
            <a:spLocks noChangeAspect="1"/>
          </p:cNvSpPr>
          <p:nvPr/>
        </p:nvSpPr>
        <p:spPr>
          <a:xfrm>
            <a:off x="8018463" y="1971675"/>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ruta 19">
            <a:extLst>
              <a:ext uri="{FF2B5EF4-FFF2-40B4-BE49-F238E27FC236}">
                <a16:creationId xmlns:a16="http://schemas.microsoft.com/office/drawing/2014/main" id="{548389F5-5E4F-4EDB-A0AA-2368D85BB5DD}"/>
              </a:ext>
            </a:extLst>
          </p:cNvPr>
          <p:cNvSpPr txBox="1"/>
          <p:nvPr/>
        </p:nvSpPr>
        <p:spPr>
          <a:xfrm>
            <a:off x="2771775" y="1735138"/>
            <a:ext cx="5580063" cy="3678237"/>
          </a:xfrm>
          <a:prstGeom prst="roundRect">
            <a:avLst/>
          </a:prstGeom>
          <a:solidFill>
            <a:schemeClr val="bg1">
              <a:lumMod val="75000"/>
            </a:schemeClr>
          </a:solidFill>
        </p:spPr>
        <p:txBody>
          <a:bodyPr>
            <a:spAutoFit/>
          </a:bodyPr>
          <a:lstStyle/>
          <a:p>
            <a:pPr>
              <a:defRPr/>
            </a:pPr>
            <a:r>
              <a:rPr lang="sv-SE" sz="1400" b="1" dirty="0">
                <a:latin typeface="+mj-lt"/>
              </a:rPr>
              <a:t>VAD GÖR VI I DETTA STEG?</a:t>
            </a:r>
          </a:p>
          <a:p>
            <a:pPr>
              <a:defRPr/>
            </a:pPr>
            <a:endParaRPr lang="sv-SE" sz="1400" b="1" dirty="0">
              <a:latin typeface="+mj-lt"/>
            </a:endParaRPr>
          </a:p>
          <a:p>
            <a:pPr>
              <a:defRPr/>
            </a:pPr>
            <a:r>
              <a:rPr lang="sv-SE" sz="1400" dirty="0">
                <a:latin typeface="+mj-lt"/>
              </a:rPr>
              <a:t>Kontinuitetslösningarna beskrivs ofta som ett antal checklistor med tydliga beskrivningar av vad som ska göras, vem som ska utföra detta, hur det ska genomföras och när. </a:t>
            </a:r>
          </a:p>
          <a:p>
            <a:pPr>
              <a:defRPr/>
            </a:pPr>
            <a:endParaRPr lang="sv-SE" sz="1400" dirty="0">
              <a:latin typeface="+mj-lt"/>
            </a:endParaRPr>
          </a:p>
          <a:p>
            <a:pPr>
              <a:defRPr/>
            </a:pPr>
            <a:r>
              <a:rPr lang="sv-SE" sz="1400" dirty="0">
                <a:latin typeface="+mj-lt"/>
              </a:rPr>
              <a:t>Planerna beskriver kontinuitetslösningarna i form av operativa åtgärdslistor/checklistor samt kompletterande information i form av:</a:t>
            </a:r>
          </a:p>
          <a:p>
            <a:pPr marL="285750" indent="-285750">
              <a:buFont typeface="Arial" panose="020B0604020202020204" pitchFamily="34" charset="0"/>
              <a:buChar char="•"/>
              <a:defRPr/>
            </a:pPr>
            <a:r>
              <a:rPr lang="sv-SE" sz="1400" dirty="0">
                <a:latin typeface="+mj-lt"/>
              </a:rPr>
              <a:t>Reservrutiner</a:t>
            </a:r>
          </a:p>
          <a:p>
            <a:pPr marL="285750" indent="-285750">
              <a:buFont typeface="Arial" panose="020B0604020202020204" pitchFamily="34" charset="0"/>
              <a:buChar char="•"/>
              <a:defRPr/>
            </a:pPr>
            <a:r>
              <a:rPr lang="sv-SE" sz="1400" dirty="0">
                <a:latin typeface="+mj-lt"/>
              </a:rPr>
              <a:t>Återställningsrutiner</a:t>
            </a:r>
          </a:p>
          <a:p>
            <a:pPr marL="285750" indent="-285750">
              <a:buFont typeface="Arial" panose="020B0604020202020204" pitchFamily="34" charset="0"/>
              <a:buChar char="•"/>
              <a:defRPr/>
            </a:pPr>
            <a:r>
              <a:rPr lang="sv-SE" sz="1400" dirty="0">
                <a:latin typeface="+mj-lt"/>
              </a:rPr>
              <a:t>Återgångsrutiner</a:t>
            </a:r>
          </a:p>
          <a:p>
            <a:pPr marL="285750" indent="-285750">
              <a:buFont typeface="Arial" panose="020B0604020202020204" pitchFamily="34" charset="0"/>
              <a:buChar char="•"/>
              <a:defRPr/>
            </a:pPr>
            <a:r>
              <a:rPr lang="sv-SE" sz="1400" dirty="0">
                <a:latin typeface="+mj-lt"/>
              </a:rPr>
              <a:t>Roller, individer och ansvar</a:t>
            </a:r>
          </a:p>
          <a:p>
            <a:pPr marL="285750" indent="-285750">
              <a:buFont typeface="Arial" panose="020B0604020202020204" pitchFamily="34" charset="0"/>
              <a:buChar char="•"/>
              <a:defRPr/>
            </a:pPr>
            <a:r>
              <a:rPr lang="sv-SE" sz="1400" dirty="0">
                <a:latin typeface="+mj-lt"/>
              </a:rPr>
              <a:t>Dokumentägare</a:t>
            </a:r>
          </a:p>
          <a:p>
            <a:pPr marL="285750" indent="-285750">
              <a:buFont typeface="Arial" panose="020B0604020202020204" pitchFamily="34" charset="0"/>
              <a:buChar char="•"/>
              <a:defRPr/>
            </a:pPr>
            <a:r>
              <a:rPr lang="sv-SE" sz="1400" dirty="0">
                <a:latin typeface="+mj-lt"/>
              </a:rPr>
              <a:t>Kontaktuppgifter till relevanta personer</a:t>
            </a:r>
          </a:p>
        </p:txBody>
      </p:sp>
      <p:sp>
        <p:nvSpPr>
          <p:cNvPr id="21" name="X">
            <a:extLst>
              <a:ext uri="{FF2B5EF4-FFF2-40B4-BE49-F238E27FC236}">
                <a16:creationId xmlns:a16="http://schemas.microsoft.com/office/drawing/2014/main" id="{71868A2A-2DED-44EB-9B3A-332FD684FE10}"/>
              </a:ext>
            </a:extLst>
          </p:cNvPr>
          <p:cNvSpPr>
            <a:spLocks noChangeAspect="1"/>
          </p:cNvSpPr>
          <p:nvPr/>
        </p:nvSpPr>
        <p:spPr>
          <a:xfrm>
            <a:off x="8031163" y="1587500"/>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Höger 21">
            <a:hlinkClick r:id="rId2" action="ppaction://hlinksldjump"/>
            <a:extLst>
              <a:ext uri="{FF2B5EF4-FFF2-40B4-BE49-F238E27FC236}">
                <a16:creationId xmlns:a16="http://schemas.microsoft.com/office/drawing/2014/main" id="{9D833C38-79A8-40E0-8B57-EE9ECD9A4E8E}"/>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83980" name="Grupp 40">
            <a:extLst>
              <a:ext uri="{FF2B5EF4-FFF2-40B4-BE49-F238E27FC236}">
                <a16:creationId xmlns:a16="http://schemas.microsoft.com/office/drawing/2014/main" id="{B2D67253-7626-441D-BA41-AD8A46042175}"/>
              </a:ext>
            </a:extLst>
          </p:cNvPr>
          <p:cNvGrpSpPr>
            <a:grpSpLocks/>
          </p:cNvGrpSpPr>
          <p:nvPr/>
        </p:nvGrpSpPr>
        <p:grpSpPr bwMode="auto">
          <a:xfrm>
            <a:off x="69850" y="6280150"/>
            <a:ext cx="1079500" cy="539750"/>
            <a:chOff x="169363" y="6133850"/>
            <a:chExt cx="1080000" cy="540000"/>
          </a:xfrm>
        </p:grpSpPr>
        <p:sp>
          <p:nvSpPr>
            <p:cNvPr id="24" name="Höger 23">
              <a:extLst>
                <a:ext uri="{FF2B5EF4-FFF2-40B4-BE49-F238E27FC236}">
                  <a16:creationId xmlns:a16="http://schemas.microsoft.com/office/drawing/2014/main" id="{0A5FA050-BCB2-4571-9B60-457ABAE4EEF7}"/>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25" name="textruta 24">
              <a:hlinkClick r:id="rId3" action="ppaction://hlinksldjump"/>
              <a:extLst>
                <a:ext uri="{FF2B5EF4-FFF2-40B4-BE49-F238E27FC236}">
                  <a16:creationId xmlns:a16="http://schemas.microsoft.com/office/drawing/2014/main" id="{D71894F1-AAA8-41E3-B467-A981E377F0B0}"/>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26" name="textruta 25">
            <a:hlinkClick r:id="rId4" action="ppaction://hlinksldjump"/>
            <a:extLst>
              <a:ext uri="{FF2B5EF4-FFF2-40B4-BE49-F238E27FC236}">
                <a16:creationId xmlns:a16="http://schemas.microsoft.com/office/drawing/2014/main" id="{8D4BF032-35D3-4F5D-9AC4-0FBC47104917}"/>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27" name="textruta 26">
            <a:extLst>
              <a:ext uri="{FF2B5EF4-FFF2-40B4-BE49-F238E27FC236}">
                <a16:creationId xmlns:a16="http://schemas.microsoft.com/office/drawing/2014/main" id="{BEB2C93C-265C-4AF2-AAB9-949C66DA4FDD}"/>
              </a:ext>
            </a:extLst>
          </p:cNvPr>
          <p:cNvSpPr txBox="1"/>
          <p:nvPr/>
        </p:nvSpPr>
        <p:spPr>
          <a:xfrm>
            <a:off x="2765425" y="2119313"/>
            <a:ext cx="5580063" cy="2247900"/>
          </a:xfrm>
          <a:prstGeom prst="roundRect">
            <a:avLst/>
          </a:prstGeom>
          <a:solidFill>
            <a:schemeClr val="bg1">
              <a:lumMod val="75000"/>
            </a:schemeClr>
          </a:solidFill>
        </p:spPr>
        <p:txBody>
          <a:bodyPr>
            <a:spAutoFit/>
          </a:bodyPr>
          <a:lstStyle/>
          <a:p>
            <a:pPr>
              <a:defRPr/>
            </a:pPr>
            <a:r>
              <a:rPr lang="sv-SE" sz="1400" b="1" dirty="0">
                <a:latin typeface="+mj-lt"/>
              </a:rPr>
              <a:t>VARFÖR GÖR VI DETTA STEG?</a:t>
            </a:r>
          </a:p>
          <a:p>
            <a:pPr>
              <a:defRPr/>
            </a:pPr>
            <a:endParaRPr lang="sv-SE" sz="1400" b="1" dirty="0">
              <a:latin typeface="+mj-lt"/>
            </a:endParaRPr>
          </a:p>
          <a:p>
            <a:pPr>
              <a:defRPr/>
            </a:pPr>
            <a:r>
              <a:rPr lang="sv-SE" sz="1400" dirty="0">
                <a:latin typeface="+mj-lt"/>
              </a:rPr>
              <a:t>För att upprätthålla kontinuitet vid avbrott, så behövs </a:t>
            </a:r>
            <a:r>
              <a:rPr lang="sv-SE" sz="1400" i="1" dirty="0">
                <a:latin typeface="+mj-lt"/>
              </a:rPr>
              <a:t>konkreta</a:t>
            </a:r>
            <a:r>
              <a:rPr lang="sv-SE" sz="1400" dirty="0">
                <a:latin typeface="+mj-lt"/>
              </a:rPr>
              <a:t> och </a:t>
            </a:r>
            <a:r>
              <a:rPr lang="sv-SE" sz="1400" i="1" dirty="0">
                <a:latin typeface="+mj-lt"/>
              </a:rPr>
              <a:t>användbara</a:t>
            </a:r>
            <a:r>
              <a:rPr lang="sv-SE" sz="1400" dirty="0">
                <a:latin typeface="+mj-lt"/>
              </a:rPr>
              <a:t> kontinuitetsplaner</a:t>
            </a:r>
          </a:p>
          <a:p>
            <a:pPr>
              <a:defRPr/>
            </a:pPr>
            <a:endParaRPr lang="sv-SE" sz="1400" dirty="0">
              <a:latin typeface="+mj-lt"/>
            </a:endParaRPr>
          </a:p>
          <a:p>
            <a:pPr>
              <a:defRPr/>
            </a:pPr>
            <a:r>
              <a:rPr lang="sv-SE" sz="1400" dirty="0">
                <a:latin typeface="+mj-lt"/>
              </a:rPr>
              <a:t>Kontinuitetsplanerna aktiveras vid behov för att kunna upprätthålla kritiska processer och möjliggöra för en snabb återgång till normal verksamhet. </a:t>
            </a:r>
          </a:p>
          <a:p>
            <a:pPr>
              <a:defRPr/>
            </a:pPr>
            <a:endParaRPr lang="sv-SE" sz="1400" dirty="0">
              <a:latin typeface="+mj-lt"/>
            </a:endParaRPr>
          </a:p>
        </p:txBody>
      </p:sp>
      <p:sp>
        <p:nvSpPr>
          <p:cNvPr id="28" name="X">
            <a:extLst>
              <a:ext uri="{FF2B5EF4-FFF2-40B4-BE49-F238E27FC236}">
                <a16:creationId xmlns:a16="http://schemas.microsoft.com/office/drawing/2014/main" id="{D9342666-8FF6-4E72-B821-C0263D51EDC9}"/>
              </a:ext>
            </a:extLst>
          </p:cNvPr>
          <p:cNvSpPr>
            <a:spLocks noChangeAspect="1"/>
          </p:cNvSpPr>
          <p:nvPr/>
        </p:nvSpPr>
        <p:spPr>
          <a:xfrm>
            <a:off x="8024813" y="1971675"/>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984" name="Rektangel 25">
            <a:extLst>
              <a:ext uri="{FF2B5EF4-FFF2-40B4-BE49-F238E27FC236}">
                <a16:creationId xmlns:a16="http://schemas.microsoft.com/office/drawing/2014/main" id="{38CE7242-F05F-4567-9903-5193DCD13CB6}"/>
              </a:ext>
            </a:extLst>
          </p:cNvPr>
          <p:cNvSpPr>
            <a:spLocks noChangeArrowheads="1"/>
          </p:cNvSpPr>
          <p:nvPr/>
        </p:nvSpPr>
        <p:spPr bwMode="auto">
          <a:xfrm>
            <a:off x="569913" y="227013"/>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Kontinuitetsplaner</a:t>
            </a:r>
          </a:p>
        </p:txBody>
      </p:sp>
      <p:pic>
        <p:nvPicPr>
          <p:cNvPr id="83985" name="Bildobjekt 5">
            <a:extLst>
              <a:ext uri="{FF2B5EF4-FFF2-40B4-BE49-F238E27FC236}">
                <a16:creationId xmlns:a16="http://schemas.microsoft.com/office/drawing/2014/main" id="{96214650-4844-4579-A2F7-454D907839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144463"/>
            <a:ext cx="4984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6" name="textruta 22">
            <a:extLst>
              <a:ext uri="{FF2B5EF4-FFF2-40B4-BE49-F238E27FC236}">
                <a16:creationId xmlns:a16="http://schemas.microsoft.com/office/drawing/2014/main" id="{0C85CC6F-38FF-4789-AAFD-A18BDFEEB27D}"/>
              </a:ext>
            </a:extLst>
          </p:cNvPr>
          <p:cNvSpPr txBox="1">
            <a:spLocks noChangeArrowheads="1"/>
          </p:cNvSpPr>
          <p:nvPr/>
        </p:nvSpPr>
        <p:spPr bwMode="auto">
          <a:xfrm>
            <a:off x="396875" y="18113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83987" name="textruta 22">
            <a:extLst>
              <a:ext uri="{FF2B5EF4-FFF2-40B4-BE49-F238E27FC236}">
                <a16:creationId xmlns:a16="http://schemas.microsoft.com/office/drawing/2014/main" id="{FCE70E19-B94D-4042-BA81-5960B34CB316}"/>
              </a:ext>
            </a:extLst>
          </p:cNvPr>
          <p:cNvSpPr txBox="1">
            <a:spLocks noChangeArrowheads="1"/>
          </p:cNvSpPr>
          <p:nvPr/>
        </p:nvSpPr>
        <p:spPr bwMode="auto">
          <a:xfrm>
            <a:off x="396875" y="28908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83988" name="textruta 29">
            <a:extLst>
              <a:ext uri="{FF2B5EF4-FFF2-40B4-BE49-F238E27FC236}">
                <a16:creationId xmlns:a16="http://schemas.microsoft.com/office/drawing/2014/main" id="{69E806E8-8C9A-4CD5-901D-2CE1B4EE24EA}"/>
              </a:ext>
            </a:extLst>
          </p:cNvPr>
          <p:cNvSpPr txBox="1">
            <a:spLocks noChangeArrowheads="1"/>
          </p:cNvSpPr>
          <p:nvPr/>
        </p:nvSpPr>
        <p:spPr bwMode="auto">
          <a:xfrm>
            <a:off x="396875" y="40433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23" name="textruta 22">
            <a:hlinkClick r:id="rId6" action="ppaction://hlinksldjump"/>
            <a:extLst>
              <a:ext uri="{FF2B5EF4-FFF2-40B4-BE49-F238E27FC236}">
                <a16:creationId xmlns:a16="http://schemas.microsoft.com/office/drawing/2014/main" id="{E9573D76-05EB-491A-B2D4-7D835E80A3CC}"/>
              </a:ext>
            </a:extLst>
          </p:cNvPr>
          <p:cNvSpPr txBox="1">
            <a:spLocks noChangeArrowheads="1"/>
          </p:cNvSpPr>
          <p:nvPr/>
        </p:nvSpPr>
        <p:spPr bwMode="auto">
          <a:xfrm>
            <a:off x="1243013" y="643572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8"/>
                                        </p:tgtEl>
                                        <p:attrNameLst>
                                          <p:attrName>style.visibility</p:attrName>
                                        </p:attrNameLst>
                                      </p:cBhvr>
                                      <p:to>
                                        <p:strVal val="hidden"/>
                                      </p:to>
                                    </p:set>
                                  </p:childTnLst>
                                </p:cTn>
                              </p:par>
                              <p:par>
                                <p:cTn id="15" presetID="1" presetClass="exit" presetSubtype="0" fill="hold" grpId="3"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grpId="3"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xit" presetSubtype="0" fill="hold" nodeType="withEffect">
                                  <p:stCondLst>
                                    <p:cond delay="0"/>
                                  </p:stCondLst>
                                  <p:childTnLst>
                                    <p:set>
                                      <p:cBhvr>
                                        <p:cTn id="29" dur="1" fill="hold">
                                          <p:stCondLst>
                                            <p:cond delay="0"/>
                                          </p:stCondLst>
                                        </p:cTn>
                                        <p:tgtEl>
                                          <p:spTgt spid="19"/>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 presetClass="exit" presetSubtype="0" fill="hold"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 presetClass="exit" presetSubtype="0" fill="hold" grpId="5" nodeType="withEffect">
                                  <p:stCondLst>
                                    <p:cond delay="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xit" presetSubtype="0" fill="hold" grpId="5"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28"/>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xit" presetSubtype="0" fill="hold" nodeType="withEffect">
                                  <p:stCondLst>
                                    <p:cond delay="0"/>
                                  </p:stCondLst>
                                  <p:childTnLst>
                                    <p:set>
                                      <p:cBhvr>
                                        <p:cTn id="53" dur="1" fill="hold">
                                          <p:stCondLst>
                                            <p:cond delay="0"/>
                                          </p:stCondLst>
                                        </p:cTn>
                                        <p:tgtEl>
                                          <p:spTgt spid="28"/>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6" restart="whenNotActive" fill="hold" evtFilter="cancelBubble" nodeType="interactiveSeq">
                <p:stCondLst>
                  <p:cond evt="onClick" delay="0">
                    <p:tgtEl>
                      <p:spTgt spid="17"/>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 presetClass="exit" presetSubtype="0" fill="hold" nodeType="withEffect">
                                  <p:stCondLst>
                                    <p:cond delay="0"/>
                                  </p:stCondLst>
                                  <p:childTnLst>
                                    <p:set>
                                      <p:cBhvr>
                                        <p:cTn id="66" dur="1" fill="hold">
                                          <p:stCondLst>
                                            <p:cond delay="0"/>
                                          </p:stCondLst>
                                        </p:cTn>
                                        <p:tgtEl>
                                          <p:spTgt spid="19"/>
                                        </p:tgtEl>
                                        <p:attrNameLst>
                                          <p:attrName>style.visibility</p:attrName>
                                        </p:attrNameLst>
                                      </p:cBhvr>
                                      <p:to>
                                        <p:strVal val="hidden"/>
                                      </p:to>
                                    </p:set>
                                  </p:childTnLst>
                                </p:cTn>
                              </p:par>
                              <p:par>
                                <p:cTn id="67" presetID="1" presetClass="exit" presetSubtype="0" fill="hold" grpId="3" nodeType="withEffect">
                                  <p:stCondLst>
                                    <p:cond delay="0"/>
                                  </p:stCondLst>
                                  <p:childTnLst>
                                    <p:set>
                                      <p:cBhvr>
                                        <p:cTn id="68" dur="1" fill="hold">
                                          <p:stCondLst>
                                            <p:cond delay="0"/>
                                          </p:stCondLst>
                                        </p:cTn>
                                        <p:tgtEl>
                                          <p:spTgt spid="1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1"/>
                                        </p:tgtEl>
                                        <p:attrNameLst>
                                          <p:attrName>style.visibility</p:attrName>
                                        </p:attrNameLst>
                                      </p:cBhvr>
                                      <p:to>
                                        <p:strVal val="hidden"/>
                                      </p:to>
                                    </p:set>
                                  </p:childTnLst>
                                </p:cTn>
                              </p:par>
                              <p:par>
                                <p:cTn id="71" presetID="1" presetClass="exit" presetSubtype="0" fill="hold" grpId="4"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3" restart="whenNotActive" fill="hold" evtFilter="cancelBubble" nodeType="interactiveSeq">
                <p:stCondLst>
                  <p:cond evt="onClick" delay="0">
                    <p:tgtEl>
                      <p:spTgt spid="21"/>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1" presetClass="exit" presetSubtype="0" fill="hold" nodeType="withEffect">
                                  <p:stCondLst>
                                    <p:cond delay="0"/>
                                  </p:stCondLst>
                                  <p:childTnLst>
                                    <p:set>
                                      <p:cBhvr>
                                        <p:cTn id="77" dur="1" fill="hold">
                                          <p:stCondLst>
                                            <p:cond delay="0"/>
                                          </p:stCondLst>
                                        </p:cTn>
                                        <p:tgtEl>
                                          <p:spTgt spid="21"/>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16"/>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par>
                                <p:cTn id="86" presetID="10" presetClass="entr" presetSubtype="0" fill="hold"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par>
                                <p:cTn id="89" presetID="1" presetClass="exit" presetSubtype="0" fill="hold" nodeType="withEffect">
                                  <p:stCondLst>
                                    <p:cond delay="0"/>
                                  </p:stCondLst>
                                  <p:childTnLst>
                                    <p:set>
                                      <p:cBhvr>
                                        <p:cTn id="90" dur="1" fill="hold">
                                          <p:stCondLst>
                                            <p:cond delay="0"/>
                                          </p:stCondLst>
                                        </p:cTn>
                                        <p:tgtEl>
                                          <p:spTgt spid="19"/>
                                        </p:tgtEl>
                                        <p:attrNameLst>
                                          <p:attrName>style.visibility</p:attrName>
                                        </p:attrNameLst>
                                      </p:cBhvr>
                                      <p:to>
                                        <p:strVal val="hidden"/>
                                      </p:to>
                                    </p:set>
                                  </p:childTnLst>
                                </p:cTn>
                              </p:par>
                              <p:par>
                                <p:cTn id="91" presetID="1" presetClass="exit" presetSubtype="0" fill="hold" grpId="4" nodeType="withEffect">
                                  <p:stCondLst>
                                    <p:cond delay="0"/>
                                  </p:stCondLst>
                                  <p:childTnLst>
                                    <p:set>
                                      <p:cBhvr>
                                        <p:cTn id="92" dur="1" fill="hold">
                                          <p:stCondLst>
                                            <p:cond delay="0"/>
                                          </p:stCondLst>
                                        </p:cTn>
                                        <p:tgtEl>
                                          <p:spTgt spid="1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8"/>
                                        </p:tgtEl>
                                        <p:attrNameLst>
                                          <p:attrName>style.visibility</p:attrName>
                                        </p:attrNameLst>
                                      </p:cBhvr>
                                      <p:to>
                                        <p:strVal val="hidden"/>
                                      </p:to>
                                    </p:set>
                                  </p:childTnLst>
                                </p:cTn>
                              </p:par>
                              <p:par>
                                <p:cTn id="95" presetID="1" presetClass="exit" presetSubtype="0" fill="hold" grpId="4" nodeType="withEffect">
                                  <p:stCondLst>
                                    <p:cond delay="0"/>
                                  </p:stCondLst>
                                  <p:childTnLst>
                                    <p:set>
                                      <p:cBhvr>
                                        <p:cTn id="96"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97" restart="whenNotActive" fill="hold" evtFilter="cancelBubble" nodeType="interactiveSeq">
                <p:stCondLst>
                  <p:cond evt="onClick" delay="0">
                    <p:tgtEl>
                      <p:spTgt spid="26"/>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 presetClass="exit" presetSubtype="0" fill="hold" nodeType="clickEffect">
                                  <p:stCondLst>
                                    <p:cond delay="0"/>
                                  </p:stCondLst>
                                  <p:childTnLst>
                                    <p:set>
                                      <p:cBhvr>
                                        <p:cTn id="101" dur="1" fill="hold">
                                          <p:stCondLst>
                                            <p:cond delay="0"/>
                                          </p:stCondLst>
                                        </p:cTn>
                                        <p:tgtEl>
                                          <p:spTgt spid="19"/>
                                        </p:tgtEl>
                                        <p:attrNameLst>
                                          <p:attrName>style.visibility</p:attrName>
                                        </p:attrNameLst>
                                      </p:cBhvr>
                                      <p:to>
                                        <p:strVal val="hidden"/>
                                      </p:to>
                                    </p:set>
                                  </p:childTnLst>
                                </p:cTn>
                              </p:par>
                              <p:par>
                                <p:cTn id="102" presetID="1" presetClass="exit" presetSubtype="0" fill="hold" grpId="6" nodeType="withEffect">
                                  <p:stCondLst>
                                    <p:cond delay="0"/>
                                  </p:stCondLst>
                                  <p:childTnLst>
                                    <p:set>
                                      <p:cBhvr>
                                        <p:cTn id="103" dur="1" fill="hold">
                                          <p:stCondLst>
                                            <p:cond delay="0"/>
                                          </p:stCondLst>
                                        </p:cTn>
                                        <p:tgtEl>
                                          <p:spTgt spid="18"/>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8"/>
                                        </p:tgtEl>
                                        <p:attrNameLst>
                                          <p:attrName>style.visibility</p:attrName>
                                        </p:attrNameLst>
                                      </p:cBhvr>
                                      <p:to>
                                        <p:strVal val="hidden"/>
                                      </p:to>
                                    </p:set>
                                  </p:childTnLst>
                                </p:cTn>
                              </p:par>
                              <p:par>
                                <p:cTn id="106" presetID="1" presetClass="exit" presetSubtype="0" fill="hold" grpId="7" nodeType="withEffect">
                                  <p:stCondLst>
                                    <p:cond delay="0"/>
                                  </p:stCondLst>
                                  <p:childTnLst>
                                    <p:set>
                                      <p:cBhvr>
                                        <p:cTn id="107" dur="1" fill="hold">
                                          <p:stCondLst>
                                            <p:cond delay="0"/>
                                          </p:stCondLst>
                                        </p:cTn>
                                        <p:tgtEl>
                                          <p:spTgt spid="27"/>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21"/>
                                        </p:tgtEl>
                                        <p:attrNameLst>
                                          <p:attrName>style.visibility</p:attrName>
                                        </p:attrNameLst>
                                      </p:cBhvr>
                                      <p:to>
                                        <p:strVal val="hidden"/>
                                      </p:to>
                                    </p:set>
                                  </p:childTnLst>
                                </p:cTn>
                              </p:par>
                              <p:par>
                                <p:cTn id="110" presetID="1" presetClass="exit" presetSubtype="0" fill="hold" grpId="7" nodeType="withEffect">
                                  <p:stCondLst>
                                    <p:cond delay="0"/>
                                  </p:stCondLst>
                                  <p:childTnLst>
                                    <p:set>
                                      <p:cBhvr>
                                        <p:cTn id="111"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12" restart="whenNotActive" fill="hold" evtFilter="cancelBubble" nodeType="interactiveSeq">
                <p:stCondLst>
                  <p:cond evt="onClick" delay="0">
                    <p:tgtEl>
                      <p:spTgt spid="22"/>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1" presetClass="exit" presetSubtype="0" fill="hold" nodeType="clickEffect">
                                  <p:stCondLst>
                                    <p:cond delay="0"/>
                                  </p:stCondLst>
                                  <p:childTnLst>
                                    <p:set>
                                      <p:cBhvr>
                                        <p:cTn id="116" dur="1" fill="hold">
                                          <p:stCondLst>
                                            <p:cond delay="0"/>
                                          </p:stCondLst>
                                        </p:cTn>
                                        <p:tgtEl>
                                          <p:spTgt spid="19"/>
                                        </p:tgtEl>
                                        <p:attrNameLst>
                                          <p:attrName>style.visibility</p:attrName>
                                        </p:attrNameLst>
                                      </p:cBhvr>
                                      <p:to>
                                        <p:strVal val="hidden"/>
                                      </p:to>
                                    </p:set>
                                  </p:childTnLst>
                                </p:cTn>
                              </p:par>
                              <p:par>
                                <p:cTn id="117" presetID="1" presetClass="exit" presetSubtype="0" fill="hold" grpId="5" nodeType="withEffect">
                                  <p:stCondLst>
                                    <p:cond delay="0"/>
                                  </p:stCondLst>
                                  <p:childTnLst>
                                    <p:set>
                                      <p:cBhvr>
                                        <p:cTn id="118" dur="1" fill="hold">
                                          <p:stCondLst>
                                            <p:cond delay="0"/>
                                          </p:stCondLst>
                                        </p:cTn>
                                        <p:tgtEl>
                                          <p:spTgt spid="18"/>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28"/>
                                        </p:tgtEl>
                                        <p:attrNameLst>
                                          <p:attrName>style.visibility</p:attrName>
                                        </p:attrNameLst>
                                      </p:cBhvr>
                                      <p:to>
                                        <p:strVal val="hidden"/>
                                      </p:to>
                                    </p:set>
                                  </p:childTnLst>
                                </p:cTn>
                              </p:par>
                              <p:par>
                                <p:cTn id="121" presetID="1" presetClass="exit" presetSubtype="0" fill="hold" grpId="6" nodeType="withEffect">
                                  <p:stCondLst>
                                    <p:cond delay="0"/>
                                  </p:stCondLst>
                                  <p:childTnLst>
                                    <p:set>
                                      <p:cBhvr>
                                        <p:cTn id="122" dur="1" fill="hold">
                                          <p:stCondLst>
                                            <p:cond delay="0"/>
                                          </p:stCondLst>
                                        </p:cTn>
                                        <p:tgtEl>
                                          <p:spTgt spid="27"/>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21"/>
                                        </p:tgtEl>
                                        <p:attrNameLst>
                                          <p:attrName>style.visibility</p:attrName>
                                        </p:attrNameLst>
                                      </p:cBhvr>
                                      <p:to>
                                        <p:strVal val="hidden"/>
                                      </p:to>
                                    </p:set>
                                  </p:childTnLst>
                                </p:cTn>
                              </p:par>
                              <p:par>
                                <p:cTn id="125" presetID="1" presetClass="exit" presetSubtype="0" fill="hold" grpId="6" nodeType="withEffect">
                                  <p:stCondLst>
                                    <p:cond delay="0"/>
                                  </p:stCondLst>
                                  <p:childTnLst>
                                    <p:set>
                                      <p:cBhvr>
                                        <p:cTn id="12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8" grpId="0" animBg="1"/>
      <p:bldP spid="18" grpId="1" animBg="1"/>
      <p:bldP spid="18" grpId="2" animBg="1"/>
      <p:bldP spid="18" grpId="3" animBg="1"/>
      <p:bldP spid="18" grpId="4" animBg="1"/>
      <p:bldP spid="18" grpId="5" animBg="1"/>
      <p:bldP spid="18" grpId="6" animBg="1"/>
      <p:bldP spid="20" grpId="0" animBg="1"/>
      <p:bldP spid="20" grpId="1" animBg="1"/>
      <p:bldP spid="20" grpId="2" animBg="1"/>
      <p:bldP spid="20" grpId="3" animBg="1"/>
      <p:bldP spid="20" grpId="4" animBg="1"/>
      <p:bldP spid="20" grpId="5" animBg="1"/>
      <p:bldP spid="20" grpId="6" animBg="1"/>
      <p:bldP spid="20" grpId="7" animBg="1"/>
      <p:bldP spid="27" grpId="0" animBg="1"/>
      <p:bldP spid="27" grpId="1" animBg="1"/>
      <p:bldP spid="27" grpId="2" animBg="1"/>
      <p:bldP spid="27" grpId="3" animBg="1"/>
      <p:bldP spid="27" grpId="4" animBg="1"/>
      <p:bldP spid="27" grpId="5" animBg="1"/>
      <p:bldP spid="27" grpId="6" animBg="1"/>
      <p:bldP spid="27" grpId="7"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9AD815D0-27F0-4A6E-9912-0ECD2CDA619F}"/>
              </a:ext>
            </a:extLst>
          </p:cNvPr>
          <p:cNvSpPr txBox="1"/>
          <p:nvPr/>
        </p:nvSpPr>
        <p:spPr>
          <a:xfrm>
            <a:off x="4897438" y="1503363"/>
            <a:ext cx="3924300" cy="2008187"/>
          </a:xfrm>
          <a:prstGeom prst="roundRect">
            <a:avLst/>
          </a:prstGeom>
          <a:noFill/>
        </p:spPr>
        <p:txBody>
          <a:bodyPr>
            <a:spAutoFit/>
          </a:bodyPr>
          <a:lstStyle/>
          <a:p>
            <a:pPr>
              <a:defRPr/>
            </a:pPr>
            <a:r>
              <a:rPr lang="sv-SE" sz="1400" dirty="0">
                <a:latin typeface="+mj-lt"/>
              </a:rPr>
              <a:t>I Finansinspektionens föreskrifter ställs krav om att olika planer upprättas och testas kontinuerligt. </a:t>
            </a:r>
          </a:p>
          <a:p>
            <a:pPr>
              <a:defRPr/>
            </a:pPr>
            <a:endParaRPr lang="sv-SE" sz="1400" dirty="0">
              <a:latin typeface="+mj-lt"/>
            </a:endParaRPr>
          </a:p>
          <a:p>
            <a:pPr>
              <a:defRPr/>
            </a:pPr>
            <a:r>
              <a:rPr lang="sv-SE" sz="1400" dirty="0">
                <a:latin typeface="+mj-lt"/>
              </a:rPr>
              <a:t>Av dessa motsvarar </a:t>
            </a:r>
            <a:r>
              <a:rPr lang="sv-SE" sz="1400" i="1" dirty="0">
                <a:latin typeface="+mj-lt"/>
              </a:rPr>
              <a:t>kontinuitetsplan</a:t>
            </a:r>
            <a:r>
              <a:rPr lang="sv-SE" sz="1400" dirty="0">
                <a:latin typeface="+mj-lt"/>
              </a:rPr>
              <a:t> och </a:t>
            </a:r>
            <a:r>
              <a:rPr lang="sv-SE" sz="1400" i="1" dirty="0">
                <a:latin typeface="+mj-lt"/>
              </a:rPr>
              <a:t>återställningsplan</a:t>
            </a:r>
            <a:r>
              <a:rPr lang="sv-SE" sz="1400" dirty="0">
                <a:latin typeface="+mj-lt"/>
              </a:rPr>
              <a:t> tillsammans det som benämns som kontinuitetsplan i FSPOS Vägledning och i ISO 22301</a:t>
            </a:r>
          </a:p>
        </p:txBody>
      </p:sp>
      <p:pic>
        <p:nvPicPr>
          <p:cNvPr id="84995" name="Bildobjekt 2">
            <a:extLst>
              <a:ext uri="{FF2B5EF4-FFF2-40B4-BE49-F238E27FC236}">
                <a16:creationId xmlns:a16="http://schemas.microsoft.com/office/drawing/2014/main" id="{E1238BD6-31B7-44AE-826B-D1EA1D6DB8C7}"/>
              </a:ext>
            </a:extLst>
          </p:cNvPr>
          <p:cNvPicPr>
            <a:picLocks noChangeAspect="1"/>
          </p:cNvPicPr>
          <p:nvPr/>
        </p:nvPicPr>
        <p:blipFill>
          <a:blip r:embed="rId3">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5">
            <a:extLst>
              <a:ext uri="{FF2B5EF4-FFF2-40B4-BE49-F238E27FC236}">
                <a16:creationId xmlns:a16="http://schemas.microsoft.com/office/drawing/2014/main" id="{6956CB2E-1BC9-4592-803A-2326E76CCF5D}"/>
              </a:ext>
            </a:extLst>
          </p:cNvPr>
          <p:cNvSpPr>
            <a:spLocks noChangeArrowheads="1"/>
          </p:cNvSpPr>
          <p:nvPr/>
        </p:nvSpPr>
        <p:spPr bwMode="auto">
          <a:xfrm>
            <a:off x="317500" y="1512888"/>
            <a:ext cx="1498600" cy="307975"/>
          </a:xfrm>
          <a:prstGeom prst="rect">
            <a:avLst/>
          </a:prstGeom>
          <a:noFill/>
          <a:ln w="9525" algn="ctr">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marL="342900" indent="-342900" algn="ctr">
              <a:spcBef>
                <a:spcPct val="20000"/>
              </a:spcBef>
              <a:defRPr/>
            </a:pPr>
            <a:r>
              <a:rPr lang="sv-SE" sz="1400" b="1" dirty="0">
                <a:latin typeface="+mj-lt"/>
              </a:rPr>
              <a:t>Beredskapsplan</a:t>
            </a:r>
          </a:p>
        </p:txBody>
      </p:sp>
      <p:sp>
        <p:nvSpPr>
          <p:cNvPr id="56" name="Rectangle 5">
            <a:extLst>
              <a:ext uri="{FF2B5EF4-FFF2-40B4-BE49-F238E27FC236}">
                <a16:creationId xmlns:a16="http://schemas.microsoft.com/office/drawing/2014/main" id="{996DA909-CAC0-4C07-AD43-F9FBCD8A489B}"/>
              </a:ext>
            </a:extLst>
          </p:cNvPr>
          <p:cNvSpPr>
            <a:spLocks noChangeArrowheads="1"/>
          </p:cNvSpPr>
          <p:nvPr/>
        </p:nvSpPr>
        <p:spPr bwMode="auto">
          <a:xfrm>
            <a:off x="317500" y="2043113"/>
            <a:ext cx="1584325" cy="307975"/>
          </a:xfrm>
          <a:prstGeom prst="rect">
            <a:avLst/>
          </a:prstGeom>
          <a:noFill/>
          <a:ln w="9525" algn="ctr">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marL="342900" indent="-342900" algn="ctr">
              <a:spcBef>
                <a:spcPct val="20000"/>
              </a:spcBef>
              <a:defRPr/>
            </a:pPr>
            <a:r>
              <a:rPr lang="sv-SE" sz="1400" b="1" dirty="0">
                <a:latin typeface="+mj-lt"/>
              </a:rPr>
              <a:t>Kontinuitetsplan</a:t>
            </a:r>
          </a:p>
        </p:txBody>
      </p:sp>
      <p:sp>
        <p:nvSpPr>
          <p:cNvPr id="57" name="Rectangle 5">
            <a:extLst>
              <a:ext uri="{FF2B5EF4-FFF2-40B4-BE49-F238E27FC236}">
                <a16:creationId xmlns:a16="http://schemas.microsoft.com/office/drawing/2014/main" id="{A4E6ED44-A196-47F0-A934-9F9431C43941}"/>
              </a:ext>
            </a:extLst>
          </p:cNvPr>
          <p:cNvSpPr>
            <a:spLocks noChangeArrowheads="1"/>
          </p:cNvSpPr>
          <p:nvPr/>
        </p:nvSpPr>
        <p:spPr bwMode="auto">
          <a:xfrm>
            <a:off x="317500" y="2549525"/>
            <a:ext cx="1714500" cy="307975"/>
          </a:xfrm>
          <a:prstGeom prst="rect">
            <a:avLst/>
          </a:prstGeom>
          <a:noFill/>
          <a:ln w="9525" algn="ctr">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marL="342900" indent="-342900" algn="ctr">
              <a:spcBef>
                <a:spcPct val="20000"/>
              </a:spcBef>
              <a:defRPr/>
            </a:pPr>
            <a:r>
              <a:rPr lang="sv-SE" sz="1400" b="1" dirty="0">
                <a:latin typeface="+mj-lt"/>
              </a:rPr>
              <a:t>Återställningsplan</a:t>
            </a:r>
          </a:p>
        </p:txBody>
      </p:sp>
      <p:sp>
        <p:nvSpPr>
          <p:cNvPr id="58" name="Rectangle 5">
            <a:extLst>
              <a:ext uri="{FF2B5EF4-FFF2-40B4-BE49-F238E27FC236}">
                <a16:creationId xmlns:a16="http://schemas.microsoft.com/office/drawing/2014/main" id="{BBAEF03C-7210-41C7-839F-0907CA12699B}"/>
              </a:ext>
            </a:extLst>
          </p:cNvPr>
          <p:cNvSpPr>
            <a:spLocks noChangeArrowheads="1"/>
          </p:cNvSpPr>
          <p:nvPr/>
        </p:nvSpPr>
        <p:spPr bwMode="auto">
          <a:xfrm>
            <a:off x="317500" y="3084513"/>
            <a:ext cx="1785938" cy="307975"/>
          </a:xfrm>
          <a:prstGeom prst="rect">
            <a:avLst/>
          </a:prstGeom>
          <a:noFill/>
          <a:ln w="9525" algn="ctr">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marL="342900" indent="-342900" algn="ctr">
              <a:spcBef>
                <a:spcPct val="20000"/>
              </a:spcBef>
              <a:defRPr/>
            </a:pPr>
            <a:r>
              <a:rPr lang="sv-SE" sz="1400" b="1" dirty="0">
                <a:latin typeface="+mj-lt"/>
              </a:rPr>
              <a:t>Återhämtningsplan</a:t>
            </a:r>
          </a:p>
        </p:txBody>
      </p:sp>
      <p:sp>
        <p:nvSpPr>
          <p:cNvPr id="59" name="Rectangle 5">
            <a:extLst>
              <a:ext uri="{FF2B5EF4-FFF2-40B4-BE49-F238E27FC236}">
                <a16:creationId xmlns:a16="http://schemas.microsoft.com/office/drawing/2014/main" id="{3003CD3A-D8BE-4310-8A0D-C0BCA9F1F08A}"/>
              </a:ext>
            </a:extLst>
          </p:cNvPr>
          <p:cNvSpPr>
            <a:spLocks noChangeArrowheads="1"/>
          </p:cNvSpPr>
          <p:nvPr/>
        </p:nvSpPr>
        <p:spPr bwMode="auto">
          <a:xfrm>
            <a:off x="69850" y="979488"/>
            <a:ext cx="3162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ctr">
              <a:spcBef>
                <a:spcPct val="20000"/>
              </a:spcBef>
              <a:defRPr/>
            </a:pPr>
            <a:r>
              <a:rPr lang="sv-SE" sz="1400" b="1" u="sng" dirty="0">
                <a:latin typeface="+mj-lt"/>
              </a:rPr>
              <a:t>Finansinspektionens föreskrifter</a:t>
            </a:r>
          </a:p>
        </p:txBody>
      </p:sp>
      <p:sp>
        <p:nvSpPr>
          <p:cNvPr id="60" name="Rectangle 5">
            <a:extLst>
              <a:ext uri="{FF2B5EF4-FFF2-40B4-BE49-F238E27FC236}">
                <a16:creationId xmlns:a16="http://schemas.microsoft.com/office/drawing/2014/main" id="{8A14F26D-9F83-45EF-9AD9-5BF009C06543}"/>
              </a:ext>
            </a:extLst>
          </p:cNvPr>
          <p:cNvSpPr>
            <a:spLocks noChangeArrowheads="1"/>
          </p:cNvSpPr>
          <p:nvPr/>
        </p:nvSpPr>
        <p:spPr bwMode="auto">
          <a:xfrm>
            <a:off x="2990850" y="1450975"/>
            <a:ext cx="176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algn="ctr">
              <a:spcBef>
                <a:spcPct val="20000"/>
              </a:spcBef>
              <a:defRPr/>
            </a:pPr>
            <a:r>
              <a:rPr lang="sv-SE" sz="1400" b="1" u="sng" dirty="0">
                <a:latin typeface="+mj-lt"/>
              </a:rPr>
              <a:t>FSPOS Vägledning</a:t>
            </a:r>
          </a:p>
        </p:txBody>
      </p:sp>
      <p:sp>
        <p:nvSpPr>
          <p:cNvPr id="61" name="Rectangle 5">
            <a:extLst>
              <a:ext uri="{FF2B5EF4-FFF2-40B4-BE49-F238E27FC236}">
                <a16:creationId xmlns:a16="http://schemas.microsoft.com/office/drawing/2014/main" id="{9B0B5ED5-97A8-4D5B-8173-90E4C4F9E8BC}"/>
              </a:ext>
            </a:extLst>
          </p:cNvPr>
          <p:cNvSpPr>
            <a:spLocks noChangeArrowheads="1"/>
          </p:cNvSpPr>
          <p:nvPr/>
        </p:nvSpPr>
        <p:spPr bwMode="auto">
          <a:xfrm>
            <a:off x="2979738" y="2655888"/>
            <a:ext cx="1006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algn="ctr">
              <a:spcBef>
                <a:spcPct val="20000"/>
              </a:spcBef>
              <a:defRPr/>
            </a:pPr>
            <a:r>
              <a:rPr lang="sv-SE" sz="1400" b="1" u="sng" dirty="0">
                <a:latin typeface="+mj-lt"/>
              </a:rPr>
              <a:t>ISO 22301</a:t>
            </a:r>
          </a:p>
        </p:txBody>
      </p:sp>
      <p:sp>
        <p:nvSpPr>
          <p:cNvPr id="62" name="Rectangle 5">
            <a:extLst>
              <a:ext uri="{FF2B5EF4-FFF2-40B4-BE49-F238E27FC236}">
                <a16:creationId xmlns:a16="http://schemas.microsoft.com/office/drawing/2014/main" id="{A57CFBC1-E011-4B16-A18C-435A98DD611C}"/>
              </a:ext>
            </a:extLst>
          </p:cNvPr>
          <p:cNvSpPr>
            <a:spLocks noChangeArrowheads="1"/>
          </p:cNvSpPr>
          <p:nvPr/>
        </p:nvSpPr>
        <p:spPr bwMode="auto">
          <a:xfrm>
            <a:off x="3082925" y="1790700"/>
            <a:ext cx="1584325" cy="307975"/>
          </a:xfrm>
          <a:prstGeom prst="rect">
            <a:avLst/>
          </a:prstGeom>
          <a:noFill/>
          <a:ln w="9525" algn="ctr">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marL="342900" indent="-342900" algn="ctr">
              <a:spcBef>
                <a:spcPct val="20000"/>
              </a:spcBef>
              <a:defRPr/>
            </a:pPr>
            <a:r>
              <a:rPr lang="sv-SE" sz="1400" b="1" dirty="0">
                <a:latin typeface="+mj-lt"/>
              </a:rPr>
              <a:t>Kontinuitetsplan</a:t>
            </a:r>
          </a:p>
        </p:txBody>
      </p:sp>
      <p:sp>
        <p:nvSpPr>
          <p:cNvPr id="63" name="Rectangle 5">
            <a:extLst>
              <a:ext uri="{FF2B5EF4-FFF2-40B4-BE49-F238E27FC236}">
                <a16:creationId xmlns:a16="http://schemas.microsoft.com/office/drawing/2014/main" id="{AC71FDBD-5AD1-46DE-8A71-AACB27A91E7C}"/>
              </a:ext>
            </a:extLst>
          </p:cNvPr>
          <p:cNvSpPr>
            <a:spLocks noChangeArrowheads="1"/>
          </p:cNvSpPr>
          <p:nvPr/>
        </p:nvSpPr>
        <p:spPr bwMode="auto">
          <a:xfrm>
            <a:off x="3040063" y="3032125"/>
            <a:ext cx="1584325" cy="307975"/>
          </a:xfrm>
          <a:prstGeom prst="rect">
            <a:avLst/>
          </a:prstGeom>
          <a:noFill/>
          <a:ln w="9525" algn="ctr">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marL="342900" indent="-342900" algn="ctr">
              <a:spcBef>
                <a:spcPct val="20000"/>
              </a:spcBef>
              <a:defRPr/>
            </a:pPr>
            <a:r>
              <a:rPr lang="sv-SE" sz="1400" b="1" dirty="0">
                <a:latin typeface="+mj-lt"/>
              </a:rPr>
              <a:t>Kontinuitetsplan</a:t>
            </a:r>
          </a:p>
        </p:txBody>
      </p:sp>
      <p:sp>
        <p:nvSpPr>
          <p:cNvPr id="64" name="textruta 63">
            <a:extLst>
              <a:ext uri="{FF2B5EF4-FFF2-40B4-BE49-F238E27FC236}">
                <a16:creationId xmlns:a16="http://schemas.microsoft.com/office/drawing/2014/main" id="{EB9EEB92-472E-419B-84A5-3BA71F11B8E4}"/>
              </a:ext>
            </a:extLst>
          </p:cNvPr>
          <p:cNvSpPr txBox="1"/>
          <p:nvPr/>
        </p:nvSpPr>
        <p:spPr>
          <a:xfrm>
            <a:off x="317500" y="3644900"/>
            <a:ext cx="6096000" cy="2247900"/>
          </a:xfrm>
          <a:prstGeom prst="roundRect">
            <a:avLst/>
          </a:prstGeom>
          <a:solidFill>
            <a:schemeClr val="bg1">
              <a:lumMod val="75000"/>
            </a:schemeClr>
          </a:solidFill>
        </p:spPr>
        <p:txBody>
          <a:bodyPr>
            <a:spAutoFit/>
          </a:bodyPr>
          <a:lstStyle/>
          <a:p>
            <a:pPr>
              <a:defRPr/>
            </a:pPr>
            <a:r>
              <a:rPr lang="sv-SE" sz="1400" b="1" dirty="0">
                <a:latin typeface="+mj-lt"/>
              </a:rPr>
              <a:t>Kontinuitetsplan</a:t>
            </a:r>
            <a:r>
              <a:rPr lang="sv-SE" sz="1400" dirty="0">
                <a:latin typeface="+mj-lt"/>
              </a:rPr>
              <a:t> relaterar till </a:t>
            </a:r>
            <a:r>
              <a:rPr lang="sv-SE" sz="1400" i="1" dirty="0">
                <a:latin typeface="+mj-lt"/>
              </a:rPr>
              <a:t>kontinuitetsplan</a:t>
            </a:r>
            <a:r>
              <a:rPr lang="sv-SE" sz="1400" dirty="0">
                <a:latin typeface="+mj-lt"/>
              </a:rPr>
              <a:t> och </a:t>
            </a:r>
            <a:r>
              <a:rPr lang="sv-SE" sz="1400" i="1" dirty="0">
                <a:latin typeface="+mj-lt"/>
              </a:rPr>
              <a:t>återställningsplan</a:t>
            </a:r>
            <a:r>
              <a:rPr lang="sv-SE" sz="1400" dirty="0">
                <a:latin typeface="+mj-lt"/>
              </a:rPr>
              <a:t> i FI:s föreskrifter. Planen beskriver detaljerade kontinuitetslösningar, för var och en av de kritiska resurserna, i form av checklistor för de tre delarna:</a:t>
            </a:r>
          </a:p>
          <a:p>
            <a:pPr>
              <a:defRPr/>
            </a:pPr>
            <a:endParaRPr lang="sv-SE" sz="1400" dirty="0">
              <a:latin typeface="+mj-lt"/>
            </a:endParaRPr>
          </a:p>
          <a:p>
            <a:pPr marL="285750" indent="-285750">
              <a:buFont typeface="Arial" panose="020B0604020202020204" pitchFamily="34" charset="0"/>
              <a:buChar char="•"/>
              <a:defRPr/>
            </a:pPr>
            <a:r>
              <a:rPr lang="sv-SE" sz="1400" u="sng" dirty="0">
                <a:latin typeface="+mj-lt"/>
              </a:rPr>
              <a:t>Reservrutiner</a:t>
            </a:r>
            <a:r>
              <a:rPr lang="sv-SE" sz="1400" dirty="0">
                <a:latin typeface="+mj-lt"/>
              </a:rPr>
              <a:t> - Hur arbetar vi på alternativa sätt under ett avbrott?</a:t>
            </a:r>
          </a:p>
          <a:p>
            <a:pPr marL="285750" indent="-285750">
              <a:buFont typeface="Arial" panose="020B0604020202020204" pitchFamily="34" charset="0"/>
              <a:buChar char="•"/>
              <a:defRPr/>
            </a:pPr>
            <a:r>
              <a:rPr lang="sv-SE" sz="1400" u="sng" dirty="0">
                <a:latin typeface="+mj-lt"/>
              </a:rPr>
              <a:t>Återställningsrutiner</a:t>
            </a:r>
            <a:r>
              <a:rPr lang="sv-SE" sz="1400" dirty="0">
                <a:latin typeface="+mj-lt"/>
              </a:rPr>
              <a:t> - Hur återställer vi den kritiska resursen efter ett avbrott?</a:t>
            </a:r>
          </a:p>
          <a:p>
            <a:pPr marL="285750" indent="-285750">
              <a:buFont typeface="Arial" panose="020B0604020202020204" pitchFamily="34" charset="0"/>
              <a:buChar char="•"/>
              <a:defRPr/>
            </a:pPr>
            <a:r>
              <a:rPr lang="sv-SE" sz="1400" u="sng" dirty="0">
                <a:latin typeface="+mj-lt"/>
              </a:rPr>
              <a:t>Återgångsrutiner</a:t>
            </a:r>
            <a:r>
              <a:rPr lang="sv-SE" sz="1400" dirty="0">
                <a:latin typeface="+mj-lt"/>
              </a:rPr>
              <a:t> - Hur återgår vi till normalläge då den kritiska resursen är tillgänglig igen? </a:t>
            </a:r>
          </a:p>
        </p:txBody>
      </p:sp>
      <p:sp>
        <p:nvSpPr>
          <p:cNvPr id="65" name="X">
            <a:extLst>
              <a:ext uri="{FF2B5EF4-FFF2-40B4-BE49-F238E27FC236}">
                <a16:creationId xmlns:a16="http://schemas.microsoft.com/office/drawing/2014/main" id="{0DF88015-4263-4876-B55F-0EE5C375F9F9}"/>
              </a:ext>
            </a:extLst>
          </p:cNvPr>
          <p:cNvSpPr>
            <a:spLocks noChangeAspect="1"/>
          </p:cNvSpPr>
          <p:nvPr/>
        </p:nvSpPr>
        <p:spPr>
          <a:xfrm>
            <a:off x="6196013" y="3557588"/>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textruta 73">
            <a:extLst>
              <a:ext uri="{FF2B5EF4-FFF2-40B4-BE49-F238E27FC236}">
                <a16:creationId xmlns:a16="http://schemas.microsoft.com/office/drawing/2014/main" id="{056A856B-8B17-420E-A0D5-F8841C7E8AFA}"/>
              </a:ext>
            </a:extLst>
          </p:cNvPr>
          <p:cNvSpPr txBox="1"/>
          <p:nvPr/>
        </p:nvSpPr>
        <p:spPr>
          <a:xfrm>
            <a:off x="320675" y="3660775"/>
            <a:ext cx="6096000" cy="1531938"/>
          </a:xfrm>
          <a:prstGeom prst="roundRect">
            <a:avLst/>
          </a:prstGeom>
          <a:solidFill>
            <a:schemeClr val="bg1">
              <a:lumMod val="75000"/>
            </a:schemeClr>
          </a:solidFill>
        </p:spPr>
        <p:txBody>
          <a:bodyPr>
            <a:spAutoFit/>
          </a:bodyPr>
          <a:lstStyle/>
          <a:p>
            <a:pPr>
              <a:defRPr/>
            </a:pPr>
            <a:r>
              <a:rPr lang="sv-SE" sz="1400" b="1" dirty="0">
                <a:latin typeface="+mj-lt"/>
              </a:rPr>
              <a:t>Kontinuitetsplan</a:t>
            </a:r>
            <a:r>
              <a:rPr lang="sv-SE" sz="1400" dirty="0">
                <a:latin typeface="+mj-lt"/>
              </a:rPr>
              <a:t> relaterar till </a:t>
            </a:r>
            <a:r>
              <a:rPr lang="sv-SE" sz="1400" i="1" dirty="0">
                <a:latin typeface="+mj-lt"/>
              </a:rPr>
              <a:t>kontinuitetsplan</a:t>
            </a:r>
            <a:r>
              <a:rPr lang="sv-SE" sz="1400" dirty="0">
                <a:latin typeface="+mj-lt"/>
              </a:rPr>
              <a:t> och </a:t>
            </a:r>
            <a:r>
              <a:rPr lang="sv-SE" sz="1400" i="1" dirty="0">
                <a:latin typeface="+mj-lt"/>
              </a:rPr>
              <a:t>återställningsplan</a:t>
            </a:r>
            <a:r>
              <a:rPr lang="sv-SE" sz="1400" dirty="0">
                <a:latin typeface="+mj-lt"/>
              </a:rPr>
              <a:t> i FI:s föreskrifter. </a:t>
            </a:r>
          </a:p>
          <a:p>
            <a:pPr>
              <a:defRPr/>
            </a:pPr>
            <a:endParaRPr lang="sv-SE" sz="1400" dirty="0">
              <a:latin typeface="+mj-lt"/>
            </a:endParaRPr>
          </a:p>
          <a:p>
            <a:pPr>
              <a:defRPr/>
            </a:pPr>
            <a:r>
              <a:rPr lang="sv-SE" sz="1400" dirty="0">
                <a:latin typeface="+mj-lt"/>
              </a:rPr>
              <a:t>Planen innehåller dokumenterade rutiner som vägleder en organisation att efter avbrott reagera, återställa och återuppta verksamheten i en i förväg definierad omfattning. </a:t>
            </a:r>
          </a:p>
        </p:txBody>
      </p:sp>
      <p:sp>
        <p:nvSpPr>
          <p:cNvPr id="75" name="X">
            <a:extLst>
              <a:ext uri="{FF2B5EF4-FFF2-40B4-BE49-F238E27FC236}">
                <a16:creationId xmlns:a16="http://schemas.microsoft.com/office/drawing/2014/main" id="{254B1F42-2093-4370-BF28-2ADB923C6B50}"/>
              </a:ext>
            </a:extLst>
          </p:cNvPr>
          <p:cNvSpPr>
            <a:spLocks noChangeAspect="1"/>
          </p:cNvSpPr>
          <p:nvPr/>
        </p:nvSpPr>
        <p:spPr>
          <a:xfrm>
            <a:off x="6196013" y="3562350"/>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Höger 39">
            <a:hlinkClick r:id="rId4" action="ppaction://hlinksldjump"/>
            <a:extLst>
              <a:ext uri="{FF2B5EF4-FFF2-40B4-BE49-F238E27FC236}">
                <a16:creationId xmlns:a16="http://schemas.microsoft.com/office/drawing/2014/main" id="{6561ACDD-E42A-4985-A35A-FD6287EE4BEA}"/>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85010" name="Grupp 40">
            <a:extLst>
              <a:ext uri="{FF2B5EF4-FFF2-40B4-BE49-F238E27FC236}">
                <a16:creationId xmlns:a16="http://schemas.microsoft.com/office/drawing/2014/main" id="{4583A363-4816-4F2F-9612-06EF8C946583}"/>
              </a:ext>
            </a:extLst>
          </p:cNvPr>
          <p:cNvGrpSpPr>
            <a:grpSpLocks/>
          </p:cNvGrpSpPr>
          <p:nvPr/>
        </p:nvGrpSpPr>
        <p:grpSpPr bwMode="auto">
          <a:xfrm>
            <a:off x="69850" y="6280150"/>
            <a:ext cx="1079500" cy="539750"/>
            <a:chOff x="169363" y="6133850"/>
            <a:chExt cx="1080000" cy="540000"/>
          </a:xfrm>
        </p:grpSpPr>
        <p:sp>
          <p:nvSpPr>
            <p:cNvPr id="42" name="Höger 41">
              <a:extLst>
                <a:ext uri="{FF2B5EF4-FFF2-40B4-BE49-F238E27FC236}">
                  <a16:creationId xmlns:a16="http://schemas.microsoft.com/office/drawing/2014/main" id="{0BF310B2-F17E-4E32-844C-DE27E7B87E30}"/>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3" name="textruta 42">
              <a:hlinkClick r:id="rId5" action="ppaction://hlinksldjump"/>
              <a:extLst>
                <a:ext uri="{FF2B5EF4-FFF2-40B4-BE49-F238E27FC236}">
                  <a16:creationId xmlns:a16="http://schemas.microsoft.com/office/drawing/2014/main" id="{619C59F9-2588-4C26-9227-AB4DD769EE09}"/>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8" name="textruta 37">
            <a:hlinkClick r:id="rId6" action="ppaction://hlinksldjump"/>
            <a:extLst>
              <a:ext uri="{FF2B5EF4-FFF2-40B4-BE49-F238E27FC236}">
                <a16:creationId xmlns:a16="http://schemas.microsoft.com/office/drawing/2014/main" id="{8E1193A1-9080-4678-864C-E0681EF91517}"/>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32" name="textruta 31">
            <a:hlinkClick r:id="rId7" action="ppaction://hlinksldjump"/>
            <a:extLst>
              <a:ext uri="{FF2B5EF4-FFF2-40B4-BE49-F238E27FC236}">
                <a16:creationId xmlns:a16="http://schemas.microsoft.com/office/drawing/2014/main" id="{BC253F3A-F4E7-43E2-B472-6DA569235D8E}"/>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2" name="Höger klammerparentes 1">
            <a:extLst>
              <a:ext uri="{FF2B5EF4-FFF2-40B4-BE49-F238E27FC236}">
                <a16:creationId xmlns:a16="http://schemas.microsoft.com/office/drawing/2014/main" id="{6D943257-360F-4862-A800-74485CA784E8}"/>
              </a:ext>
            </a:extLst>
          </p:cNvPr>
          <p:cNvSpPr/>
          <p:nvPr/>
        </p:nvSpPr>
        <p:spPr>
          <a:xfrm>
            <a:off x="2151063" y="1993900"/>
            <a:ext cx="155575" cy="91440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sv-SE"/>
          </a:p>
        </p:txBody>
      </p:sp>
      <p:sp>
        <p:nvSpPr>
          <p:cNvPr id="3" name="Höger 2">
            <a:extLst>
              <a:ext uri="{FF2B5EF4-FFF2-40B4-BE49-F238E27FC236}">
                <a16:creationId xmlns:a16="http://schemas.microsoft.com/office/drawing/2014/main" id="{2BF7D073-BC4B-4735-A34D-1BEA3E5AE15D}"/>
              </a:ext>
            </a:extLst>
          </p:cNvPr>
          <p:cNvSpPr/>
          <p:nvPr/>
        </p:nvSpPr>
        <p:spPr>
          <a:xfrm rot="19835893">
            <a:off x="2295525" y="1998663"/>
            <a:ext cx="765175" cy="261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4" name="Höger 33">
            <a:extLst>
              <a:ext uri="{FF2B5EF4-FFF2-40B4-BE49-F238E27FC236}">
                <a16:creationId xmlns:a16="http://schemas.microsoft.com/office/drawing/2014/main" id="{73C79714-400A-469F-903B-C8E730FF6431}"/>
              </a:ext>
            </a:extLst>
          </p:cNvPr>
          <p:cNvSpPr/>
          <p:nvPr/>
        </p:nvSpPr>
        <p:spPr>
          <a:xfrm rot="1618017">
            <a:off x="2305050" y="2719388"/>
            <a:ext cx="660400" cy="260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70" name="textruta 69">
            <a:extLst>
              <a:ext uri="{FF2B5EF4-FFF2-40B4-BE49-F238E27FC236}">
                <a16:creationId xmlns:a16="http://schemas.microsoft.com/office/drawing/2014/main" id="{9AEE80FA-95E6-4CFA-8ADE-0EB169605BCF}"/>
              </a:ext>
            </a:extLst>
          </p:cNvPr>
          <p:cNvSpPr txBox="1"/>
          <p:nvPr/>
        </p:nvSpPr>
        <p:spPr>
          <a:xfrm>
            <a:off x="317500" y="3665538"/>
            <a:ext cx="6103938" cy="1055687"/>
          </a:xfrm>
          <a:prstGeom prst="roundRect">
            <a:avLst/>
          </a:prstGeom>
          <a:solidFill>
            <a:schemeClr val="bg1">
              <a:lumMod val="75000"/>
            </a:schemeClr>
          </a:solidFill>
        </p:spPr>
        <p:txBody>
          <a:bodyPr>
            <a:spAutoFit/>
          </a:bodyPr>
          <a:lstStyle/>
          <a:p>
            <a:pPr>
              <a:defRPr/>
            </a:pPr>
            <a:r>
              <a:rPr lang="sv-SE" sz="1400" b="1" dirty="0">
                <a:latin typeface="+mj-lt"/>
              </a:rPr>
              <a:t>Återställningsplan </a:t>
            </a:r>
            <a:r>
              <a:rPr lang="sv-SE" sz="1400" dirty="0">
                <a:latin typeface="+mj-lt"/>
              </a:rPr>
              <a:t>relaterar till kontinuitetshantering och är en plan som beskriver enligt vilka prioriteringar och rutiner ett företag ska återgå till normal verksamhet efter ett avbrott eller en större verksamhetsstörning. (FFFS 2014:4)</a:t>
            </a:r>
          </a:p>
        </p:txBody>
      </p:sp>
      <p:sp>
        <p:nvSpPr>
          <p:cNvPr id="71" name="X">
            <a:extLst>
              <a:ext uri="{FF2B5EF4-FFF2-40B4-BE49-F238E27FC236}">
                <a16:creationId xmlns:a16="http://schemas.microsoft.com/office/drawing/2014/main" id="{1458C0C2-A90D-4EC7-B283-B4BD22096ABE}"/>
              </a:ext>
            </a:extLst>
          </p:cNvPr>
          <p:cNvSpPr>
            <a:spLocks noChangeAspect="1"/>
          </p:cNvSpPr>
          <p:nvPr/>
        </p:nvSpPr>
        <p:spPr>
          <a:xfrm>
            <a:off x="6291263" y="3563938"/>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textruta 65">
            <a:extLst>
              <a:ext uri="{FF2B5EF4-FFF2-40B4-BE49-F238E27FC236}">
                <a16:creationId xmlns:a16="http://schemas.microsoft.com/office/drawing/2014/main" id="{18976A5C-0609-4517-AAA8-3EED7C67AC39}"/>
              </a:ext>
            </a:extLst>
          </p:cNvPr>
          <p:cNvSpPr txBox="1"/>
          <p:nvPr/>
        </p:nvSpPr>
        <p:spPr>
          <a:xfrm>
            <a:off x="317500" y="3649663"/>
            <a:ext cx="6105525" cy="817562"/>
          </a:xfrm>
          <a:prstGeom prst="roundRect">
            <a:avLst/>
          </a:prstGeom>
          <a:solidFill>
            <a:schemeClr val="bg1">
              <a:lumMod val="75000"/>
            </a:schemeClr>
          </a:solidFill>
        </p:spPr>
        <p:txBody>
          <a:bodyPr>
            <a:spAutoFit/>
          </a:bodyPr>
          <a:lstStyle/>
          <a:p>
            <a:pPr>
              <a:defRPr/>
            </a:pPr>
            <a:r>
              <a:rPr lang="sv-SE" sz="1400" b="1" dirty="0">
                <a:latin typeface="+mj-lt"/>
              </a:rPr>
              <a:t>Kontinuitetsplan </a:t>
            </a:r>
            <a:r>
              <a:rPr lang="sv-SE" sz="1400" dirty="0">
                <a:latin typeface="+mj-lt"/>
              </a:rPr>
              <a:t>relaterar till kontinuitetshantering och är en plan som beskriver hur en verksamhet ska upprätthållas i händelse av ett avbrott eller en större verksamhetsstörning. (FFFS 2014:4)</a:t>
            </a:r>
          </a:p>
        </p:txBody>
      </p:sp>
      <p:sp>
        <p:nvSpPr>
          <p:cNvPr id="67" name="X">
            <a:extLst>
              <a:ext uri="{FF2B5EF4-FFF2-40B4-BE49-F238E27FC236}">
                <a16:creationId xmlns:a16="http://schemas.microsoft.com/office/drawing/2014/main" id="{39966461-4237-4D12-A439-2204F9ADA69E}"/>
              </a:ext>
            </a:extLst>
          </p:cNvPr>
          <p:cNvSpPr>
            <a:spLocks noChangeAspect="1"/>
          </p:cNvSpPr>
          <p:nvPr/>
        </p:nvSpPr>
        <p:spPr>
          <a:xfrm>
            <a:off x="6262688" y="3538538"/>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textruta 47">
            <a:extLst>
              <a:ext uri="{FF2B5EF4-FFF2-40B4-BE49-F238E27FC236}">
                <a16:creationId xmlns:a16="http://schemas.microsoft.com/office/drawing/2014/main" id="{E6F80192-E69F-4695-81D9-F04008BF2F65}"/>
              </a:ext>
            </a:extLst>
          </p:cNvPr>
          <p:cNvSpPr txBox="1"/>
          <p:nvPr/>
        </p:nvSpPr>
        <p:spPr>
          <a:xfrm>
            <a:off x="317500" y="3632200"/>
            <a:ext cx="6130925" cy="1055688"/>
          </a:xfrm>
          <a:prstGeom prst="roundRect">
            <a:avLst/>
          </a:prstGeom>
          <a:solidFill>
            <a:schemeClr val="bg1">
              <a:lumMod val="75000"/>
            </a:schemeClr>
          </a:solidFill>
        </p:spPr>
        <p:txBody>
          <a:bodyPr>
            <a:spAutoFit/>
          </a:bodyPr>
          <a:lstStyle/>
          <a:p>
            <a:pPr>
              <a:defRPr/>
            </a:pPr>
            <a:r>
              <a:rPr lang="sv-SE" sz="1400" b="1" dirty="0">
                <a:latin typeface="+mj-lt"/>
              </a:rPr>
              <a:t>Beredskapsplan</a:t>
            </a:r>
            <a:r>
              <a:rPr lang="sv-SE" sz="1400" dirty="0">
                <a:latin typeface="+mj-lt"/>
              </a:rPr>
              <a:t> relaterar närmare till krishantering än till kontinuitetshantering och är en plan som beskriver de åtgärder ett företag ska vidta för att hantera allvarliga och omfattande avbrott, störningar eller kriser. (FFFS 2014:4)</a:t>
            </a:r>
          </a:p>
        </p:txBody>
      </p:sp>
      <p:sp>
        <p:nvSpPr>
          <p:cNvPr id="49" name="X">
            <a:extLst>
              <a:ext uri="{FF2B5EF4-FFF2-40B4-BE49-F238E27FC236}">
                <a16:creationId xmlns:a16="http://schemas.microsoft.com/office/drawing/2014/main" id="{4DB9C160-C155-4801-869A-CC6A47D72A5D}"/>
              </a:ext>
            </a:extLst>
          </p:cNvPr>
          <p:cNvSpPr>
            <a:spLocks noChangeAspect="1"/>
          </p:cNvSpPr>
          <p:nvPr/>
        </p:nvSpPr>
        <p:spPr>
          <a:xfrm>
            <a:off x="6248400" y="3536950"/>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textruta 71">
            <a:extLst>
              <a:ext uri="{FF2B5EF4-FFF2-40B4-BE49-F238E27FC236}">
                <a16:creationId xmlns:a16="http://schemas.microsoft.com/office/drawing/2014/main" id="{CF77600E-4722-415D-B8F5-9E874CB71850}"/>
              </a:ext>
            </a:extLst>
          </p:cNvPr>
          <p:cNvSpPr txBox="1"/>
          <p:nvPr/>
        </p:nvSpPr>
        <p:spPr>
          <a:xfrm>
            <a:off x="327025" y="3617913"/>
            <a:ext cx="6103938" cy="1055687"/>
          </a:xfrm>
          <a:prstGeom prst="roundRect">
            <a:avLst/>
          </a:prstGeom>
          <a:solidFill>
            <a:schemeClr val="bg1">
              <a:lumMod val="75000"/>
            </a:schemeClr>
          </a:solidFill>
        </p:spPr>
        <p:txBody>
          <a:bodyPr>
            <a:spAutoFit/>
          </a:bodyPr>
          <a:lstStyle/>
          <a:p>
            <a:pPr>
              <a:defRPr/>
            </a:pPr>
            <a:r>
              <a:rPr lang="sv-SE" sz="1400" b="1" dirty="0">
                <a:latin typeface="+mj-lt"/>
              </a:rPr>
              <a:t>Återhämtningsplan</a:t>
            </a:r>
            <a:r>
              <a:rPr lang="sv-SE" sz="1400" dirty="0">
                <a:latin typeface="+mj-lt"/>
              </a:rPr>
              <a:t> relaterar mer till finansiell återhämtning än kontinuitetshantering. Ett företag ska ta en återhämtningsplan för återställande av sin finansiella ställning efter en kraftig försämring. (ändringsförfattning till FFFS 2014:1)</a:t>
            </a:r>
          </a:p>
        </p:txBody>
      </p:sp>
      <p:sp>
        <p:nvSpPr>
          <p:cNvPr id="73" name="X">
            <a:extLst>
              <a:ext uri="{FF2B5EF4-FFF2-40B4-BE49-F238E27FC236}">
                <a16:creationId xmlns:a16="http://schemas.microsoft.com/office/drawing/2014/main" id="{DDE03258-7F66-4222-AAF8-B83155DA4EC1}"/>
              </a:ext>
            </a:extLst>
          </p:cNvPr>
          <p:cNvSpPr>
            <a:spLocks noChangeAspect="1"/>
          </p:cNvSpPr>
          <p:nvPr/>
        </p:nvSpPr>
        <p:spPr>
          <a:xfrm>
            <a:off x="6180138" y="3544888"/>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024" name="textruta 22">
            <a:extLst>
              <a:ext uri="{FF2B5EF4-FFF2-40B4-BE49-F238E27FC236}">
                <a16:creationId xmlns:a16="http://schemas.microsoft.com/office/drawing/2014/main" id="{B3285EAA-DF07-45B0-AE82-D2E7CCB64362}"/>
              </a:ext>
            </a:extLst>
          </p:cNvPr>
          <p:cNvSpPr txBox="1">
            <a:spLocks noChangeArrowheads="1"/>
          </p:cNvSpPr>
          <p:nvPr/>
        </p:nvSpPr>
        <p:spPr bwMode="auto">
          <a:xfrm>
            <a:off x="-46038" y="1377950"/>
            <a:ext cx="59372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85025" name="textruta 22">
            <a:extLst>
              <a:ext uri="{FF2B5EF4-FFF2-40B4-BE49-F238E27FC236}">
                <a16:creationId xmlns:a16="http://schemas.microsoft.com/office/drawing/2014/main" id="{A746AF90-0E31-4C74-A31A-240199A87CFB}"/>
              </a:ext>
            </a:extLst>
          </p:cNvPr>
          <p:cNvSpPr txBox="1">
            <a:spLocks noChangeArrowheads="1"/>
          </p:cNvSpPr>
          <p:nvPr/>
        </p:nvSpPr>
        <p:spPr bwMode="auto">
          <a:xfrm>
            <a:off x="-46038" y="1901825"/>
            <a:ext cx="59372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85026" name="textruta 22">
            <a:extLst>
              <a:ext uri="{FF2B5EF4-FFF2-40B4-BE49-F238E27FC236}">
                <a16:creationId xmlns:a16="http://schemas.microsoft.com/office/drawing/2014/main" id="{9AE35471-FE74-4010-81B7-A90653A76E90}"/>
              </a:ext>
            </a:extLst>
          </p:cNvPr>
          <p:cNvSpPr txBox="1">
            <a:spLocks noChangeArrowheads="1"/>
          </p:cNvSpPr>
          <p:nvPr/>
        </p:nvSpPr>
        <p:spPr bwMode="auto">
          <a:xfrm>
            <a:off x="-46038" y="2425700"/>
            <a:ext cx="59372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85027" name="textruta 22">
            <a:extLst>
              <a:ext uri="{FF2B5EF4-FFF2-40B4-BE49-F238E27FC236}">
                <a16:creationId xmlns:a16="http://schemas.microsoft.com/office/drawing/2014/main" id="{A40D2D0E-B6A3-4564-B80F-F16782EA7ACE}"/>
              </a:ext>
            </a:extLst>
          </p:cNvPr>
          <p:cNvSpPr txBox="1">
            <a:spLocks noChangeArrowheads="1"/>
          </p:cNvSpPr>
          <p:nvPr/>
        </p:nvSpPr>
        <p:spPr bwMode="auto">
          <a:xfrm>
            <a:off x="-46038" y="2940050"/>
            <a:ext cx="59372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85028" name="textruta 22">
            <a:extLst>
              <a:ext uri="{FF2B5EF4-FFF2-40B4-BE49-F238E27FC236}">
                <a16:creationId xmlns:a16="http://schemas.microsoft.com/office/drawing/2014/main" id="{FDF13502-27F5-40A6-B4AA-905F737F62CB}"/>
              </a:ext>
            </a:extLst>
          </p:cNvPr>
          <p:cNvSpPr txBox="1">
            <a:spLocks noChangeArrowheads="1"/>
          </p:cNvSpPr>
          <p:nvPr/>
        </p:nvSpPr>
        <p:spPr bwMode="auto">
          <a:xfrm>
            <a:off x="4610100" y="16430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85029" name="textruta 22">
            <a:extLst>
              <a:ext uri="{FF2B5EF4-FFF2-40B4-BE49-F238E27FC236}">
                <a16:creationId xmlns:a16="http://schemas.microsoft.com/office/drawing/2014/main" id="{84EDEC08-77AF-4926-B4FA-E9BD437BEF54}"/>
              </a:ext>
            </a:extLst>
          </p:cNvPr>
          <p:cNvSpPr txBox="1">
            <a:spLocks noChangeArrowheads="1"/>
          </p:cNvSpPr>
          <p:nvPr/>
        </p:nvSpPr>
        <p:spPr bwMode="auto">
          <a:xfrm>
            <a:off x="4610100" y="28781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4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5"/>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6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7"/>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6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71"/>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7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3"/>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7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5"/>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9"/>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xit" presetSubtype="0" fill="hold" nodeType="withEffect">
                                  <p:stCondLst>
                                    <p:cond delay="0"/>
                                  </p:stCondLst>
                                  <p:childTnLst>
                                    <p:set>
                                      <p:cBhvr>
                                        <p:cTn id="33" dur="1" fill="hold">
                                          <p:stCondLst>
                                            <p:cond delay="0"/>
                                          </p:stCondLst>
                                        </p:cTn>
                                        <p:tgtEl>
                                          <p:spTgt spid="49"/>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36" restart="whenNotActive" fill="hold" evtFilter="cancelBubble" nodeType="interactiveSeq">
                <p:stCondLst>
                  <p:cond evt="onClick" delay="0">
                    <p:tgtEl>
                      <p:spTgt spid="4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0"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par>
                                <p:cTn id="45" presetID="1" presetClass="exit" presetSubtype="0" fill="hold" nodeType="withEffect">
                                  <p:stCondLst>
                                    <p:cond delay="0"/>
                                  </p:stCondLst>
                                  <p:childTnLst>
                                    <p:set>
                                      <p:cBhvr>
                                        <p:cTn id="46" dur="1" fill="hold">
                                          <p:stCondLst>
                                            <p:cond delay="0"/>
                                          </p:stCondLst>
                                        </p:cTn>
                                        <p:tgtEl>
                                          <p:spTgt spid="65"/>
                                        </p:tgtEl>
                                        <p:attrNameLst>
                                          <p:attrName>style.visibility</p:attrName>
                                        </p:attrNameLst>
                                      </p:cBhvr>
                                      <p:to>
                                        <p:strVal val="hidden"/>
                                      </p:to>
                                    </p:set>
                                  </p:childTnLst>
                                </p:cTn>
                              </p:par>
                              <p:par>
                                <p:cTn id="47" presetID="1" presetClass="exit" presetSubtype="0" fill="hold" grpId="6" nodeType="withEffect">
                                  <p:stCondLst>
                                    <p:cond delay="0"/>
                                  </p:stCondLst>
                                  <p:childTnLst>
                                    <p:set>
                                      <p:cBhvr>
                                        <p:cTn id="48" dur="1" fill="hold">
                                          <p:stCondLst>
                                            <p:cond delay="0"/>
                                          </p:stCondLst>
                                        </p:cTn>
                                        <p:tgtEl>
                                          <p:spTgt spid="6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7"/>
                                        </p:tgtEl>
                                        <p:attrNameLst>
                                          <p:attrName>style.visibility</p:attrName>
                                        </p:attrNameLst>
                                      </p:cBhvr>
                                      <p:to>
                                        <p:strVal val="hidden"/>
                                      </p:to>
                                    </p:set>
                                  </p:childTnLst>
                                </p:cTn>
                              </p:par>
                              <p:par>
                                <p:cTn id="51" presetID="1" presetClass="exit" presetSubtype="0" fill="hold" grpId="5" nodeType="withEffect">
                                  <p:stCondLst>
                                    <p:cond delay="0"/>
                                  </p:stCondLst>
                                  <p:childTnLst>
                                    <p:set>
                                      <p:cBhvr>
                                        <p:cTn id="52" dur="1" fill="hold">
                                          <p:stCondLst>
                                            <p:cond delay="0"/>
                                          </p:stCondLst>
                                        </p:cTn>
                                        <p:tgtEl>
                                          <p:spTgt spid="66"/>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par>
                                <p:cTn id="55" presetID="1" presetClass="exit" presetSubtype="0" fill="hold" grpId="5" nodeType="withEffect">
                                  <p:stCondLst>
                                    <p:cond delay="0"/>
                                  </p:stCondLst>
                                  <p:childTnLst>
                                    <p:set>
                                      <p:cBhvr>
                                        <p:cTn id="56" dur="1" fill="hold">
                                          <p:stCondLst>
                                            <p:cond delay="0"/>
                                          </p:stCondLst>
                                        </p:cTn>
                                        <p:tgtEl>
                                          <p:spTgt spid="7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3"/>
                                        </p:tgtEl>
                                        <p:attrNameLst>
                                          <p:attrName>style.visibility</p:attrName>
                                        </p:attrNameLst>
                                      </p:cBhvr>
                                      <p:to>
                                        <p:strVal val="hidden"/>
                                      </p:to>
                                    </p:set>
                                  </p:childTnLst>
                                </p:cTn>
                              </p:par>
                              <p:par>
                                <p:cTn id="59" presetID="1" presetClass="exit" presetSubtype="0" fill="hold" grpId="5" nodeType="withEffect">
                                  <p:stCondLst>
                                    <p:cond delay="0"/>
                                  </p:stCondLst>
                                  <p:childTnLst>
                                    <p:set>
                                      <p:cBhvr>
                                        <p:cTn id="60" dur="1" fill="hold">
                                          <p:stCondLst>
                                            <p:cond delay="0"/>
                                          </p:stCondLst>
                                        </p:cTn>
                                        <p:tgtEl>
                                          <p:spTgt spid="7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75"/>
                                        </p:tgtEl>
                                        <p:attrNameLst>
                                          <p:attrName>style.visibility</p:attrName>
                                        </p:attrNameLst>
                                      </p:cBhvr>
                                      <p:to>
                                        <p:strVal val="hidden"/>
                                      </p:to>
                                    </p:set>
                                  </p:childTnLst>
                                </p:cTn>
                              </p:par>
                              <p:par>
                                <p:cTn id="63" presetID="1" presetClass="exit" presetSubtype="0" fill="hold" grpId="6" nodeType="withEffect">
                                  <p:stCondLst>
                                    <p:cond delay="0"/>
                                  </p:stCondLst>
                                  <p:childTnLst>
                                    <p:set>
                                      <p:cBhvr>
                                        <p:cTn id="64"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5" restart="whenNotActive" fill="hold" evtFilter="cancelBubble" nodeType="interactiveSeq">
                <p:stCondLst>
                  <p:cond evt="onClick" delay="0">
                    <p:tgtEl>
                      <p:spTgt spid="65"/>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 presetClass="exit" presetSubtype="0" fill="hold" nodeType="withEffect">
                                  <p:stCondLst>
                                    <p:cond delay="0"/>
                                  </p:stCondLst>
                                  <p:childTnLst>
                                    <p:set>
                                      <p:cBhvr>
                                        <p:cTn id="69" dur="1" fill="hold">
                                          <p:stCondLst>
                                            <p:cond delay="0"/>
                                          </p:stCondLst>
                                        </p:cTn>
                                        <p:tgtEl>
                                          <p:spTgt spid="65"/>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72" restart="whenNotActive" fill="hold" evtFilter="cancelBubble" nodeType="interactiveSeq">
                <p:stCondLst>
                  <p:cond evt="onClick" delay="0">
                    <p:tgtEl>
                      <p:spTgt spid="67"/>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 presetClass="exit" presetSubtype="0" fill="hold" nodeType="withEffect">
                                  <p:stCondLst>
                                    <p:cond delay="0"/>
                                  </p:stCondLst>
                                  <p:childTnLst>
                                    <p:set>
                                      <p:cBhvr>
                                        <p:cTn id="76" dur="1" fill="hold">
                                          <p:stCondLst>
                                            <p:cond delay="0"/>
                                          </p:stCondLst>
                                        </p:cTn>
                                        <p:tgtEl>
                                          <p:spTgt spid="67"/>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79" restart="whenNotActive" fill="hold" evtFilter="cancelBubble" nodeType="interactiveSeq">
                <p:stCondLst>
                  <p:cond evt="onClick" delay="0">
                    <p:tgtEl>
                      <p:spTgt spid="56"/>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10" presetClass="entr" presetSubtype="0" fill="hold" grpId="0" nodeType="with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par>
                                <p:cTn id="85" presetID="10" presetClass="entr" presetSubtype="0" fill="hold"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500"/>
                                        <p:tgtEl>
                                          <p:spTgt spid="67"/>
                                        </p:tgtEl>
                                      </p:cBhvr>
                                    </p:animEffect>
                                  </p:childTnLst>
                                </p:cTn>
                              </p:par>
                              <p:par>
                                <p:cTn id="88" presetID="1" presetClass="exit" presetSubtype="0" fill="hold" nodeType="withEffect">
                                  <p:stCondLst>
                                    <p:cond delay="0"/>
                                  </p:stCondLst>
                                  <p:childTnLst>
                                    <p:set>
                                      <p:cBhvr>
                                        <p:cTn id="89" dur="1" fill="hold">
                                          <p:stCondLst>
                                            <p:cond delay="0"/>
                                          </p:stCondLst>
                                        </p:cTn>
                                        <p:tgtEl>
                                          <p:spTgt spid="49"/>
                                        </p:tgtEl>
                                        <p:attrNameLst>
                                          <p:attrName>style.visibility</p:attrName>
                                        </p:attrNameLst>
                                      </p:cBhvr>
                                      <p:to>
                                        <p:strVal val="hidden"/>
                                      </p:to>
                                    </p:set>
                                  </p:childTnLst>
                                </p:cTn>
                              </p:par>
                              <p:par>
                                <p:cTn id="90" presetID="1" presetClass="exit" presetSubtype="0" fill="hold" grpId="5" nodeType="withEffect">
                                  <p:stCondLst>
                                    <p:cond delay="0"/>
                                  </p:stCondLst>
                                  <p:childTnLst>
                                    <p:set>
                                      <p:cBhvr>
                                        <p:cTn id="91" dur="1" fill="hold">
                                          <p:stCondLst>
                                            <p:cond delay="0"/>
                                          </p:stCondLst>
                                        </p:cTn>
                                        <p:tgtEl>
                                          <p:spTgt spid="48"/>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65"/>
                                        </p:tgtEl>
                                        <p:attrNameLst>
                                          <p:attrName>style.visibility</p:attrName>
                                        </p:attrNameLst>
                                      </p:cBhvr>
                                      <p:to>
                                        <p:strVal val="hidden"/>
                                      </p:to>
                                    </p:set>
                                  </p:childTnLst>
                                </p:cTn>
                              </p:par>
                              <p:par>
                                <p:cTn id="94" presetID="1" presetClass="exit" presetSubtype="0" fill="hold" grpId="5" nodeType="withEffect">
                                  <p:stCondLst>
                                    <p:cond delay="0"/>
                                  </p:stCondLst>
                                  <p:childTnLst>
                                    <p:set>
                                      <p:cBhvr>
                                        <p:cTn id="95" dur="1" fill="hold">
                                          <p:stCondLst>
                                            <p:cond delay="0"/>
                                          </p:stCondLst>
                                        </p:cTn>
                                        <p:tgtEl>
                                          <p:spTgt spid="64"/>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71"/>
                                        </p:tgtEl>
                                        <p:attrNameLst>
                                          <p:attrName>style.visibility</p:attrName>
                                        </p:attrNameLst>
                                      </p:cBhvr>
                                      <p:to>
                                        <p:strVal val="hidden"/>
                                      </p:to>
                                    </p:set>
                                  </p:childTnLst>
                                </p:cTn>
                              </p:par>
                              <p:par>
                                <p:cTn id="98" presetID="1" presetClass="exit" presetSubtype="0" fill="hold" grpId="4" nodeType="withEffect">
                                  <p:stCondLst>
                                    <p:cond delay="0"/>
                                  </p:stCondLst>
                                  <p:childTnLst>
                                    <p:set>
                                      <p:cBhvr>
                                        <p:cTn id="99" dur="1" fill="hold">
                                          <p:stCondLst>
                                            <p:cond delay="0"/>
                                          </p:stCondLst>
                                        </p:cTn>
                                        <p:tgtEl>
                                          <p:spTgt spid="70"/>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73"/>
                                        </p:tgtEl>
                                        <p:attrNameLst>
                                          <p:attrName>style.visibility</p:attrName>
                                        </p:attrNameLst>
                                      </p:cBhvr>
                                      <p:to>
                                        <p:strVal val="hidden"/>
                                      </p:to>
                                    </p:set>
                                  </p:childTnLst>
                                </p:cTn>
                              </p:par>
                              <p:par>
                                <p:cTn id="102" presetID="1" presetClass="exit" presetSubtype="0" fill="hold" grpId="4" nodeType="withEffect">
                                  <p:stCondLst>
                                    <p:cond delay="0"/>
                                  </p:stCondLst>
                                  <p:childTnLst>
                                    <p:set>
                                      <p:cBhvr>
                                        <p:cTn id="103" dur="1" fill="hold">
                                          <p:stCondLst>
                                            <p:cond delay="0"/>
                                          </p:stCondLst>
                                        </p:cTn>
                                        <p:tgtEl>
                                          <p:spTgt spid="72"/>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75"/>
                                        </p:tgtEl>
                                        <p:attrNameLst>
                                          <p:attrName>style.visibility</p:attrName>
                                        </p:attrNameLst>
                                      </p:cBhvr>
                                      <p:to>
                                        <p:strVal val="hidden"/>
                                      </p:to>
                                    </p:set>
                                  </p:childTnLst>
                                </p:cTn>
                              </p:par>
                              <p:par>
                                <p:cTn id="106" presetID="1" presetClass="exit" presetSubtype="0" fill="hold" grpId="5" nodeType="withEffect">
                                  <p:stCondLst>
                                    <p:cond delay="0"/>
                                  </p:stCondLst>
                                  <p:childTnLst>
                                    <p:set>
                                      <p:cBhvr>
                                        <p:cTn id="107"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08" restart="whenNotActive" fill="hold" evtFilter="cancelBubble" nodeType="interactiveSeq">
                <p:stCondLst>
                  <p:cond evt="onClick" delay="0">
                    <p:tgtEl>
                      <p:spTgt spid="71"/>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1" presetClass="exit" presetSubtype="0" fill="hold" nodeType="withEffect">
                                  <p:stCondLst>
                                    <p:cond delay="0"/>
                                  </p:stCondLst>
                                  <p:childTnLst>
                                    <p:set>
                                      <p:cBhvr>
                                        <p:cTn id="112" dur="1" fill="hold">
                                          <p:stCondLst>
                                            <p:cond delay="0"/>
                                          </p:stCondLst>
                                        </p:cTn>
                                        <p:tgtEl>
                                          <p:spTgt spid="71"/>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115" restart="whenNotActive" fill="hold" evtFilter="cancelBubble" nodeType="interactiveSeq">
                <p:stCondLst>
                  <p:cond evt="onClick" delay="0">
                    <p:tgtEl>
                      <p:spTgt spid="57"/>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0" presetClass="entr" presetSubtype="0" fill="hold" grpId="0" nodeType="with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500"/>
                                        <p:tgtEl>
                                          <p:spTgt spid="70"/>
                                        </p:tgtEl>
                                      </p:cBhvr>
                                    </p:animEffect>
                                  </p:childTnLst>
                                </p:cTn>
                              </p:par>
                              <p:par>
                                <p:cTn id="121" presetID="10" presetClass="entr" presetSubtype="0" fill="hold" nodeType="with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fade">
                                      <p:cBhvr>
                                        <p:cTn id="123" dur="500"/>
                                        <p:tgtEl>
                                          <p:spTgt spid="71"/>
                                        </p:tgtEl>
                                      </p:cBhvr>
                                    </p:animEffect>
                                  </p:childTnLst>
                                </p:cTn>
                              </p:par>
                              <p:par>
                                <p:cTn id="124" presetID="1" presetClass="exit" presetSubtype="0" fill="hold" nodeType="withEffect">
                                  <p:stCondLst>
                                    <p:cond delay="0"/>
                                  </p:stCondLst>
                                  <p:childTnLst>
                                    <p:set>
                                      <p:cBhvr>
                                        <p:cTn id="125" dur="1" fill="hold">
                                          <p:stCondLst>
                                            <p:cond delay="0"/>
                                          </p:stCondLst>
                                        </p:cTn>
                                        <p:tgtEl>
                                          <p:spTgt spid="49"/>
                                        </p:tgtEl>
                                        <p:attrNameLst>
                                          <p:attrName>style.visibility</p:attrName>
                                        </p:attrNameLst>
                                      </p:cBhvr>
                                      <p:to>
                                        <p:strVal val="hidden"/>
                                      </p:to>
                                    </p:set>
                                  </p:childTnLst>
                                </p:cTn>
                              </p:par>
                              <p:par>
                                <p:cTn id="126" presetID="1" presetClass="exit" presetSubtype="0" fill="hold" grpId="4" nodeType="withEffect">
                                  <p:stCondLst>
                                    <p:cond delay="0"/>
                                  </p:stCondLst>
                                  <p:childTnLst>
                                    <p:set>
                                      <p:cBhvr>
                                        <p:cTn id="127" dur="1" fill="hold">
                                          <p:stCondLst>
                                            <p:cond delay="0"/>
                                          </p:stCondLst>
                                        </p:cTn>
                                        <p:tgtEl>
                                          <p:spTgt spid="48"/>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65"/>
                                        </p:tgtEl>
                                        <p:attrNameLst>
                                          <p:attrName>style.visibility</p:attrName>
                                        </p:attrNameLst>
                                      </p:cBhvr>
                                      <p:to>
                                        <p:strVal val="hidden"/>
                                      </p:to>
                                    </p:set>
                                  </p:childTnLst>
                                </p:cTn>
                              </p:par>
                              <p:par>
                                <p:cTn id="130" presetID="1" presetClass="exit" presetSubtype="0" fill="hold" grpId="4" nodeType="withEffect">
                                  <p:stCondLst>
                                    <p:cond delay="0"/>
                                  </p:stCondLst>
                                  <p:childTnLst>
                                    <p:set>
                                      <p:cBhvr>
                                        <p:cTn id="131" dur="1" fill="hold">
                                          <p:stCondLst>
                                            <p:cond delay="0"/>
                                          </p:stCondLst>
                                        </p:cTn>
                                        <p:tgtEl>
                                          <p:spTgt spid="64"/>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67"/>
                                        </p:tgtEl>
                                        <p:attrNameLst>
                                          <p:attrName>style.visibility</p:attrName>
                                        </p:attrNameLst>
                                      </p:cBhvr>
                                      <p:to>
                                        <p:strVal val="hidden"/>
                                      </p:to>
                                    </p:set>
                                  </p:childTnLst>
                                </p:cTn>
                              </p:par>
                              <p:par>
                                <p:cTn id="134" presetID="1" presetClass="exit" presetSubtype="0" fill="hold" grpId="4" nodeType="withEffect">
                                  <p:stCondLst>
                                    <p:cond delay="0"/>
                                  </p:stCondLst>
                                  <p:childTnLst>
                                    <p:set>
                                      <p:cBhvr>
                                        <p:cTn id="135" dur="1" fill="hold">
                                          <p:stCondLst>
                                            <p:cond delay="0"/>
                                          </p:stCondLst>
                                        </p:cTn>
                                        <p:tgtEl>
                                          <p:spTgt spid="66"/>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73"/>
                                        </p:tgtEl>
                                        <p:attrNameLst>
                                          <p:attrName>style.visibility</p:attrName>
                                        </p:attrNameLst>
                                      </p:cBhvr>
                                      <p:to>
                                        <p:strVal val="hidden"/>
                                      </p:to>
                                    </p:set>
                                  </p:childTnLst>
                                </p:cTn>
                              </p:par>
                              <p:par>
                                <p:cTn id="138" presetID="1" presetClass="exit" presetSubtype="0" fill="hold" grpId="3" nodeType="withEffect">
                                  <p:stCondLst>
                                    <p:cond delay="0"/>
                                  </p:stCondLst>
                                  <p:childTnLst>
                                    <p:set>
                                      <p:cBhvr>
                                        <p:cTn id="139" dur="1" fill="hold">
                                          <p:stCondLst>
                                            <p:cond delay="0"/>
                                          </p:stCondLst>
                                        </p:cTn>
                                        <p:tgtEl>
                                          <p:spTgt spid="72"/>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75"/>
                                        </p:tgtEl>
                                        <p:attrNameLst>
                                          <p:attrName>style.visibility</p:attrName>
                                        </p:attrNameLst>
                                      </p:cBhvr>
                                      <p:to>
                                        <p:strVal val="hidden"/>
                                      </p:to>
                                    </p:set>
                                  </p:childTnLst>
                                </p:cTn>
                              </p:par>
                              <p:par>
                                <p:cTn id="142" presetID="1" presetClass="exit" presetSubtype="0" fill="hold" grpId="4" nodeType="withEffect">
                                  <p:stCondLst>
                                    <p:cond delay="0"/>
                                  </p:stCondLst>
                                  <p:childTnLst>
                                    <p:set>
                                      <p:cBhvr>
                                        <p:cTn id="143"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44" restart="whenNotActive" fill="hold" evtFilter="cancelBubble" nodeType="interactiveSeq">
                <p:stCondLst>
                  <p:cond evt="onClick" delay="0">
                    <p:tgtEl>
                      <p:spTgt spid="73"/>
                    </p:tgtEl>
                  </p:cond>
                </p:stCondLst>
                <p:endSync evt="end" delay="0">
                  <p:rtn val="all"/>
                </p:endSync>
                <p:childTnLst>
                  <p:par>
                    <p:cTn id="145" fill="hold" nodeType="clickPar">
                      <p:stCondLst>
                        <p:cond delay="0"/>
                      </p:stCondLst>
                      <p:childTnLst>
                        <p:par>
                          <p:cTn id="146" fill="hold" nodeType="withGroup">
                            <p:stCondLst>
                              <p:cond delay="0"/>
                            </p:stCondLst>
                            <p:childTnLst>
                              <p:par>
                                <p:cTn id="147" presetID="1" presetClass="exit" presetSubtype="0" fill="hold" nodeType="withEffect">
                                  <p:stCondLst>
                                    <p:cond delay="0"/>
                                  </p:stCondLst>
                                  <p:childTnLst>
                                    <p:set>
                                      <p:cBhvr>
                                        <p:cTn id="148" dur="1" fill="hold">
                                          <p:stCondLst>
                                            <p:cond delay="0"/>
                                          </p:stCondLst>
                                        </p:cTn>
                                        <p:tgtEl>
                                          <p:spTgt spid="73"/>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51" restart="whenNotActive" fill="hold" evtFilter="cancelBubble" nodeType="interactiveSeq">
                <p:stCondLst>
                  <p:cond evt="onClick" delay="0">
                    <p:tgtEl>
                      <p:spTgt spid="58"/>
                    </p:tgtEl>
                  </p:cond>
                </p:stCondLst>
                <p:endSync evt="end" delay="0">
                  <p:rtn val="all"/>
                </p:endSync>
                <p:childTnLst>
                  <p:par>
                    <p:cTn id="152" fill="hold" nodeType="clickPar">
                      <p:stCondLst>
                        <p:cond delay="0"/>
                      </p:stCondLst>
                      <p:childTnLst>
                        <p:par>
                          <p:cTn id="153" fill="hold" nodeType="withGroup">
                            <p:stCondLst>
                              <p:cond delay="0"/>
                            </p:stCondLst>
                            <p:childTnLst>
                              <p:par>
                                <p:cTn id="154" presetID="10" presetClass="entr" presetSubtype="0" fill="hold" grpId="0" nodeType="withEffect">
                                  <p:stCondLst>
                                    <p:cond delay="0"/>
                                  </p:stCondLst>
                                  <p:childTnLst>
                                    <p:set>
                                      <p:cBhvr>
                                        <p:cTn id="155" dur="1" fill="hold">
                                          <p:stCondLst>
                                            <p:cond delay="0"/>
                                          </p:stCondLst>
                                        </p:cTn>
                                        <p:tgtEl>
                                          <p:spTgt spid="72"/>
                                        </p:tgtEl>
                                        <p:attrNameLst>
                                          <p:attrName>style.visibility</p:attrName>
                                        </p:attrNameLst>
                                      </p:cBhvr>
                                      <p:to>
                                        <p:strVal val="visible"/>
                                      </p:to>
                                    </p:set>
                                    <p:animEffect transition="in" filter="fade">
                                      <p:cBhvr>
                                        <p:cTn id="156" dur="500"/>
                                        <p:tgtEl>
                                          <p:spTgt spid="72"/>
                                        </p:tgtEl>
                                      </p:cBhvr>
                                    </p:animEffect>
                                  </p:childTnLst>
                                </p:cTn>
                              </p:par>
                              <p:par>
                                <p:cTn id="157" presetID="10" presetClass="entr" presetSubtype="0" fill="hold" nodeType="with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fade">
                                      <p:cBhvr>
                                        <p:cTn id="159" dur="500"/>
                                        <p:tgtEl>
                                          <p:spTgt spid="73"/>
                                        </p:tgtEl>
                                      </p:cBhvr>
                                    </p:animEffect>
                                  </p:childTnLst>
                                </p:cTn>
                              </p:par>
                              <p:par>
                                <p:cTn id="160" presetID="1" presetClass="exit" presetSubtype="0" fill="hold" nodeType="withEffect">
                                  <p:stCondLst>
                                    <p:cond delay="0"/>
                                  </p:stCondLst>
                                  <p:childTnLst>
                                    <p:set>
                                      <p:cBhvr>
                                        <p:cTn id="161" dur="1" fill="hold">
                                          <p:stCondLst>
                                            <p:cond delay="0"/>
                                          </p:stCondLst>
                                        </p:cTn>
                                        <p:tgtEl>
                                          <p:spTgt spid="49"/>
                                        </p:tgtEl>
                                        <p:attrNameLst>
                                          <p:attrName>style.visibility</p:attrName>
                                        </p:attrNameLst>
                                      </p:cBhvr>
                                      <p:to>
                                        <p:strVal val="hidden"/>
                                      </p:to>
                                    </p:set>
                                  </p:childTnLst>
                                </p:cTn>
                              </p:par>
                              <p:par>
                                <p:cTn id="162" presetID="1" presetClass="exit" presetSubtype="0" fill="hold" grpId="3" nodeType="withEffect">
                                  <p:stCondLst>
                                    <p:cond delay="0"/>
                                  </p:stCondLst>
                                  <p:childTnLst>
                                    <p:set>
                                      <p:cBhvr>
                                        <p:cTn id="163" dur="1" fill="hold">
                                          <p:stCondLst>
                                            <p:cond delay="0"/>
                                          </p:stCondLst>
                                        </p:cTn>
                                        <p:tgtEl>
                                          <p:spTgt spid="48"/>
                                        </p:tgtEl>
                                        <p:attrNameLst>
                                          <p:attrName>style.visibility</p:attrName>
                                        </p:attrNameLst>
                                      </p:cBhvr>
                                      <p:to>
                                        <p:strVal val="hidden"/>
                                      </p:to>
                                    </p:set>
                                  </p:childTnLst>
                                </p:cTn>
                              </p:par>
                              <p:par>
                                <p:cTn id="164" presetID="1" presetClass="exit" presetSubtype="0" fill="hold" nodeType="withEffect">
                                  <p:stCondLst>
                                    <p:cond delay="0"/>
                                  </p:stCondLst>
                                  <p:childTnLst>
                                    <p:set>
                                      <p:cBhvr>
                                        <p:cTn id="165" dur="1" fill="hold">
                                          <p:stCondLst>
                                            <p:cond delay="0"/>
                                          </p:stCondLst>
                                        </p:cTn>
                                        <p:tgtEl>
                                          <p:spTgt spid="65"/>
                                        </p:tgtEl>
                                        <p:attrNameLst>
                                          <p:attrName>style.visibility</p:attrName>
                                        </p:attrNameLst>
                                      </p:cBhvr>
                                      <p:to>
                                        <p:strVal val="hidden"/>
                                      </p:to>
                                    </p:set>
                                  </p:childTnLst>
                                </p:cTn>
                              </p:par>
                              <p:par>
                                <p:cTn id="166" presetID="1" presetClass="exit" presetSubtype="0" fill="hold" grpId="3" nodeType="withEffect">
                                  <p:stCondLst>
                                    <p:cond delay="0"/>
                                  </p:stCondLst>
                                  <p:childTnLst>
                                    <p:set>
                                      <p:cBhvr>
                                        <p:cTn id="167" dur="1" fill="hold">
                                          <p:stCondLst>
                                            <p:cond delay="0"/>
                                          </p:stCondLst>
                                        </p:cTn>
                                        <p:tgtEl>
                                          <p:spTgt spid="64"/>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67"/>
                                        </p:tgtEl>
                                        <p:attrNameLst>
                                          <p:attrName>style.visibility</p:attrName>
                                        </p:attrNameLst>
                                      </p:cBhvr>
                                      <p:to>
                                        <p:strVal val="hidden"/>
                                      </p:to>
                                    </p:set>
                                  </p:childTnLst>
                                </p:cTn>
                              </p:par>
                              <p:par>
                                <p:cTn id="170" presetID="1" presetClass="exit" presetSubtype="0" fill="hold" grpId="3" nodeType="withEffect">
                                  <p:stCondLst>
                                    <p:cond delay="0"/>
                                  </p:stCondLst>
                                  <p:childTnLst>
                                    <p:set>
                                      <p:cBhvr>
                                        <p:cTn id="171" dur="1" fill="hold">
                                          <p:stCondLst>
                                            <p:cond delay="0"/>
                                          </p:stCondLst>
                                        </p:cTn>
                                        <p:tgtEl>
                                          <p:spTgt spid="66"/>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71"/>
                                        </p:tgtEl>
                                        <p:attrNameLst>
                                          <p:attrName>style.visibility</p:attrName>
                                        </p:attrNameLst>
                                      </p:cBhvr>
                                      <p:to>
                                        <p:strVal val="hidden"/>
                                      </p:to>
                                    </p:set>
                                  </p:childTnLst>
                                </p:cTn>
                              </p:par>
                              <p:par>
                                <p:cTn id="174" presetID="1" presetClass="exit" presetSubtype="0" fill="hold" grpId="3" nodeType="withEffect">
                                  <p:stCondLst>
                                    <p:cond delay="0"/>
                                  </p:stCondLst>
                                  <p:childTnLst>
                                    <p:set>
                                      <p:cBhvr>
                                        <p:cTn id="175" dur="1" fill="hold">
                                          <p:stCondLst>
                                            <p:cond delay="0"/>
                                          </p:stCondLst>
                                        </p:cTn>
                                        <p:tgtEl>
                                          <p:spTgt spid="70"/>
                                        </p:tgtEl>
                                        <p:attrNameLst>
                                          <p:attrName>style.visibility</p:attrName>
                                        </p:attrNameLst>
                                      </p:cBhvr>
                                      <p:to>
                                        <p:strVal val="hidden"/>
                                      </p:to>
                                    </p:set>
                                  </p:childTnLst>
                                </p:cTn>
                              </p:par>
                              <p:par>
                                <p:cTn id="176" presetID="1" presetClass="exit" presetSubtype="0" fill="hold" nodeType="withEffect">
                                  <p:stCondLst>
                                    <p:cond delay="0"/>
                                  </p:stCondLst>
                                  <p:childTnLst>
                                    <p:set>
                                      <p:cBhvr>
                                        <p:cTn id="177" dur="1" fill="hold">
                                          <p:stCondLst>
                                            <p:cond delay="0"/>
                                          </p:stCondLst>
                                        </p:cTn>
                                        <p:tgtEl>
                                          <p:spTgt spid="75"/>
                                        </p:tgtEl>
                                        <p:attrNameLst>
                                          <p:attrName>style.visibility</p:attrName>
                                        </p:attrNameLst>
                                      </p:cBhvr>
                                      <p:to>
                                        <p:strVal val="hidden"/>
                                      </p:to>
                                    </p:set>
                                  </p:childTnLst>
                                </p:cTn>
                              </p:par>
                              <p:par>
                                <p:cTn id="178" presetID="1" presetClass="exit" presetSubtype="0" fill="hold" grpId="3" nodeType="withEffect">
                                  <p:stCondLst>
                                    <p:cond delay="0"/>
                                  </p:stCondLst>
                                  <p:childTnLst>
                                    <p:set>
                                      <p:cBhvr>
                                        <p:cTn id="179"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80" restart="whenNotActive" fill="hold" evtFilter="cancelBubble" nodeType="interactiveSeq">
                <p:stCondLst>
                  <p:cond evt="onClick" delay="0">
                    <p:tgtEl>
                      <p:spTgt spid="62"/>
                    </p:tgtEl>
                  </p:cond>
                </p:stCondLst>
                <p:endSync evt="end" delay="0">
                  <p:rtn val="all"/>
                </p:endSync>
                <p:childTnLst>
                  <p:par>
                    <p:cTn id="181" fill="hold" nodeType="clickPar">
                      <p:stCondLst>
                        <p:cond delay="0"/>
                      </p:stCondLst>
                      <p:childTnLst>
                        <p:par>
                          <p:cTn id="182" fill="hold" nodeType="withGroup">
                            <p:stCondLst>
                              <p:cond delay="0"/>
                            </p:stCondLst>
                            <p:childTnLst>
                              <p:par>
                                <p:cTn id="183" presetID="10" presetClass="entr" presetSubtype="0" fill="hold" grpId="0" nodeType="withEffect">
                                  <p:stCondLst>
                                    <p:cond delay="0"/>
                                  </p:stCondLst>
                                  <p:childTnLst>
                                    <p:set>
                                      <p:cBhvr>
                                        <p:cTn id="184" dur="1" fill="hold">
                                          <p:stCondLst>
                                            <p:cond delay="0"/>
                                          </p:stCondLst>
                                        </p:cTn>
                                        <p:tgtEl>
                                          <p:spTgt spid="64"/>
                                        </p:tgtEl>
                                        <p:attrNameLst>
                                          <p:attrName>style.visibility</p:attrName>
                                        </p:attrNameLst>
                                      </p:cBhvr>
                                      <p:to>
                                        <p:strVal val="visible"/>
                                      </p:to>
                                    </p:set>
                                    <p:animEffect transition="in" filter="fade">
                                      <p:cBhvr>
                                        <p:cTn id="185" dur="500"/>
                                        <p:tgtEl>
                                          <p:spTgt spid="64"/>
                                        </p:tgtEl>
                                      </p:cBhvr>
                                    </p:animEffect>
                                  </p:childTnLst>
                                </p:cTn>
                              </p:par>
                              <p:par>
                                <p:cTn id="186" presetID="10" presetClass="entr" presetSubtype="0" fill="hold" nodeType="withEffect">
                                  <p:stCondLst>
                                    <p:cond delay="0"/>
                                  </p:stCondLst>
                                  <p:childTnLst>
                                    <p:set>
                                      <p:cBhvr>
                                        <p:cTn id="187" dur="1" fill="hold">
                                          <p:stCondLst>
                                            <p:cond delay="0"/>
                                          </p:stCondLst>
                                        </p:cTn>
                                        <p:tgtEl>
                                          <p:spTgt spid="65"/>
                                        </p:tgtEl>
                                        <p:attrNameLst>
                                          <p:attrName>style.visibility</p:attrName>
                                        </p:attrNameLst>
                                      </p:cBhvr>
                                      <p:to>
                                        <p:strVal val="visible"/>
                                      </p:to>
                                    </p:set>
                                    <p:animEffect transition="in" filter="fade">
                                      <p:cBhvr>
                                        <p:cTn id="188" dur="500"/>
                                        <p:tgtEl>
                                          <p:spTgt spid="65"/>
                                        </p:tgtEl>
                                      </p:cBhvr>
                                    </p:animEffect>
                                  </p:childTnLst>
                                </p:cTn>
                              </p:par>
                              <p:par>
                                <p:cTn id="189" presetID="1" presetClass="exit" presetSubtype="0" fill="hold" nodeType="withEffect">
                                  <p:stCondLst>
                                    <p:cond delay="0"/>
                                  </p:stCondLst>
                                  <p:childTnLst>
                                    <p:set>
                                      <p:cBhvr>
                                        <p:cTn id="190" dur="1" fill="hold">
                                          <p:stCondLst>
                                            <p:cond delay="0"/>
                                          </p:stCondLst>
                                        </p:cTn>
                                        <p:tgtEl>
                                          <p:spTgt spid="49"/>
                                        </p:tgtEl>
                                        <p:attrNameLst>
                                          <p:attrName>style.visibility</p:attrName>
                                        </p:attrNameLst>
                                      </p:cBhvr>
                                      <p:to>
                                        <p:strVal val="hidden"/>
                                      </p:to>
                                    </p:set>
                                  </p:childTnLst>
                                </p:cTn>
                              </p:par>
                              <p:par>
                                <p:cTn id="191" presetID="1" presetClass="exit" presetSubtype="0" fill="hold" grpId="6" nodeType="withEffect">
                                  <p:stCondLst>
                                    <p:cond delay="0"/>
                                  </p:stCondLst>
                                  <p:childTnLst>
                                    <p:set>
                                      <p:cBhvr>
                                        <p:cTn id="192" dur="1" fill="hold">
                                          <p:stCondLst>
                                            <p:cond delay="0"/>
                                          </p:stCondLst>
                                        </p:cTn>
                                        <p:tgtEl>
                                          <p:spTgt spid="48"/>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67"/>
                                        </p:tgtEl>
                                        <p:attrNameLst>
                                          <p:attrName>style.visibility</p:attrName>
                                        </p:attrNameLst>
                                      </p:cBhvr>
                                      <p:to>
                                        <p:strVal val="hidden"/>
                                      </p:to>
                                    </p:set>
                                  </p:childTnLst>
                                </p:cTn>
                              </p:par>
                              <p:par>
                                <p:cTn id="195" presetID="1" presetClass="exit" presetSubtype="0" fill="hold" grpId="6" nodeType="withEffect">
                                  <p:stCondLst>
                                    <p:cond delay="0"/>
                                  </p:stCondLst>
                                  <p:childTnLst>
                                    <p:set>
                                      <p:cBhvr>
                                        <p:cTn id="196" dur="1" fill="hold">
                                          <p:stCondLst>
                                            <p:cond delay="0"/>
                                          </p:stCondLst>
                                        </p:cTn>
                                        <p:tgtEl>
                                          <p:spTgt spid="66"/>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71"/>
                                        </p:tgtEl>
                                        <p:attrNameLst>
                                          <p:attrName>style.visibility</p:attrName>
                                        </p:attrNameLst>
                                      </p:cBhvr>
                                      <p:to>
                                        <p:strVal val="hidden"/>
                                      </p:to>
                                    </p:set>
                                  </p:childTnLst>
                                </p:cTn>
                              </p:par>
                              <p:par>
                                <p:cTn id="199" presetID="1" presetClass="exit" presetSubtype="0" fill="hold" grpId="6" nodeType="withEffect">
                                  <p:stCondLst>
                                    <p:cond delay="0"/>
                                  </p:stCondLst>
                                  <p:childTnLst>
                                    <p:set>
                                      <p:cBhvr>
                                        <p:cTn id="200" dur="1" fill="hold">
                                          <p:stCondLst>
                                            <p:cond delay="0"/>
                                          </p:stCondLst>
                                        </p:cTn>
                                        <p:tgtEl>
                                          <p:spTgt spid="70"/>
                                        </p:tgtEl>
                                        <p:attrNameLst>
                                          <p:attrName>style.visibility</p:attrName>
                                        </p:attrNameLst>
                                      </p:cBhvr>
                                      <p:to>
                                        <p:strVal val="hidden"/>
                                      </p:to>
                                    </p:set>
                                  </p:childTnLst>
                                </p:cTn>
                              </p:par>
                              <p:par>
                                <p:cTn id="201" presetID="1" presetClass="exit" presetSubtype="0" fill="hold" nodeType="withEffect">
                                  <p:stCondLst>
                                    <p:cond delay="0"/>
                                  </p:stCondLst>
                                  <p:childTnLst>
                                    <p:set>
                                      <p:cBhvr>
                                        <p:cTn id="202" dur="1" fill="hold">
                                          <p:stCondLst>
                                            <p:cond delay="0"/>
                                          </p:stCondLst>
                                        </p:cTn>
                                        <p:tgtEl>
                                          <p:spTgt spid="73"/>
                                        </p:tgtEl>
                                        <p:attrNameLst>
                                          <p:attrName>style.visibility</p:attrName>
                                        </p:attrNameLst>
                                      </p:cBhvr>
                                      <p:to>
                                        <p:strVal val="hidden"/>
                                      </p:to>
                                    </p:set>
                                  </p:childTnLst>
                                </p:cTn>
                              </p:par>
                              <p:par>
                                <p:cTn id="203" presetID="1" presetClass="exit" presetSubtype="0" fill="hold" grpId="6" nodeType="withEffect">
                                  <p:stCondLst>
                                    <p:cond delay="0"/>
                                  </p:stCondLst>
                                  <p:childTnLst>
                                    <p:set>
                                      <p:cBhvr>
                                        <p:cTn id="204" dur="1" fill="hold">
                                          <p:stCondLst>
                                            <p:cond delay="0"/>
                                          </p:stCondLst>
                                        </p:cTn>
                                        <p:tgtEl>
                                          <p:spTgt spid="72"/>
                                        </p:tgtEl>
                                        <p:attrNameLst>
                                          <p:attrName>style.visibility</p:attrName>
                                        </p:attrNameLst>
                                      </p:cBhvr>
                                      <p:to>
                                        <p:strVal val="hidden"/>
                                      </p:to>
                                    </p:set>
                                  </p:childTnLst>
                                </p:cTn>
                              </p:par>
                              <p:par>
                                <p:cTn id="205" presetID="1" presetClass="exit" presetSubtype="0" fill="hold" nodeType="withEffect">
                                  <p:stCondLst>
                                    <p:cond delay="0"/>
                                  </p:stCondLst>
                                  <p:childTnLst>
                                    <p:set>
                                      <p:cBhvr>
                                        <p:cTn id="206" dur="1" fill="hold">
                                          <p:stCondLst>
                                            <p:cond delay="0"/>
                                          </p:stCondLst>
                                        </p:cTn>
                                        <p:tgtEl>
                                          <p:spTgt spid="75"/>
                                        </p:tgtEl>
                                        <p:attrNameLst>
                                          <p:attrName>style.visibility</p:attrName>
                                        </p:attrNameLst>
                                      </p:cBhvr>
                                      <p:to>
                                        <p:strVal val="hidden"/>
                                      </p:to>
                                    </p:set>
                                  </p:childTnLst>
                                </p:cTn>
                              </p:par>
                              <p:par>
                                <p:cTn id="207" presetID="1" presetClass="exit" presetSubtype="0" fill="hold" grpId="9" nodeType="withEffect">
                                  <p:stCondLst>
                                    <p:cond delay="0"/>
                                  </p:stCondLst>
                                  <p:childTnLst>
                                    <p:set>
                                      <p:cBhvr>
                                        <p:cTn id="208"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209" restart="whenNotActive" fill="hold" evtFilter="cancelBubble" nodeType="interactiveSeq">
                <p:stCondLst>
                  <p:cond evt="onClick" delay="0">
                    <p:tgtEl>
                      <p:spTgt spid="75"/>
                    </p:tgtEl>
                  </p:cond>
                </p:stCondLst>
                <p:endSync evt="end" delay="0">
                  <p:rtn val="all"/>
                </p:endSync>
                <p:childTnLst>
                  <p:par>
                    <p:cTn id="210" fill="hold" nodeType="clickPar">
                      <p:stCondLst>
                        <p:cond delay="0"/>
                      </p:stCondLst>
                      <p:childTnLst>
                        <p:par>
                          <p:cTn id="211" fill="hold" nodeType="withGroup">
                            <p:stCondLst>
                              <p:cond delay="0"/>
                            </p:stCondLst>
                            <p:childTnLst>
                              <p:par>
                                <p:cTn id="212" presetID="1" presetClass="exit" presetSubtype="0" fill="hold" nodeType="withEffect">
                                  <p:stCondLst>
                                    <p:cond delay="0"/>
                                  </p:stCondLst>
                                  <p:childTnLst>
                                    <p:set>
                                      <p:cBhvr>
                                        <p:cTn id="213" dur="1" fill="hold">
                                          <p:stCondLst>
                                            <p:cond delay="0"/>
                                          </p:stCondLst>
                                        </p:cTn>
                                        <p:tgtEl>
                                          <p:spTgt spid="75"/>
                                        </p:tgtEl>
                                        <p:attrNameLst>
                                          <p:attrName>style.visibility</p:attrName>
                                        </p:attrNameLst>
                                      </p:cBhvr>
                                      <p:to>
                                        <p:strVal val="hidden"/>
                                      </p:to>
                                    </p:set>
                                  </p:childTnLst>
                                </p:cTn>
                              </p:par>
                              <p:par>
                                <p:cTn id="214" presetID="1" presetClass="exit" presetSubtype="0" fill="hold" grpId="1" nodeType="withEffect">
                                  <p:stCondLst>
                                    <p:cond delay="0"/>
                                  </p:stCondLst>
                                  <p:childTnLst>
                                    <p:set>
                                      <p:cBhvr>
                                        <p:cTn id="215"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216" restart="whenNotActive" fill="hold" evtFilter="cancelBubble" nodeType="interactiveSeq">
                <p:stCondLst>
                  <p:cond evt="onClick" delay="0">
                    <p:tgtEl>
                      <p:spTgt spid="63"/>
                    </p:tgtEl>
                  </p:cond>
                </p:stCondLst>
                <p:endSync evt="end" delay="0">
                  <p:rtn val="all"/>
                </p:endSync>
                <p:childTnLst>
                  <p:par>
                    <p:cTn id="217" fill="hold" nodeType="clickPar">
                      <p:stCondLst>
                        <p:cond delay="0"/>
                      </p:stCondLst>
                      <p:childTnLst>
                        <p:par>
                          <p:cTn id="218" fill="hold" nodeType="withGroup">
                            <p:stCondLst>
                              <p:cond delay="0"/>
                            </p:stCondLst>
                            <p:childTnLst>
                              <p:par>
                                <p:cTn id="219" presetID="10" presetClass="entr" presetSubtype="0" fill="hold" grpId="0" nodeType="withEffect">
                                  <p:stCondLst>
                                    <p:cond delay="0"/>
                                  </p:stCondLst>
                                  <p:childTnLst>
                                    <p:set>
                                      <p:cBhvr>
                                        <p:cTn id="220" dur="1" fill="hold">
                                          <p:stCondLst>
                                            <p:cond delay="0"/>
                                          </p:stCondLst>
                                        </p:cTn>
                                        <p:tgtEl>
                                          <p:spTgt spid="74"/>
                                        </p:tgtEl>
                                        <p:attrNameLst>
                                          <p:attrName>style.visibility</p:attrName>
                                        </p:attrNameLst>
                                      </p:cBhvr>
                                      <p:to>
                                        <p:strVal val="visible"/>
                                      </p:to>
                                    </p:set>
                                    <p:animEffect transition="in" filter="fade">
                                      <p:cBhvr>
                                        <p:cTn id="221" dur="500"/>
                                        <p:tgtEl>
                                          <p:spTgt spid="74"/>
                                        </p:tgtEl>
                                      </p:cBhvr>
                                    </p:animEffect>
                                  </p:childTnLst>
                                </p:cTn>
                              </p:par>
                              <p:par>
                                <p:cTn id="222" presetID="10" presetClass="entr" presetSubtype="0" fill="hold" nodeType="withEffect">
                                  <p:stCondLst>
                                    <p:cond delay="0"/>
                                  </p:stCondLst>
                                  <p:childTnLst>
                                    <p:set>
                                      <p:cBhvr>
                                        <p:cTn id="223" dur="1" fill="hold">
                                          <p:stCondLst>
                                            <p:cond delay="0"/>
                                          </p:stCondLst>
                                        </p:cTn>
                                        <p:tgtEl>
                                          <p:spTgt spid="75"/>
                                        </p:tgtEl>
                                        <p:attrNameLst>
                                          <p:attrName>style.visibility</p:attrName>
                                        </p:attrNameLst>
                                      </p:cBhvr>
                                      <p:to>
                                        <p:strVal val="visible"/>
                                      </p:to>
                                    </p:set>
                                    <p:animEffect transition="in" filter="fade">
                                      <p:cBhvr>
                                        <p:cTn id="224" dur="500"/>
                                        <p:tgtEl>
                                          <p:spTgt spid="75"/>
                                        </p:tgtEl>
                                      </p:cBhvr>
                                    </p:animEffect>
                                  </p:childTnLst>
                                </p:cTn>
                              </p:par>
                              <p:par>
                                <p:cTn id="225" presetID="1" presetClass="exit" presetSubtype="0" fill="hold" nodeType="withEffect">
                                  <p:stCondLst>
                                    <p:cond delay="0"/>
                                  </p:stCondLst>
                                  <p:childTnLst>
                                    <p:set>
                                      <p:cBhvr>
                                        <p:cTn id="226" dur="1" fill="hold">
                                          <p:stCondLst>
                                            <p:cond delay="0"/>
                                          </p:stCondLst>
                                        </p:cTn>
                                        <p:tgtEl>
                                          <p:spTgt spid="49"/>
                                        </p:tgtEl>
                                        <p:attrNameLst>
                                          <p:attrName>style.visibility</p:attrName>
                                        </p:attrNameLst>
                                      </p:cBhvr>
                                      <p:to>
                                        <p:strVal val="hidden"/>
                                      </p:to>
                                    </p:set>
                                  </p:childTnLst>
                                </p:cTn>
                              </p:par>
                              <p:par>
                                <p:cTn id="227" presetID="1" presetClass="exit" presetSubtype="0" fill="hold" grpId="7" nodeType="withEffect">
                                  <p:stCondLst>
                                    <p:cond delay="0"/>
                                  </p:stCondLst>
                                  <p:childTnLst>
                                    <p:set>
                                      <p:cBhvr>
                                        <p:cTn id="228" dur="1" fill="hold">
                                          <p:stCondLst>
                                            <p:cond delay="0"/>
                                          </p:stCondLst>
                                        </p:cTn>
                                        <p:tgtEl>
                                          <p:spTgt spid="48"/>
                                        </p:tgtEl>
                                        <p:attrNameLst>
                                          <p:attrName>style.visibility</p:attrName>
                                        </p:attrNameLst>
                                      </p:cBhvr>
                                      <p:to>
                                        <p:strVal val="hidden"/>
                                      </p:to>
                                    </p:set>
                                  </p:childTnLst>
                                </p:cTn>
                              </p:par>
                              <p:par>
                                <p:cTn id="229" presetID="1" presetClass="exit" presetSubtype="0" fill="hold" nodeType="withEffect">
                                  <p:stCondLst>
                                    <p:cond delay="0"/>
                                  </p:stCondLst>
                                  <p:childTnLst>
                                    <p:set>
                                      <p:cBhvr>
                                        <p:cTn id="230" dur="1" fill="hold">
                                          <p:stCondLst>
                                            <p:cond delay="0"/>
                                          </p:stCondLst>
                                        </p:cTn>
                                        <p:tgtEl>
                                          <p:spTgt spid="65"/>
                                        </p:tgtEl>
                                        <p:attrNameLst>
                                          <p:attrName>style.visibility</p:attrName>
                                        </p:attrNameLst>
                                      </p:cBhvr>
                                      <p:to>
                                        <p:strVal val="hidden"/>
                                      </p:to>
                                    </p:set>
                                  </p:childTnLst>
                                </p:cTn>
                              </p:par>
                              <p:par>
                                <p:cTn id="231" presetID="1" presetClass="exit" presetSubtype="0" fill="hold" grpId="7" nodeType="withEffect">
                                  <p:stCondLst>
                                    <p:cond delay="0"/>
                                  </p:stCondLst>
                                  <p:childTnLst>
                                    <p:set>
                                      <p:cBhvr>
                                        <p:cTn id="232" dur="1" fill="hold">
                                          <p:stCondLst>
                                            <p:cond delay="0"/>
                                          </p:stCondLst>
                                        </p:cTn>
                                        <p:tgtEl>
                                          <p:spTgt spid="64"/>
                                        </p:tgtEl>
                                        <p:attrNameLst>
                                          <p:attrName>style.visibility</p:attrName>
                                        </p:attrNameLst>
                                      </p:cBhvr>
                                      <p:to>
                                        <p:strVal val="hidden"/>
                                      </p:to>
                                    </p:set>
                                  </p:childTnLst>
                                </p:cTn>
                              </p:par>
                              <p:par>
                                <p:cTn id="233" presetID="1" presetClass="exit" presetSubtype="0" fill="hold" nodeType="withEffect">
                                  <p:stCondLst>
                                    <p:cond delay="0"/>
                                  </p:stCondLst>
                                  <p:childTnLst>
                                    <p:set>
                                      <p:cBhvr>
                                        <p:cTn id="234" dur="1" fill="hold">
                                          <p:stCondLst>
                                            <p:cond delay="0"/>
                                          </p:stCondLst>
                                        </p:cTn>
                                        <p:tgtEl>
                                          <p:spTgt spid="67"/>
                                        </p:tgtEl>
                                        <p:attrNameLst>
                                          <p:attrName>style.visibility</p:attrName>
                                        </p:attrNameLst>
                                      </p:cBhvr>
                                      <p:to>
                                        <p:strVal val="hidden"/>
                                      </p:to>
                                    </p:set>
                                  </p:childTnLst>
                                </p:cTn>
                              </p:par>
                              <p:par>
                                <p:cTn id="235" presetID="1" presetClass="exit" presetSubtype="0" fill="hold" grpId="7" nodeType="withEffect">
                                  <p:stCondLst>
                                    <p:cond delay="0"/>
                                  </p:stCondLst>
                                  <p:childTnLst>
                                    <p:set>
                                      <p:cBhvr>
                                        <p:cTn id="236" dur="1" fill="hold">
                                          <p:stCondLst>
                                            <p:cond delay="0"/>
                                          </p:stCondLst>
                                        </p:cTn>
                                        <p:tgtEl>
                                          <p:spTgt spid="66"/>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71"/>
                                        </p:tgtEl>
                                        <p:attrNameLst>
                                          <p:attrName>style.visibility</p:attrName>
                                        </p:attrNameLst>
                                      </p:cBhvr>
                                      <p:to>
                                        <p:strVal val="hidden"/>
                                      </p:to>
                                    </p:set>
                                  </p:childTnLst>
                                </p:cTn>
                              </p:par>
                              <p:par>
                                <p:cTn id="239" presetID="1" presetClass="exit" presetSubtype="0" fill="hold" grpId="7" nodeType="withEffect">
                                  <p:stCondLst>
                                    <p:cond delay="0"/>
                                  </p:stCondLst>
                                  <p:childTnLst>
                                    <p:set>
                                      <p:cBhvr>
                                        <p:cTn id="240" dur="1" fill="hold">
                                          <p:stCondLst>
                                            <p:cond delay="0"/>
                                          </p:stCondLst>
                                        </p:cTn>
                                        <p:tgtEl>
                                          <p:spTgt spid="70"/>
                                        </p:tgtEl>
                                        <p:attrNameLst>
                                          <p:attrName>style.visibility</p:attrName>
                                        </p:attrNameLst>
                                      </p:cBhvr>
                                      <p:to>
                                        <p:strVal val="hidden"/>
                                      </p:to>
                                    </p:set>
                                  </p:childTnLst>
                                </p:cTn>
                              </p:par>
                              <p:par>
                                <p:cTn id="241" presetID="1" presetClass="exit" presetSubtype="0" fill="hold" nodeType="withEffect">
                                  <p:stCondLst>
                                    <p:cond delay="0"/>
                                  </p:stCondLst>
                                  <p:childTnLst>
                                    <p:set>
                                      <p:cBhvr>
                                        <p:cTn id="242" dur="1" fill="hold">
                                          <p:stCondLst>
                                            <p:cond delay="0"/>
                                          </p:stCondLst>
                                        </p:cTn>
                                        <p:tgtEl>
                                          <p:spTgt spid="73"/>
                                        </p:tgtEl>
                                        <p:attrNameLst>
                                          <p:attrName>style.visibility</p:attrName>
                                        </p:attrNameLst>
                                      </p:cBhvr>
                                      <p:to>
                                        <p:strVal val="hidden"/>
                                      </p:to>
                                    </p:set>
                                  </p:childTnLst>
                                </p:cTn>
                              </p:par>
                              <p:par>
                                <p:cTn id="243" presetID="1" presetClass="exit" presetSubtype="0" fill="hold" grpId="7" nodeType="withEffect">
                                  <p:stCondLst>
                                    <p:cond delay="0"/>
                                  </p:stCondLst>
                                  <p:childTnLst>
                                    <p:set>
                                      <p:cBhvr>
                                        <p:cTn id="244"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45" restart="whenNotActive" fill="hold" evtFilter="cancelBubble" nodeType="interactiveSeq">
                <p:stCondLst>
                  <p:cond evt="onClick" delay="0">
                    <p:tgtEl>
                      <p:spTgt spid="40"/>
                    </p:tgtEl>
                  </p:cond>
                </p:stCondLst>
                <p:endSync evt="end" delay="0">
                  <p:rtn val="all"/>
                </p:endSync>
                <p:childTnLst>
                  <p:par>
                    <p:cTn id="246" fill="hold" nodeType="clickPar">
                      <p:stCondLst>
                        <p:cond delay="0"/>
                      </p:stCondLst>
                      <p:childTnLst>
                        <p:par>
                          <p:cTn id="247" fill="hold" nodeType="withGroup">
                            <p:stCondLst>
                              <p:cond delay="0"/>
                            </p:stCondLst>
                            <p:childTnLst>
                              <p:par>
                                <p:cTn id="248" presetID="1" presetClass="exit" presetSubtype="0" fill="hold" nodeType="clickEffect">
                                  <p:stCondLst>
                                    <p:cond delay="0"/>
                                  </p:stCondLst>
                                  <p:childTnLst>
                                    <p:set>
                                      <p:cBhvr>
                                        <p:cTn id="249" dur="1" fill="hold">
                                          <p:stCondLst>
                                            <p:cond delay="0"/>
                                          </p:stCondLst>
                                        </p:cTn>
                                        <p:tgtEl>
                                          <p:spTgt spid="49"/>
                                        </p:tgtEl>
                                        <p:attrNameLst>
                                          <p:attrName>style.visibility</p:attrName>
                                        </p:attrNameLst>
                                      </p:cBhvr>
                                      <p:to>
                                        <p:strVal val="hidden"/>
                                      </p:to>
                                    </p:set>
                                  </p:childTnLst>
                                </p:cTn>
                              </p:par>
                              <p:par>
                                <p:cTn id="250" presetID="1" presetClass="exit" presetSubtype="0" fill="hold" grpId="8" nodeType="withEffect">
                                  <p:stCondLst>
                                    <p:cond delay="0"/>
                                  </p:stCondLst>
                                  <p:childTnLst>
                                    <p:set>
                                      <p:cBhvr>
                                        <p:cTn id="251" dur="1" fill="hold">
                                          <p:stCondLst>
                                            <p:cond delay="0"/>
                                          </p:stCondLst>
                                        </p:cTn>
                                        <p:tgtEl>
                                          <p:spTgt spid="48"/>
                                        </p:tgtEl>
                                        <p:attrNameLst>
                                          <p:attrName>style.visibility</p:attrName>
                                        </p:attrNameLst>
                                      </p:cBhvr>
                                      <p:to>
                                        <p:strVal val="hidden"/>
                                      </p:to>
                                    </p:set>
                                  </p:childTnLst>
                                </p:cTn>
                              </p:par>
                              <p:par>
                                <p:cTn id="252" presetID="1" presetClass="exit" presetSubtype="0" fill="hold" nodeType="withEffect">
                                  <p:stCondLst>
                                    <p:cond delay="0"/>
                                  </p:stCondLst>
                                  <p:childTnLst>
                                    <p:set>
                                      <p:cBhvr>
                                        <p:cTn id="253" dur="1" fill="hold">
                                          <p:stCondLst>
                                            <p:cond delay="0"/>
                                          </p:stCondLst>
                                        </p:cTn>
                                        <p:tgtEl>
                                          <p:spTgt spid="65"/>
                                        </p:tgtEl>
                                        <p:attrNameLst>
                                          <p:attrName>style.visibility</p:attrName>
                                        </p:attrNameLst>
                                      </p:cBhvr>
                                      <p:to>
                                        <p:strVal val="hidden"/>
                                      </p:to>
                                    </p:set>
                                  </p:childTnLst>
                                </p:cTn>
                              </p:par>
                              <p:par>
                                <p:cTn id="254" presetID="1" presetClass="exit" presetSubtype="0" fill="hold" grpId="8" nodeType="withEffect">
                                  <p:stCondLst>
                                    <p:cond delay="0"/>
                                  </p:stCondLst>
                                  <p:childTnLst>
                                    <p:set>
                                      <p:cBhvr>
                                        <p:cTn id="255" dur="1" fill="hold">
                                          <p:stCondLst>
                                            <p:cond delay="0"/>
                                          </p:stCondLst>
                                        </p:cTn>
                                        <p:tgtEl>
                                          <p:spTgt spid="64"/>
                                        </p:tgtEl>
                                        <p:attrNameLst>
                                          <p:attrName>style.visibility</p:attrName>
                                        </p:attrNameLst>
                                      </p:cBhvr>
                                      <p:to>
                                        <p:strVal val="hidden"/>
                                      </p:to>
                                    </p:set>
                                  </p:childTnLst>
                                </p:cTn>
                              </p:par>
                              <p:par>
                                <p:cTn id="256" presetID="1" presetClass="exit" presetSubtype="0" fill="hold" nodeType="withEffect">
                                  <p:stCondLst>
                                    <p:cond delay="0"/>
                                  </p:stCondLst>
                                  <p:childTnLst>
                                    <p:set>
                                      <p:cBhvr>
                                        <p:cTn id="257" dur="1" fill="hold">
                                          <p:stCondLst>
                                            <p:cond delay="0"/>
                                          </p:stCondLst>
                                        </p:cTn>
                                        <p:tgtEl>
                                          <p:spTgt spid="67"/>
                                        </p:tgtEl>
                                        <p:attrNameLst>
                                          <p:attrName>style.visibility</p:attrName>
                                        </p:attrNameLst>
                                      </p:cBhvr>
                                      <p:to>
                                        <p:strVal val="hidden"/>
                                      </p:to>
                                    </p:set>
                                  </p:childTnLst>
                                </p:cTn>
                              </p:par>
                              <p:par>
                                <p:cTn id="258" presetID="1" presetClass="exit" presetSubtype="0" fill="hold" grpId="8" nodeType="withEffect">
                                  <p:stCondLst>
                                    <p:cond delay="0"/>
                                  </p:stCondLst>
                                  <p:childTnLst>
                                    <p:set>
                                      <p:cBhvr>
                                        <p:cTn id="259" dur="1" fill="hold">
                                          <p:stCondLst>
                                            <p:cond delay="0"/>
                                          </p:stCondLst>
                                        </p:cTn>
                                        <p:tgtEl>
                                          <p:spTgt spid="66"/>
                                        </p:tgtEl>
                                        <p:attrNameLst>
                                          <p:attrName>style.visibility</p:attrName>
                                        </p:attrNameLst>
                                      </p:cBhvr>
                                      <p:to>
                                        <p:strVal val="hidden"/>
                                      </p:to>
                                    </p:set>
                                  </p:childTnLst>
                                </p:cTn>
                              </p:par>
                              <p:par>
                                <p:cTn id="260" presetID="1" presetClass="exit" presetSubtype="0" fill="hold" nodeType="withEffect">
                                  <p:stCondLst>
                                    <p:cond delay="0"/>
                                  </p:stCondLst>
                                  <p:childTnLst>
                                    <p:set>
                                      <p:cBhvr>
                                        <p:cTn id="261" dur="1" fill="hold">
                                          <p:stCondLst>
                                            <p:cond delay="0"/>
                                          </p:stCondLst>
                                        </p:cTn>
                                        <p:tgtEl>
                                          <p:spTgt spid="71"/>
                                        </p:tgtEl>
                                        <p:attrNameLst>
                                          <p:attrName>style.visibility</p:attrName>
                                        </p:attrNameLst>
                                      </p:cBhvr>
                                      <p:to>
                                        <p:strVal val="hidden"/>
                                      </p:to>
                                    </p:set>
                                  </p:childTnLst>
                                </p:cTn>
                              </p:par>
                              <p:par>
                                <p:cTn id="262" presetID="1" presetClass="exit" presetSubtype="0" fill="hold" grpId="8" nodeType="withEffect">
                                  <p:stCondLst>
                                    <p:cond delay="0"/>
                                  </p:stCondLst>
                                  <p:childTnLst>
                                    <p:set>
                                      <p:cBhvr>
                                        <p:cTn id="263" dur="1" fill="hold">
                                          <p:stCondLst>
                                            <p:cond delay="0"/>
                                          </p:stCondLst>
                                        </p:cTn>
                                        <p:tgtEl>
                                          <p:spTgt spid="70"/>
                                        </p:tgtEl>
                                        <p:attrNameLst>
                                          <p:attrName>style.visibility</p:attrName>
                                        </p:attrNameLst>
                                      </p:cBhvr>
                                      <p:to>
                                        <p:strVal val="hidden"/>
                                      </p:to>
                                    </p:set>
                                  </p:childTnLst>
                                </p:cTn>
                              </p:par>
                              <p:par>
                                <p:cTn id="264" presetID="1" presetClass="exit" presetSubtype="0" fill="hold" nodeType="withEffect">
                                  <p:stCondLst>
                                    <p:cond delay="0"/>
                                  </p:stCondLst>
                                  <p:childTnLst>
                                    <p:set>
                                      <p:cBhvr>
                                        <p:cTn id="265" dur="1" fill="hold">
                                          <p:stCondLst>
                                            <p:cond delay="0"/>
                                          </p:stCondLst>
                                        </p:cTn>
                                        <p:tgtEl>
                                          <p:spTgt spid="73"/>
                                        </p:tgtEl>
                                        <p:attrNameLst>
                                          <p:attrName>style.visibility</p:attrName>
                                        </p:attrNameLst>
                                      </p:cBhvr>
                                      <p:to>
                                        <p:strVal val="hidden"/>
                                      </p:to>
                                    </p:set>
                                  </p:childTnLst>
                                </p:cTn>
                              </p:par>
                              <p:par>
                                <p:cTn id="266" presetID="1" presetClass="exit" presetSubtype="0" fill="hold" grpId="8" nodeType="withEffect">
                                  <p:stCondLst>
                                    <p:cond delay="0"/>
                                  </p:stCondLst>
                                  <p:childTnLst>
                                    <p:set>
                                      <p:cBhvr>
                                        <p:cTn id="267" dur="1" fill="hold">
                                          <p:stCondLst>
                                            <p:cond delay="0"/>
                                          </p:stCondLst>
                                        </p:cTn>
                                        <p:tgtEl>
                                          <p:spTgt spid="72"/>
                                        </p:tgtEl>
                                        <p:attrNameLst>
                                          <p:attrName>style.visibility</p:attrName>
                                        </p:attrNameLst>
                                      </p:cBhvr>
                                      <p:to>
                                        <p:strVal val="hidden"/>
                                      </p:to>
                                    </p:set>
                                  </p:childTnLst>
                                </p:cTn>
                              </p:par>
                              <p:par>
                                <p:cTn id="268" presetID="1" presetClass="exit" presetSubtype="0" fill="hold" nodeType="withEffect">
                                  <p:stCondLst>
                                    <p:cond delay="0"/>
                                  </p:stCondLst>
                                  <p:childTnLst>
                                    <p:set>
                                      <p:cBhvr>
                                        <p:cTn id="269" dur="1" fill="hold">
                                          <p:stCondLst>
                                            <p:cond delay="0"/>
                                          </p:stCondLst>
                                        </p:cTn>
                                        <p:tgtEl>
                                          <p:spTgt spid="75"/>
                                        </p:tgtEl>
                                        <p:attrNameLst>
                                          <p:attrName>style.visibility</p:attrName>
                                        </p:attrNameLst>
                                      </p:cBhvr>
                                      <p:to>
                                        <p:strVal val="hidden"/>
                                      </p:to>
                                    </p:set>
                                  </p:childTnLst>
                                </p:cTn>
                              </p:par>
                              <p:par>
                                <p:cTn id="270" presetID="1" presetClass="exit" presetSubtype="0" fill="hold" grpId="7" nodeType="withEffect">
                                  <p:stCondLst>
                                    <p:cond delay="0"/>
                                  </p:stCondLst>
                                  <p:childTnLst>
                                    <p:set>
                                      <p:cBhvr>
                                        <p:cTn id="271"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72" restart="whenNotActive" fill="hold" evtFilter="cancelBubble" nodeType="interactiveSeq">
                <p:stCondLst>
                  <p:cond evt="onClick" delay="0">
                    <p:tgtEl>
                      <p:spTgt spid="38"/>
                    </p:tgtEl>
                  </p:cond>
                </p:stCondLst>
                <p:endSync evt="end" delay="0">
                  <p:rtn val="all"/>
                </p:endSync>
                <p:childTnLst>
                  <p:par>
                    <p:cTn id="273" fill="hold" nodeType="clickPar">
                      <p:stCondLst>
                        <p:cond delay="0"/>
                      </p:stCondLst>
                      <p:childTnLst>
                        <p:par>
                          <p:cTn id="274" fill="hold" nodeType="withGroup">
                            <p:stCondLst>
                              <p:cond delay="0"/>
                            </p:stCondLst>
                            <p:childTnLst>
                              <p:par>
                                <p:cTn id="275" presetID="1" presetClass="exit" presetSubtype="0" fill="hold" nodeType="clickEffect">
                                  <p:stCondLst>
                                    <p:cond delay="0"/>
                                  </p:stCondLst>
                                  <p:childTnLst>
                                    <p:set>
                                      <p:cBhvr>
                                        <p:cTn id="276" dur="1" fill="hold">
                                          <p:stCondLst>
                                            <p:cond delay="0"/>
                                          </p:stCondLst>
                                        </p:cTn>
                                        <p:tgtEl>
                                          <p:spTgt spid="49"/>
                                        </p:tgtEl>
                                        <p:attrNameLst>
                                          <p:attrName>style.visibility</p:attrName>
                                        </p:attrNameLst>
                                      </p:cBhvr>
                                      <p:to>
                                        <p:strVal val="hidden"/>
                                      </p:to>
                                    </p:set>
                                  </p:childTnLst>
                                </p:cTn>
                              </p:par>
                              <p:par>
                                <p:cTn id="277" presetID="1" presetClass="exit" presetSubtype="0" fill="hold" grpId="9" nodeType="withEffect">
                                  <p:stCondLst>
                                    <p:cond delay="0"/>
                                  </p:stCondLst>
                                  <p:childTnLst>
                                    <p:set>
                                      <p:cBhvr>
                                        <p:cTn id="278" dur="1" fill="hold">
                                          <p:stCondLst>
                                            <p:cond delay="0"/>
                                          </p:stCondLst>
                                        </p:cTn>
                                        <p:tgtEl>
                                          <p:spTgt spid="48"/>
                                        </p:tgtEl>
                                        <p:attrNameLst>
                                          <p:attrName>style.visibility</p:attrName>
                                        </p:attrNameLst>
                                      </p:cBhvr>
                                      <p:to>
                                        <p:strVal val="hidden"/>
                                      </p:to>
                                    </p:set>
                                  </p:childTnLst>
                                </p:cTn>
                              </p:par>
                              <p:par>
                                <p:cTn id="279" presetID="1" presetClass="exit" presetSubtype="0" fill="hold" nodeType="withEffect">
                                  <p:stCondLst>
                                    <p:cond delay="0"/>
                                  </p:stCondLst>
                                  <p:childTnLst>
                                    <p:set>
                                      <p:cBhvr>
                                        <p:cTn id="280" dur="1" fill="hold">
                                          <p:stCondLst>
                                            <p:cond delay="0"/>
                                          </p:stCondLst>
                                        </p:cTn>
                                        <p:tgtEl>
                                          <p:spTgt spid="65"/>
                                        </p:tgtEl>
                                        <p:attrNameLst>
                                          <p:attrName>style.visibility</p:attrName>
                                        </p:attrNameLst>
                                      </p:cBhvr>
                                      <p:to>
                                        <p:strVal val="hidden"/>
                                      </p:to>
                                    </p:set>
                                  </p:childTnLst>
                                </p:cTn>
                              </p:par>
                              <p:par>
                                <p:cTn id="281" presetID="1" presetClass="exit" presetSubtype="0" fill="hold" grpId="9" nodeType="withEffect">
                                  <p:stCondLst>
                                    <p:cond delay="0"/>
                                  </p:stCondLst>
                                  <p:childTnLst>
                                    <p:set>
                                      <p:cBhvr>
                                        <p:cTn id="282" dur="1" fill="hold">
                                          <p:stCondLst>
                                            <p:cond delay="0"/>
                                          </p:stCondLst>
                                        </p:cTn>
                                        <p:tgtEl>
                                          <p:spTgt spid="64"/>
                                        </p:tgtEl>
                                        <p:attrNameLst>
                                          <p:attrName>style.visibility</p:attrName>
                                        </p:attrNameLst>
                                      </p:cBhvr>
                                      <p:to>
                                        <p:strVal val="hidden"/>
                                      </p:to>
                                    </p:set>
                                  </p:childTnLst>
                                </p:cTn>
                              </p:par>
                              <p:par>
                                <p:cTn id="283" presetID="1" presetClass="exit" presetSubtype="0" fill="hold" nodeType="withEffect">
                                  <p:stCondLst>
                                    <p:cond delay="0"/>
                                  </p:stCondLst>
                                  <p:childTnLst>
                                    <p:set>
                                      <p:cBhvr>
                                        <p:cTn id="284" dur="1" fill="hold">
                                          <p:stCondLst>
                                            <p:cond delay="0"/>
                                          </p:stCondLst>
                                        </p:cTn>
                                        <p:tgtEl>
                                          <p:spTgt spid="67"/>
                                        </p:tgtEl>
                                        <p:attrNameLst>
                                          <p:attrName>style.visibility</p:attrName>
                                        </p:attrNameLst>
                                      </p:cBhvr>
                                      <p:to>
                                        <p:strVal val="hidden"/>
                                      </p:to>
                                    </p:set>
                                  </p:childTnLst>
                                </p:cTn>
                              </p:par>
                              <p:par>
                                <p:cTn id="285" presetID="1" presetClass="exit" presetSubtype="0" fill="hold" grpId="9" nodeType="withEffect">
                                  <p:stCondLst>
                                    <p:cond delay="0"/>
                                  </p:stCondLst>
                                  <p:childTnLst>
                                    <p:set>
                                      <p:cBhvr>
                                        <p:cTn id="286" dur="1" fill="hold">
                                          <p:stCondLst>
                                            <p:cond delay="0"/>
                                          </p:stCondLst>
                                        </p:cTn>
                                        <p:tgtEl>
                                          <p:spTgt spid="66"/>
                                        </p:tgtEl>
                                        <p:attrNameLst>
                                          <p:attrName>style.visibility</p:attrName>
                                        </p:attrNameLst>
                                      </p:cBhvr>
                                      <p:to>
                                        <p:strVal val="hidden"/>
                                      </p:to>
                                    </p:set>
                                  </p:childTnLst>
                                </p:cTn>
                              </p:par>
                              <p:par>
                                <p:cTn id="287" presetID="1" presetClass="exit" presetSubtype="0" fill="hold" nodeType="withEffect">
                                  <p:stCondLst>
                                    <p:cond delay="0"/>
                                  </p:stCondLst>
                                  <p:childTnLst>
                                    <p:set>
                                      <p:cBhvr>
                                        <p:cTn id="288" dur="1" fill="hold">
                                          <p:stCondLst>
                                            <p:cond delay="0"/>
                                          </p:stCondLst>
                                        </p:cTn>
                                        <p:tgtEl>
                                          <p:spTgt spid="71"/>
                                        </p:tgtEl>
                                        <p:attrNameLst>
                                          <p:attrName>style.visibility</p:attrName>
                                        </p:attrNameLst>
                                      </p:cBhvr>
                                      <p:to>
                                        <p:strVal val="hidden"/>
                                      </p:to>
                                    </p:set>
                                  </p:childTnLst>
                                </p:cTn>
                              </p:par>
                              <p:par>
                                <p:cTn id="289" presetID="1" presetClass="exit" presetSubtype="0" fill="hold" grpId="9" nodeType="withEffect">
                                  <p:stCondLst>
                                    <p:cond delay="0"/>
                                  </p:stCondLst>
                                  <p:childTnLst>
                                    <p:set>
                                      <p:cBhvr>
                                        <p:cTn id="290" dur="1" fill="hold">
                                          <p:stCondLst>
                                            <p:cond delay="0"/>
                                          </p:stCondLst>
                                        </p:cTn>
                                        <p:tgtEl>
                                          <p:spTgt spid="70"/>
                                        </p:tgtEl>
                                        <p:attrNameLst>
                                          <p:attrName>style.visibility</p:attrName>
                                        </p:attrNameLst>
                                      </p:cBhvr>
                                      <p:to>
                                        <p:strVal val="hidden"/>
                                      </p:to>
                                    </p:set>
                                  </p:childTnLst>
                                </p:cTn>
                              </p:par>
                              <p:par>
                                <p:cTn id="291" presetID="1" presetClass="exit" presetSubtype="0" fill="hold" nodeType="withEffect">
                                  <p:stCondLst>
                                    <p:cond delay="0"/>
                                  </p:stCondLst>
                                  <p:childTnLst>
                                    <p:set>
                                      <p:cBhvr>
                                        <p:cTn id="292" dur="1" fill="hold">
                                          <p:stCondLst>
                                            <p:cond delay="0"/>
                                          </p:stCondLst>
                                        </p:cTn>
                                        <p:tgtEl>
                                          <p:spTgt spid="73"/>
                                        </p:tgtEl>
                                        <p:attrNameLst>
                                          <p:attrName>style.visibility</p:attrName>
                                        </p:attrNameLst>
                                      </p:cBhvr>
                                      <p:to>
                                        <p:strVal val="hidden"/>
                                      </p:to>
                                    </p:set>
                                  </p:childTnLst>
                                </p:cTn>
                              </p:par>
                              <p:par>
                                <p:cTn id="293" presetID="1" presetClass="exit" presetSubtype="0" fill="hold" grpId="9" nodeType="withEffect">
                                  <p:stCondLst>
                                    <p:cond delay="0"/>
                                  </p:stCondLst>
                                  <p:childTnLst>
                                    <p:set>
                                      <p:cBhvr>
                                        <p:cTn id="294" dur="1" fill="hold">
                                          <p:stCondLst>
                                            <p:cond delay="0"/>
                                          </p:stCondLst>
                                        </p:cTn>
                                        <p:tgtEl>
                                          <p:spTgt spid="72"/>
                                        </p:tgtEl>
                                        <p:attrNameLst>
                                          <p:attrName>style.visibility</p:attrName>
                                        </p:attrNameLst>
                                      </p:cBhvr>
                                      <p:to>
                                        <p:strVal val="hidden"/>
                                      </p:to>
                                    </p:set>
                                  </p:childTnLst>
                                </p:cTn>
                              </p:par>
                              <p:par>
                                <p:cTn id="295" presetID="1" presetClass="exit" presetSubtype="0" fill="hold" nodeType="withEffect">
                                  <p:stCondLst>
                                    <p:cond delay="0"/>
                                  </p:stCondLst>
                                  <p:childTnLst>
                                    <p:set>
                                      <p:cBhvr>
                                        <p:cTn id="296" dur="1" fill="hold">
                                          <p:stCondLst>
                                            <p:cond delay="0"/>
                                          </p:stCondLst>
                                        </p:cTn>
                                        <p:tgtEl>
                                          <p:spTgt spid="75"/>
                                        </p:tgtEl>
                                        <p:attrNameLst>
                                          <p:attrName>style.visibility</p:attrName>
                                        </p:attrNameLst>
                                      </p:cBhvr>
                                      <p:to>
                                        <p:strVal val="hidden"/>
                                      </p:to>
                                    </p:set>
                                  </p:childTnLst>
                                </p:cTn>
                              </p:par>
                              <p:par>
                                <p:cTn id="297" presetID="1" presetClass="exit" presetSubtype="0" fill="hold" grpId="8" nodeType="withEffect">
                                  <p:stCondLst>
                                    <p:cond delay="0"/>
                                  </p:stCondLst>
                                  <p:childTnLst>
                                    <p:set>
                                      <p:cBhvr>
                                        <p:cTn id="298"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64" grpId="0" animBg="1"/>
      <p:bldP spid="64" grpId="1" animBg="1"/>
      <p:bldP spid="64" grpId="2" animBg="1"/>
      <p:bldP spid="64" grpId="3" animBg="1"/>
      <p:bldP spid="64" grpId="4" animBg="1"/>
      <p:bldP spid="64" grpId="5" animBg="1"/>
      <p:bldP spid="64" grpId="6" animBg="1"/>
      <p:bldP spid="64" grpId="7" animBg="1"/>
      <p:bldP spid="64" grpId="8" animBg="1"/>
      <p:bldP spid="64" grpId="9" animBg="1"/>
      <p:bldP spid="74" grpId="0" animBg="1"/>
      <p:bldP spid="74" grpId="1" animBg="1"/>
      <p:bldP spid="74" grpId="2" animBg="1"/>
      <p:bldP spid="74" grpId="3" animBg="1"/>
      <p:bldP spid="74" grpId="4" animBg="1"/>
      <p:bldP spid="74" grpId="5" animBg="1"/>
      <p:bldP spid="74" grpId="6" animBg="1"/>
      <p:bldP spid="74" grpId="7" animBg="1"/>
      <p:bldP spid="74" grpId="8" animBg="1"/>
      <p:bldP spid="74" grpId="9" animBg="1"/>
      <p:bldP spid="70" grpId="0" animBg="1"/>
      <p:bldP spid="70" grpId="1" animBg="1"/>
      <p:bldP spid="70" grpId="2" animBg="1"/>
      <p:bldP spid="70" grpId="3" animBg="1"/>
      <p:bldP spid="70" grpId="4" animBg="1"/>
      <p:bldP spid="70" grpId="5" animBg="1"/>
      <p:bldP spid="70" grpId="6" animBg="1"/>
      <p:bldP spid="70" grpId="7" animBg="1"/>
      <p:bldP spid="70" grpId="8" animBg="1"/>
      <p:bldP spid="70" grpId="9" animBg="1"/>
      <p:bldP spid="66" grpId="0" animBg="1"/>
      <p:bldP spid="66" grpId="1" animBg="1"/>
      <p:bldP spid="66" grpId="2" animBg="1"/>
      <p:bldP spid="66" grpId="3" animBg="1"/>
      <p:bldP spid="66" grpId="4" animBg="1"/>
      <p:bldP spid="66" grpId="5" animBg="1"/>
      <p:bldP spid="66" grpId="6" animBg="1"/>
      <p:bldP spid="66" grpId="7" animBg="1"/>
      <p:bldP spid="66" grpId="8" animBg="1"/>
      <p:bldP spid="66" grpId="9" animBg="1"/>
      <p:bldP spid="48" grpId="0" animBg="1"/>
      <p:bldP spid="48" grpId="1" animBg="1"/>
      <p:bldP spid="48" grpId="2" animBg="1"/>
      <p:bldP spid="48" grpId="3" animBg="1"/>
      <p:bldP spid="48" grpId="4" animBg="1"/>
      <p:bldP spid="48" grpId="5" animBg="1"/>
      <p:bldP spid="48" grpId="6" animBg="1"/>
      <p:bldP spid="48" grpId="7" animBg="1"/>
      <p:bldP spid="48" grpId="8" animBg="1"/>
      <p:bldP spid="48" grpId="9" animBg="1"/>
      <p:bldP spid="72" grpId="0" animBg="1"/>
      <p:bldP spid="72" grpId="1" animBg="1"/>
      <p:bldP spid="72" grpId="2" animBg="1"/>
      <p:bldP spid="72" grpId="3" animBg="1"/>
      <p:bldP spid="72" grpId="4" animBg="1"/>
      <p:bldP spid="72" grpId="5" animBg="1"/>
      <p:bldP spid="72" grpId="6" animBg="1"/>
      <p:bldP spid="72" grpId="7" animBg="1"/>
      <p:bldP spid="72" grpId="8" animBg="1"/>
      <p:bldP spid="72" grpId="9"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7042" name="Grupp 36">
            <a:extLst>
              <a:ext uri="{FF2B5EF4-FFF2-40B4-BE49-F238E27FC236}">
                <a16:creationId xmlns:a16="http://schemas.microsoft.com/office/drawing/2014/main" id="{69617D87-6DB9-41CF-9552-AD4CFF8D0A8B}"/>
              </a:ext>
            </a:extLst>
          </p:cNvPr>
          <p:cNvGrpSpPr>
            <a:grpSpLocks/>
          </p:cNvGrpSpPr>
          <p:nvPr/>
        </p:nvGrpSpPr>
        <p:grpSpPr bwMode="auto">
          <a:xfrm>
            <a:off x="69850" y="6264275"/>
            <a:ext cx="1079500" cy="539750"/>
            <a:chOff x="169363" y="6133850"/>
            <a:chExt cx="1080000" cy="540000"/>
          </a:xfrm>
        </p:grpSpPr>
        <p:sp>
          <p:nvSpPr>
            <p:cNvPr id="44" name="Höger 43">
              <a:extLst>
                <a:ext uri="{FF2B5EF4-FFF2-40B4-BE49-F238E27FC236}">
                  <a16:creationId xmlns:a16="http://schemas.microsoft.com/office/drawing/2014/main" id="{47EFF2F1-2E96-4AF6-913F-D95BFD2EA3D7}"/>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5" name="textruta 44">
              <a:hlinkClick r:id="rId3" action="ppaction://hlinksldjump"/>
              <a:extLst>
                <a:ext uri="{FF2B5EF4-FFF2-40B4-BE49-F238E27FC236}">
                  <a16:creationId xmlns:a16="http://schemas.microsoft.com/office/drawing/2014/main" id="{4D02815F-63FA-4139-B7E8-8EFC134E28E1}"/>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7" name="textruta 36">
            <a:hlinkClick r:id="rId4" action="ppaction://hlinksldjump"/>
            <a:extLst>
              <a:ext uri="{FF2B5EF4-FFF2-40B4-BE49-F238E27FC236}">
                <a16:creationId xmlns:a16="http://schemas.microsoft.com/office/drawing/2014/main" id="{42CF2DE6-6CE9-4DFC-A9C6-ABC9D213CC18}"/>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87044" name="textruta 46">
            <a:extLst>
              <a:ext uri="{FF2B5EF4-FFF2-40B4-BE49-F238E27FC236}">
                <a16:creationId xmlns:a16="http://schemas.microsoft.com/office/drawing/2014/main" id="{C78563F4-DCF5-49C8-B256-074C53D5E022}"/>
              </a:ext>
            </a:extLst>
          </p:cNvPr>
          <p:cNvSpPr txBox="1">
            <a:spLocks noChangeArrowheads="1"/>
          </p:cNvSpPr>
          <p:nvPr/>
        </p:nvSpPr>
        <p:spPr bwMode="auto">
          <a:xfrm>
            <a:off x="4897438" y="22209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87045" name="textruta 48">
            <a:extLst>
              <a:ext uri="{FF2B5EF4-FFF2-40B4-BE49-F238E27FC236}">
                <a16:creationId xmlns:a16="http://schemas.microsoft.com/office/drawing/2014/main" id="{0B70C801-8188-411A-BD12-1E7E204ED748}"/>
              </a:ext>
            </a:extLst>
          </p:cNvPr>
          <p:cNvSpPr txBox="1">
            <a:spLocks noChangeArrowheads="1"/>
          </p:cNvSpPr>
          <p:nvPr/>
        </p:nvSpPr>
        <p:spPr bwMode="auto">
          <a:xfrm>
            <a:off x="4884738" y="45069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6" name="Höger 35">
            <a:hlinkClick r:id="rId5" action="ppaction://hlinksldjump"/>
            <a:extLst>
              <a:ext uri="{FF2B5EF4-FFF2-40B4-BE49-F238E27FC236}">
                <a16:creationId xmlns:a16="http://schemas.microsoft.com/office/drawing/2014/main" id="{1FBA30FD-F219-4368-A45C-C177CC825120}"/>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sp>
        <p:nvSpPr>
          <p:cNvPr id="40" name="textruta 39">
            <a:extLst>
              <a:ext uri="{FF2B5EF4-FFF2-40B4-BE49-F238E27FC236}">
                <a16:creationId xmlns:a16="http://schemas.microsoft.com/office/drawing/2014/main" id="{6E0F2D48-AFC1-4E12-A378-5C5C794448E4}"/>
              </a:ext>
            </a:extLst>
          </p:cNvPr>
          <p:cNvSpPr txBox="1">
            <a:spLocks noChangeArrowheads="1"/>
          </p:cNvSpPr>
          <p:nvPr/>
        </p:nvSpPr>
        <p:spPr bwMode="auto">
          <a:xfrm>
            <a:off x="2841625" y="6419850"/>
            <a:ext cx="3522663" cy="2524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dirty="0">
                <a:solidFill>
                  <a:schemeClr val="tx1"/>
                </a:solidFill>
              </a:rPr>
              <a:t>Fler tips </a:t>
            </a:r>
            <a:r>
              <a:rPr lang="sv-SE" altLang="sv-SE" dirty="0">
                <a:solidFill>
                  <a:schemeClr val="tx1"/>
                </a:solidFill>
                <a:sym typeface="Webdings" panose="05030102010509060703" pitchFamily="18" charset="2"/>
              </a:rPr>
              <a:t></a:t>
            </a:r>
            <a:endParaRPr lang="sv-SE" altLang="sv-SE" dirty="0">
              <a:solidFill>
                <a:schemeClr val="tx1"/>
              </a:solidFill>
            </a:endParaRPr>
          </a:p>
        </p:txBody>
      </p:sp>
      <p:sp>
        <p:nvSpPr>
          <p:cNvPr id="11" name="textruta 10">
            <a:extLst>
              <a:ext uri="{FF2B5EF4-FFF2-40B4-BE49-F238E27FC236}">
                <a16:creationId xmlns:a16="http://schemas.microsoft.com/office/drawing/2014/main" id="{9BC86BBF-8F5A-4BDB-8C88-46DE823C5DEB}"/>
              </a:ext>
            </a:extLst>
          </p:cNvPr>
          <p:cNvSpPr txBox="1"/>
          <p:nvPr/>
        </p:nvSpPr>
        <p:spPr>
          <a:xfrm>
            <a:off x="569913" y="677863"/>
            <a:ext cx="4273550" cy="817562"/>
          </a:xfrm>
          <a:prstGeom prst="roundRect">
            <a:avLst/>
          </a:prstGeom>
          <a:noFill/>
          <a:ln>
            <a:noFill/>
          </a:ln>
        </p:spPr>
        <p:txBody>
          <a:bodyPr>
            <a:spAutoFit/>
          </a:bodyPr>
          <a:lstStyle/>
          <a:p>
            <a:pPr>
              <a:defRPr/>
            </a:pPr>
            <a:r>
              <a:rPr lang="sv-SE" sz="1400" dirty="0">
                <a:latin typeface="+mj-lt"/>
              </a:rPr>
              <a:t>Kontinuitetslösningar dokumenteras i kontinuitetsplaner. Nedanstående beskrivningar ger ett förenklat exempel på innehåll i en plan.</a:t>
            </a:r>
          </a:p>
        </p:txBody>
      </p:sp>
      <p:pic>
        <p:nvPicPr>
          <p:cNvPr id="87049" name="Bildobjekt 2">
            <a:extLst>
              <a:ext uri="{FF2B5EF4-FFF2-40B4-BE49-F238E27FC236}">
                <a16:creationId xmlns:a16="http://schemas.microsoft.com/office/drawing/2014/main" id="{5C995490-2535-4863-9773-52451425086A}"/>
              </a:ext>
            </a:extLst>
          </p:cNvPr>
          <p:cNvPicPr>
            <a:picLocks noChangeAspect="1"/>
          </p:cNvPicPr>
          <p:nvPr/>
        </p:nvPicPr>
        <p:blipFill>
          <a:blip r:embed="rId6">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0" name="Rektangel 25">
            <a:extLst>
              <a:ext uri="{FF2B5EF4-FFF2-40B4-BE49-F238E27FC236}">
                <a16:creationId xmlns:a16="http://schemas.microsoft.com/office/drawing/2014/main" id="{23B841EC-123D-42D8-A2B4-54F977697D62}"/>
              </a:ext>
            </a:extLst>
          </p:cNvPr>
          <p:cNvSpPr>
            <a:spLocks noChangeArrowheads="1"/>
          </p:cNvSpPr>
          <p:nvPr/>
        </p:nvSpPr>
        <p:spPr bwMode="auto">
          <a:xfrm>
            <a:off x="569913" y="227013"/>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Kontinuitetsplaner</a:t>
            </a:r>
          </a:p>
        </p:txBody>
      </p:sp>
      <p:sp>
        <p:nvSpPr>
          <p:cNvPr id="24" name="Rectangle 3">
            <a:extLst>
              <a:ext uri="{FF2B5EF4-FFF2-40B4-BE49-F238E27FC236}">
                <a16:creationId xmlns:a16="http://schemas.microsoft.com/office/drawing/2014/main" id="{BFB6B9CE-9957-40AE-A5C4-71DE3AB5FF5D}"/>
              </a:ext>
            </a:extLst>
          </p:cNvPr>
          <p:cNvSpPr txBox="1">
            <a:spLocks noChangeArrowheads="1"/>
          </p:cNvSpPr>
          <p:nvPr/>
        </p:nvSpPr>
        <p:spPr>
          <a:xfrm>
            <a:off x="608013" y="1620838"/>
            <a:ext cx="7246937" cy="666750"/>
          </a:xfrm>
          <a:prstGeom prst="rect">
            <a:avLst/>
          </a:prstGeom>
        </p:spPr>
        <p:txBody>
          <a:bodyPr>
            <a:normAutofit fontScale="92500" lnSpcReduction="20000"/>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eaLnBrk="1" hangingPunct="1">
              <a:buClr>
                <a:srgbClr val="2D2DB9"/>
              </a:buClr>
              <a:buFontTx/>
              <a:buNone/>
              <a:defRPr/>
            </a:pPr>
            <a:r>
              <a:rPr lang="sv-SE" altLang="sv-SE" sz="2000" b="1" dirty="0">
                <a:cs typeface="Arial" panose="020B0604020202020204" pitchFamily="34" charset="0"/>
              </a:rPr>
              <a:t>Kritisk resurs: Kontorslokal</a:t>
            </a:r>
          </a:p>
          <a:p>
            <a:pPr eaLnBrk="1" hangingPunct="1">
              <a:buClr>
                <a:srgbClr val="2D2DB9"/>
              </a:buClr>
              <a:buFontTx/>
              <a:buNone/>
              <a:defRPr/>
            </a:pPr>
            <a:r>
              <a:rPr lang="sv-SE" altLang="sv-SE" sz="2000" b="1" dirty="0">
                <a:cs typeface="Arial" panose="020B0604020202020204" pitchFamily="34" charset="0"/>
              </a:rPr>
              <a:t>Mål för återställningstid: 8 timmar</a:t>
            </a:r>
          </a:p>
        </p:txBody>
      </p:sp>
      <p:sp>
        <p:nvSpPr>
          <p:cNvPr id="25" name="Rektangel 24">
            <a:extLst>
              <a:ext uri="{FF2B5EF4-FFF2-40B4-BE49-F238E27FC236}">
                <a16:creationId xmlns:a16="http://schemas.microsoft.com/office/drawing/2014/main" id="{F6A85458-5234-4C08-889C-4A0702EBC7BC}"/>
              </a:ext>
            </a:extLst>
          </p:cNvPr>
          <p:cNvSpPr/>
          <p:nvPr/>
        </p:nvSpPr>
        <p:spPr>
          <a:xfrm>
            <a:off x="668338" y="2316163"/>
            <a:ext cx="4127500" cy="22240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spcBef>
                <a:spcPts val="1200"/>
              </a:spcBef>
              <a:defRPr/>
            </a:pPr>
            <a:endParaRPr lang="sv-SE" sz="1400" b="1" kern="0" dirty="0">
              <a:solidFill>
                <a:srgbClr val="000000"/>
              </a:solidFill>
            </a:endParaRPr>
          </a:p>
        </p:txBody>
      </p:sp>
      <p:sp>
        <p:nvSpPr>
          <p:cNvPr id="26" name="Rektangel 25">
            <a:extLst>
              <a:ext uri="{FF2B5EF4-FFF2-40B4-BE49-F238E27FC236}">
                <a16:creationId xmlns:a16="http://schemas.microsoft.com/office/drawing/2014/main" id="{E9FDBADD-5BE2-48DA-A11F-C4A4BBDF4D3F}"/>
              </a:ext>
            </a:extLst>
          </p:cNvPr>
          <p:cNvSpPr/>
          <p:nvPr/>
        </p:nvSpPr>
        <p:spPr>
          <a:xfrm>
            <a:off x="668338" y="4576763"/>
            <a:ext cx="4127500" cy="15509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spcBef>
                <a:spcPts val="2000"/>
              </a:spcBef>
              <a:defRPr/>
            </a:pPr>
            <a:endParaRPr lang="sv-SE" sz="1400" kern="0" dirty="0">
              <a:solidFill>
                <a:srgbClr val="000000"/>
              </a:solidFill>
            </a:endParaRPr>
          </a:p>
        </p:txBody>
      </p:sp>
      <p:sp>
        <p:nvSpPr>
          <p:cNvPr id="27" name="Rektangel 26">
            <a:extLst>
              <a:ext uri="{FF2B5EF4-FFF2-40B4-BE49-F238E27FC236}">
                <a16:creationId xmlns:a16="http://schemas.microsoft.com/office/drawing/2014/main" id="{328466DB-7ADB-48C4-A107-997203C682F0}"/>
              </a:ext>
            </a:extLst>
          </p:cNvPr>
          <p:cNvSpPr/>
          <p:nvPr/>
        </p:nvSpPr>
        <p:spPr>
          <a:xfrm>
            <a:off x="5259388" y="2316163"/>
            <a:ext cx="3228975" cy="22240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spcBef>
                <a:spcPts val="1200"/>
              </a:spcBef>
              <a:defRPr/>
            </a:pPr>
            <a:endParaRPr lang="sv-SE" sz="1400" kern="0" dirty="0">
              <a:solidFill>
                <a:srgbClr val="000000"/>
              </a:solidFill>
            </a:endParaRPr>
          </a:p>
        </p:txBody>
      </p:sp>
      <p:sp>
        <p:nvSpPr>
          <p:cNvPr id="28" name="Rektangel 27">
            <a:extLst>
              <a:ext uri="{FF2B5EF4-FFF2-40B4-BE49-F238E27FC236}">
                <a16:creationId xmlns:a16="http://schemas.microsoft.com/office/drawing/2014/main" id="{856733DA-D8C0-4F9F-9F09-433920A7E537}"/>
              </a:ext>
            </a:extLst>
          </p:cNvPr>
          <p:cNvSpPr/>
          <p:nvPr/>
        </p:nvSpPr>
        <p:spPr>
          <a:xfrm>
            <a:off x="5259388" y="4576763"/>
            <a:ext cx="3228975" cy="15509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spcBef>
                <a:spcPts val="2200"/>
              </a:spcBef>
              <a:defRPr/>
            </a:pPr>
            <a:endParaRPr lang="sv-SE" sz="1400" kern="0" dirty="0">
              <a:solidFill>
                <a:srgbClr val="000000"/>
              </a:solidFill>
            </a:endParaRPr>
          </a:p>
        </p:txBody>
      </p:sp>
      <p:sp>
        <p:nvSpPr>
          <p:cNvPr id="2" name="textruta 1">
            <a:extLst>
              <a:ext uri="{FF2B5EF4-FFF2-40B4-BE49-F238E27FC236}">
                <a16:creationId xmlns:a16="http://schemas.microsoft.com/office/drawing/2014/main" id="{E892E9D9-475E-4F49-AD2A-7E63CC677B58}"/>
              </a:ext>
            </a:extLst>
          </p:cNvPr>
          <p:cNvSpPr txBox="1"/>
          <p:nvPr/>
        </p:nvSpPr>
        <p:spPr>
          <a:xfrm>
            <a:off x="657225" y="2597150"/>
            <a:ext cx="4127500" cy="1944688"/>
          </a:xfrm>
          <a:prstGeom prst="rect">
            <a:avLst/>
          </a:prstGeom>
          <a:noFill/>
        </p:spPr>
        <p:txBody>
          <a:bodyPr>
            <a:spAutoFit/>
          </a:bodyPr>
          <a:lstStyle/>
          <a:p>
            <a:pPr marL="180975" indent="-180975">
              <a:spcBef>
                <a:spcPct val="20000"/>
              </a:spcBef>
              <a:buFontTx/>
              <a:buChar char="•"/>
              <a:defRPr/>
            </a:pPr>
            <a:r>
              <a:rPr lang="sv-SE" sz="1400" kern="0" dirty="0">
                <a:solidFill>
                  <a:srgbClr val="000000"/>
                </a:solidFill>
                <a:latin typeface="+mn-lt"/>
                <a:cs typeface="+mn-cs"/>
              </a:rPr>
              <a:t>Resursansvarig beslutar om flytt </a:t>
            </a:r>
          </a:p>
          <a:p>
            <a:pPr marL="180975" indent="-180975">
              <a:spcBef>
                <a:spcPct val="20000"/>
              </a:spcBef>
              <a:buFontTx/>
              <a:buChar char="•"/>
              <a:defRPr/>
            </a:pPr>
            <a:r>
              <a:rPr lang="sv-SE" sz="1400" kern="0" dirty="0">
                <a:solidFill>
                  <a:srgbClr val="000000"/>
                </a:solidFill>
                <a:latin typeface="+mn-lt"/>
                <a:cs typeface="+mn-cs"/>
              </a:rPr>
              <a:t>Respektive chef informerar sina medarbetare</a:t>
            </a:r>
          </a:p>
          <a:p>
            <a:pPr marL="180975" indent="-180975">
              <a:spcBef>
                <a:spcPct val="20000"/>
              </a:spcBef>
              <a:buFontTx/>
              <a:buChar char="•"/>
              <a:defRPr/>
            </a:pPr>
            <a:r>
              <a:rPr lang="sv-SE" sz="1400" kern="0" dirty="0">
                <a:solidFill>
                  <a:srgbClr val="000000"/>
                </a:solidFill>
                <a:latin typeface="+mn-lt"/>
                <a:cs typeface="+mn-cs"/>
              </a:rPr>
              <a:t>Resursansvarig kontaktar ansvarig för reservlokal och informerar om flytten, kontaktuppgifter finns i bilaga 1</a:t>
            </a:r>
          </a:p>
          <a:p>
            <a:pPr marL="180975" indent="-180975">
              <a:spcBef>
                <a:spcPct val="20000"/>
              </a:spcBef>
              <a:buFontTx/>
              <a:buChar char="•"/>
              <a:defRPr/>
            </a:pPr>
            <a:r>
              <a:rPr lang="sv-SE" sz="1400" kern="0" dirty="0">
                <a:solidFill>
                  <a:srgbClr val="000000"/>
                </a:solidFill>
                <a:latin typeface="+mn-lt"/>
                <a:cs typeface="+mn-cs"/>
              </a:rPr>
              <a:t>Rutinbeskrivning för hur flytten sker och vilka särskilda rutiner som gäller under vistelsen på den nya platsen finns i bilaga 2</a:t>
            </a:r>
          </a:p>
        </p:txBody>
      </p:sp>
      <p:sp>
        <p:nvSpPr>
          <p:cNvPr id="29" name="textruta 28">
            <a:extLst>
              <a:ext uri="{FF2B5EF4-FFF2-40B4-BE49-F238E27FC236}">
                <a16:creationId xmlns:a16="http://schemas.microsoft.com/office/drawing/2014/main" id="{DBEE0F61-1D27-46E6-B61C-39EEEB26C8C8}"/>
              </a:ext>
            </a:extLst>
          </p:cNvPr>
          <p:cNvSpPr txBox="1"/>
          <p:nvPr/>
        </p:nvSpPr>
        <p:spPr>
          <a:xfrm>
            <a:off x="668338" y="2328863"/>
            <a:ext cx="4127500" cy="307975"/>
          </a:xfrm>
          <a:prstGeom prst="rect">
            <a:avLst/>
          </a:prstGeom>
          <a:noFill/>
        </p:spPr>
        <p:txBody>
          <a:bodyPr>
            <a:spAutoFit/>
          </a:bodyPr>
          <a:lstStyle/>
          <a:p>
            <a:pPr>
              <a:spcBef>
                <a:spcPts val="1200"/>
              </a:spcBef>
              <a:defRPr/>
            </a:pPr>
            <a:r>
              <a:rPr lang="sv-SE" sz="1400" b="1" kern="0" dirty="0">
                <a:solidFill>
                  <a:srgbClr val="000000"/>
                </a:solidFill>
                <a:latin typeface="+mn-lt"/>
                <a:cs typeface="+mn-cs"/>
              </a:rPr>
              <a:t>Reservrutin: ”Flytt till reservlokal”</a:t>
            </a:r>
          </a:p>
        </p:txBody>
      </p:sp>
      <p:sp>
        <p:nvSpPr>
          <p:cNvPr id="30" name="textruta 29">
            <a:extLst>
              <a:ext uri="{FF2B5EF4-FFF2-40B4-BE49-F238E27FC236}">
                <a16:creationId xmlns:a16="http://schemas.microsoft.com/office/drawing/2014/main" id="{120EF7A8-A651-475C-B16D-5D83EDF1DE8A}"/>
              </a:ext>
            </a:extLst>
          </p:cNvPr>
          <p:cNvSpPr txBox="1"/>
          <p:nvPr/>
        </p:nvSpPr>
        <p:spPr>
          <a:xfrm>
            <a:off x="646113" y="4881563"/>
            <a:ext cx="4127500" cy="1255712"/>
          </a:xfrm>
          <a:prstGeom prst="rect">
            <a:avLst/>
          </a:prstGeom>
          <a:noFill/>
        </p:spPr>
        <p:txBody>
          <a:bodyPr>
            <a:spAutoFit/>
          </a:bodyPr>
          <a:lstStyle/>
          <a:p>
            <a:pPr marL="180975" indent="-180975">
              <a:spcBef>
                <a:spcPct val="20000"/>
              </a:spcBef>
              <a:buFontTx/>
              <a:buChar char="•"/>
              <a:defRPr/>
            </a:pPr>
            <a:r>
              <a:rPr lang="sv-SE" sz="1400" kern="0" dirty="0">
                <a:solidFill>
                  <a:srgbClr val="000000"/>
                </a:solidFill>
                <a:latin typeface="+mn-lt"/>
                <a:cs typeface="+mn-cs"/>
              </a:rPr>
              <a:t>Resursansvarig beslutar att flytta tillbaka</a:t>
            </a:r>
          </a:p>
          <a:p>
            <a:pPr marL="180975" indent="-180975">
              <a:spcBef>
                <a:spcPct val="20000"/>
              </a:spcBef>
              <a:buFontTx/>
              <a:buChar char="•"/>
              <a:defRPr/>
            </a:pPr>
            <a:r>
              <a:rPr lang="sv-SE" sz="1400" kern="0" dirty="0">
                <a:solidFill>
                  <a:srgbClr val="000000"/>
                </a:solidFill>
                <a:latin typeface="+mn-lt"/>
                <a:cs typeface="+mn-cs"/>
              </a:rPr>
              <a:t>Respektive chef informerar sina medarbetare</a:t>
            </a:r>
          </a:p>
          <a:p>
            <a:pPr marL="180975" indent="-180975">
              <a:spcBef>
                <a:spcPct val="20000"/>
              </a:spcBef>
              <a:buFontTx/>
              <a:buChar char="•"/>
              <a:defRPr/>
            </a:pPr>
            <a:r>
              <a:rPr lang="sv-SE" sz="1400" kern="0" dirty="0">
                <a:solidFill>
                  <a:srgbClr val="000000"/>
                </a:solidFill>
                <a:latin typeface="+mn-lt"/>
                <a:cs typeface="+mn-cs"/>
              </a:rPr>
              <a:t>Rutinbeskrivning för hur flytt till ordinarie lokaler sker och vilka särskilda aktiviteter som ska utföras (se bilaga 3)</a:t>
            </a:r>
          </a:p>
        </p:txBody>
      </p:sp>
      <p:sp>
        <p:nvSpPr>
          <p:cNvPr id="31" name="textruta 30">
            <a:extLst>
              <a:ext uri="{FF2B5EF4-FFF2-40B4-BE49-F238E27FC236}">
                <a16:creationId xmlns:a16="http://schemas.microsoft.com/office/drawing/2014/main" id="{C18DE376-508F-450D-A7F5-BCE22FED562C}"/>
              </a:ext>
            </a:extLst>
          </p:cNvPr>
          <p:cNvSpPr txBox="1"/>
          <p:nvPr/>
        </p:nvSpPr>
        <p:spPr>
          <a:xfrm>
            <a:off x="657225" y="4613275"/>
            <a:ext cx="4127500" cy="307975"/>
          </a:xfrm>
          <a:prstGeom prst="rect">
            <a:avLst/>
          </a:prstGeom>
          <a:noFill/>
        </p:spPr>
        <p:txBody>
          <a:bodyPr>
            <a:spAutoFit/>
          </a:bodyPr>
          <a:lstStyle/>
          <a:p>
            <a:pPr>
              <a:spcBef>
                <a:spcPts val="1200"/>
              </a:spcBef>
              <a:defRPr/>
            </a:pPr>
            <a:r>
              <a:rPr lang="sv-SE" sz="1400" b="1" kern="0" dirty="0">
                <a:solidFill>
                  <a:srgbClr val="000000"/>
                </a:solidFill>
                <a:latin typeface="+mn-lt"/>
                <a:cs typeface="+mn-cs"/>
              </a:rPr>
              <a:t>Återgångsrutin: </a:t>
            </a:r>
          </a:p>
        </p:txBody>
      </p:sp>
      <p:sp>
        <p:nvSpPr>
          <p:cNvPr id="32" name="textruta 31">
            <a:extLst>
              <a:ext uri="{FF2B5EF4-FFF2-40B4-BE49-F238E27FC236}">
                <a16:creationId xmlns:a16="http://schemas.microsoft.com/office/drawing/2014/main" id="{B36C65C5-AACA-41F9-B11D-87B53266651E}"/>
              </a:ext>
            </a:extLst>
          </p:cNvPr>
          <p:cNvSpPr txBox="1"/>
          <p:nvPr/>
        </p:nvSpPr>
        <p:spPr>
          <a:xfrm>
            <a:off x="5246688" y="2605088"/>
            <a:ext cx="3228975" cy="1901825"/>
          </a:xfrm>
          <a:prstGeom prst="rect">
            <a:avLst/>
          </a:prstGeom>
          <a:noFill/>
        </p:spPr>
        <p:txBody>
          <a:bodyPr>
            <a:spAutoFit/>
          </a:bodyPr>
          <a:lstStyle/>
          <a:p>
            <a:pPr marL="180975" indent="-180975">
              <a:spcBef>
                <a:spcPct val="20000"/>
              </a:spcBef>
              <a:buFontTx/>
              <a:buChar char="•"/>
              <a:defRPr/>
            </a:pPr>
            <a:r>
              <a:rPr lang="sv-SE" sz="1400" kern="0" dirty="0">
                <a:solidFill>
                  <a:srgbClr val="000000"/>
                </a:solidFill>
                <a:latin typeface="+mn-lt"/>
                <a:cs typeface="+mn-cs"/>
              </a:rPr>
              <a:t>Kontakta hyresvärd och informera om problemet</a:t>
            </a:r>
          </a:p>
          <a:p>
            <a:pPr marL="180975" indent="-180975">
              <a:spcBef>
                <a:spcPct val="20000"/>
              </a:spcBef>
              <a:buFontTx/>
              <a:buChar char="•"/>
              <a:defRPr/>
            </a:pPr>
            <a:r>
              <a:rPr lang="sv-SE" sz="1400" kern="0" dirty="0">
                <a:solidFill>
                  <a:srgbClr val="000000"/>
                </a:solidFill>
                <a:latin typeface="+mn-lt"/>
                <a:cs typeface="+mn-cs"/>
              </a:rPr>
              <a:t>Håll löpande kontakt med hyresvärd som informerar om status på återställningen av lokalerna</a:t>
            </a:r>
          </a:p>
          <a:p>
            <a:pPr marL="180975" indent="-180975">
              <a:spcBef>
                <a:spcPct val="20000"/>
              </a:spcBef>
              <a:buFontTx/>
              <a:buChar char="•"/>
              <a:defRPr/>
            </a:pPr>
            <a:r>
              <a:rPr lang="sv-SE" sz="1400" kern="0" dirty="0">
                <a:solidFill>
                  <a:srgbClr val="000000"/>
                </a:solidFill>
                <a:latin typeface="+mn-lt"/>
                <a:cs typeface="+mn-cs"/>
              </a:rPr>
              <a:t>Informera anställda om när lokalerna beräknas vara tillgängliga</a:t>
            </a:r>
          </a:p>
        </p:txBody>
      </p:sp>
      <p:sp>
        <p:nvSpPr>
          <p:cNvPr id="33" name="textruta 32">
            <a:extLst>
              <a:ext uri="{FF2B5EF4-FFF2-40B4-BE49-F238E27FC236}">
                <a16:creationId xmlns:a16="http://schemas.microsoft.com/office/drawing/2014/main" id="{92EDBB36-B2DB-429A-B76D-937E4FB0A2A0}"/>
              </a:ext>
            </a:extLst>
          </p:cNvPr>
          <p:cNvSpPr txBox="1"/>
          <p:nvPr/>
        </p:nvSpPr>
        <p:spPr>
          <a:xfrm>
            <a:off x="5257800" y="2336800"/>
            <a:ext cx="3228975" cy="307975"/>
          </a:xfrm>
          <a:prstGeom prst="rect">
            <a:avLst/>
          </a:prstGeom>
          <a:noFill/>
        </p:spPr>
        <p:txBody>
          <a:bodyPr>
            <a:spAutoFit/>
          </a:bodyPr>
          <a:lstStyle/>
          <a:p>
            <a:pPr>
              <a:spcBef>
                <a:spcPts val="1200"/>
              </a:spcBef>
              <a:defRPr/>
            </a:pPr>
            <a:r>
              <a:rPr lang="sv-SE" sz="1400" b="1" kern="0" dirty="0">
                <a:solidFill>
                  <a:srgbClr val="000000"/>
                </a:solidFill>
                <a:latin typeface="+mn-lt"/>
                <a:cs typeface="+mn-cs"/>
              </a:rPr>
              <a:t>Återställningsrutin:</a:t>
            </a:r>
          </a:p>
        </p:txBody>
      </p:sp>
      <p:sp>
        <p:nvSpPr>
          <p:cNvPr id="34" name="textruta 33">
            <a:extLst>
              <a:ext uri="{FF2B5EF4-FFF2-40B4-BE49-F238E27FC236}">
                <a16:creationId xmlns:a16="http://schemas.microsoft.com/office/drawing/2014/main" id="{B25CE919-A475-4043-BACC-E7A27EAE1FEB}"/>
              </a:ext>
            </a:extLst>
          </p:cNvPr>
          <p:cNvSpPr txBox="1"/>
          <p:nvPr/>
        </p:nvSpPr>
        <p:spPr>
          <a:xfrm>
            <a:off x="5268913" y="4881563"/>
            <a:ext cx="2743200" cy="781050"/>
          </a:xfrm>
          <a:prstGeom prst="rect">
            <a:avLst/>
          </a:prstGeom>
          <a:noFill/>
        </p:spPr>
        <p:txBody>
          <a:bodyPr>
            <a:spAutoFit/>
          </a:bodyPr>
          <a:lstStyle/>
          <a:p>
            <a:pPr marL="180975" indent="-180975">
              <a:spcBef>
                <a:spcPct val="20000"/>
              </a:spcBef>
              <a:buFontTx/>
              <a:buChar char="•"/>
              <a:defRPr/>
            </a:pPr>
            <a:r>
              <a:rPr lang="sv-SE" sz="1400" kern="0" dirty="0">
                <a:solidFill>
                  <a:srgbClr val="000000"/>
                </a:solidFill>
                <a:latin typeface="+mn-lt"/>
                <a:cs typeface="+mn-cs"/>
              </a:rPr>
              <a:t>Ansvarig för reservlokal</a:t>
            </a:r>
            <a:br>
              <a:rPr lang="sv-SE" sz="1400" kern="0" dirty="0">
                <a:solidFill>
                  <a:srgbClr val="000000"/>
                </a:solidFill>
                <a:latin typeface="+mn-lt"/>
                <a:cs typeface="+mn-cs"/>
              </a:rPr>
            </a:br>
            <a:r>
              <a:rPr lang="sv-SE" sz="1400" kern="0" dirty="0">
                <a:solidFill>
                  <a:srgbClr val="000000"/>
                </a:solidFill>
                <a:latin typeface="+mn-lt"/>
                <a:cs typeface="+mn-cs"/>
              </a:rPr>
              <a:t>(se bilaga 3)</a:t>
            </a:r>
          </a:p>
          <a:p>
            <a:pPr marL="180975" indent="-180975">
              <a:spcBef>
                <a:spcPct val="20000"/>
              </a:spcBef>
              <a:buFontTx/>
              <a:buChar char="•"/>
              <a:defRPr/>
            </a:pPr>
            <a:r>
              <a:rPr lang="sv-SE" sz="1400" kern="0" dirty="0">
                <a:solidFill>
                  <a:srgbClr val="000000"/>
                </a:solidFill>
                <a:latin typeface="+mn-lt"/>
                <a:cs typeface="+mn-cs"/>
              </a:rPr>
              <a:t>Hyresvärd (se bilaga 3)</a:t>
            </a:r>
          </a:p>
        </p:txBody>
      </p:sp>
      <p:sp>
        <p:nvSpPr>
          <p:cNvPr id="35" name="textruta 34">
            <a:extLst>
              <a:ext uri="{FF2B5EF4-FFF2-40B4-BE49-F238E27FC236}">
                <a16:creationId xmlns:a16="http://schemas.microsoft.com/office/drawing/2014/main" id="{D98E132C-39A7-44AC-9F8C-774531DA57DD}"/>
              </a:ext>
            </a:extLst>
          </p:cNvPr>
          <p:cNvSpPr txBox="1"/>
          <p:nvPr/>
        </p:nvSpPr>
        <p:spPr>
          <a:xfrm>
            <a:off x="5280025" y="4613275"/>
            <a:ext cx="2743200" cy="307975"/>
          </a:xfrm>
          <a:prstGeom prst="rect">
            <a:avLst/>
          </a:prstGeom>
          <a:noFill/>
        </p:spPr>
        <p:txBody>
          <a:bodyPr>
            <a:spAutoFit/>
          </a:bodyPr>
          <a:lstStyle/>
          <a:p>
            <a:pPr>
              <a:spcBef>
                <a:spcPts val="1200"/>
              </a:spcBef>
              <a:defRPr/>
            </a:pPr>
            <a:r>
              <a:rPr lang="sv-SE" sz="1400" b="1" kern="0" dirty="0">
                <a:solidFill>
                  <a:srgbClr val="000000"/>
                </a:solidFill>
                <a:latin typeface="+mn-lt"/>
                <a:cs typeface="+mn-cs"/>
              </a:rPr>
              <a:t>Nödvändiga kontaktuppgifter:</a:t>
            </a:r>
          </a:p>
        </p:txBody>
      </p:sp>
      <p:pic>
        <p:nvPicPr>
          <p:cNvPr id="87064" name="Bildobjekt 5">
            <a:extLst>
              <a:ext uri="{FF2B5EF4-FFF2-40B4-BE49-F238E27FC236}">
                <a16:creationId xmlns:a16="http://schemas.microsoft.com/office/drawing/2014/main" id="{81135521-8E14-4F5F-BD2F-6803E109BC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463" y="144463"/>
            <a:ext cx="4984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ruta 37">
            <a:extLst>
              <a:ext uri="{FF2B5EF4-FFF2-40B4-BE49-F238E27FC236}">
                <a16:creationId xmlns:a16="http://schemas.microsoft.com/office/drawing/2014/main" id="{CC36BCC1-A498-4B73-9A83-C455EC2AA4DB}"/>
              </a:ext>
            </a:extLst>
          </p:cNvPr>
          <p:cNvSpPr txBox="1"/>
          <p:nvPr/>
        </p:nvSpPr>
        <p:spPr>
          <a:xfrm>
            <a:off x="4938713" y="1524000"/>
            <a:ext cx="4057650" cy="4718050"/>
          </a:xfrm>
          <a:prstGeom prst="roundRect">
            <a:avLst/>
          </a:prstGeom>
          <a:solidFill>
            <a:schemeClr val="bg1">
              <a:lumMod val="75000"/>
            </a:schemeClr>
          </a:solidFill>
        </p:spPr>
        <p:txBody>
          <a:bodyPr>
            <a:spAutoFit/>
          </a:bodyPr>
          <a:lstStyle/>
          <a:p>
            <a:pPr>
              <a:defRPr/>
            </a:pPr>
            <a:r>
              <a:rPr lang="sv-SE" sz="1200" dirty="0">
                <a:latin typeface="+mj-lt"/>
              </a:rPr>
              <a:t>Exemplet utgår från resursen kontorslokal, som har identifierats som kritisk i steget </a:t>
            </a:r>
            <a:r>
              <a:rPr lang="sv-SE" sz="1200" i="1" dirty="0">
                <a:latin typeface="+mj-lt"/>
              </a:rPr>
              <a:t>Analys av verksamheten</a:t>
            </a:r>
            <a:r>
              <a:rPr lang="sv-SE" sz="1200" dirty="0">
                <a:latin typeface="+mj-lt"/>
              </a:rPr>
              <a:t>. Där fastställdes även resursens mål för återställning till 8 timmar. Kontinuitetsplanen beskriver hur kontinuitet hos resursen säkerställs inom återställningstiden</a:t>
            </a:r>
          </a:p>
          <a:p>
            <a:pPr>
              <a:defRPr/>
            </a:pPr>
            <a:endParaRPr lang="sv-SE" sz="1200" dirty="0">
              <a:latin typeface="+mj-lt"/>
            </a:endParaRPr>
          </a:p>
          <a:p>
            <a:pPr>
              <a:defRPr/>
            </a:pPr>
            <a:r>
              <a:rPr lang="sv-SE" sz="1200" dirty="0">
                <a:latin typeface="+mj-lt"/>
              </a:rPr>
              <a:t>För var och en av de kritiska resurserna beskrivs detaljerade kontinuitetslösningar. Dessa kan beskrivas i form av reservrutiner (hur arbetar vi på alternativa sätt under ett avbrott?), återställningsrutiner (hur återställer vi den kritiska resursen efter ett avbrott?) samt återgångsrutiner (hur återgår vi till normalläge då den kritiska resursen är tillgänglig igen?). </a:t>
            </a:r>
          </a:p>
          <a:p>
            <a:pPr>
              <a:defRPr/>
            </a:pPr>
            <a:endParaRPr lang="sv-SE" sz="1200" dirty="0">
              <a:latin typeface="+mj-lt"/>
            </a:endParaRPr>
          </a:p>
          <a:p>
            <a:pPr>
              <a:defRPr/>
            </a:pPr>
            <a:r>
              <a:rPr lang="sv-SE" sz="1200" dirty="0">
                <a:latin typeface="+mj-lt"/>
              </a:rPr>
              <a:t>För respektive åtgärd behöver också nödvändig kontaktinformation roll- och ansvarsfördelning beskrivas.</a:t>
            </a:r>
          </a:p>
          <a:p>
            <a:pPr>
              <a:defRPr/>
            </a:pPr>
            <a:endParaRPr lang="sv-SE" sz="1200" dirty="0">
              <a:latin typeface="+mj-lt"/>
            </a:endParaRPr>
          </a:p>
          <a:p>
            <a:pPr>
              <a:defRPr/>
            </a:pPr>
            <a:r>
              <a:rPr lang="sv-SE" sz="1200" dirty="0">
                <a:latin typeface="+mj-lt"/>
              </a:rPr>
              <a:t>I inledningen av planen ska det finnas beskrivet under vilka omständigheter planen ska aktiveras och hur detta ska ske.</a:t>
            </a:r>
          </a:p>
        </p:txBody>
      </p:sp>
      <p:sp>
        <p:nvSpPr>
          <p:cNvPr id="39" name="X">
            <a:extLst>
              <a:ext uri="{FF2B5EF4-FFF2-40B4-BE49-F238E27FC236}">
                <a16:creationId xmlns:a16="http://schemas.microsoft.com/office/drawing/2014/main" id="{F7EF8D90-E204-449F-B1CC-200798F0690E}"/>
              </a:ext>
            </a:extLst>
          </p:cNvPr>
          <p:cNvSpPr>
            <a:spLocks noChangeAspect="1"/>
          </p:cNvSpPr>
          <p:nvPr/>
        </p:nvSpPr>
        <p:spPr>
          <a:xfrm>
            <a:off x="8677275" y="1501775"/>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ruta 40">
            <a:hlinkClick r:id="rId8" action="ppaction://hlinksldjump"/>
            <a:extLst>
              <a:ext uri="{FF2B5EF4-FFF2-40B4-BE49-F238E27FC236}">
                <a16:creationId xmlns:a16="http://schemas.microsoft.com/office/drawing/2014/main" id="{88162863-7400-4F80-A09C-B1E6E16DD443}"/>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87068" name="textruta 45">
            <a:extLst>
              <a:ext uri="{FF2B5EF4-FFF2-40B4-BE49-F238E27FC236}">
                <a16:creationId xmlns:a16="http://schemas.microsoft.com/office/drawing/2014/main" id="{027B29FF-D398-44CF-9BD5-9AAC7DFD8F6A}"/>
              </a:ext>
            </a:extLst>
          </p:cNvPr>
          <p:cNvSpPr txBox="1">
            <a:spLocks noChangeArrowheads="1"/>
          </p:cNvSpPr>
          <p:nvPr/>
        </p:nvSpPr>
        <p:spPr bwMode="auto">
          <a:xfrm>
            <a:off x="304800" y="22209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87069" name="textruta 47">
            <a:extLst>
              <a:ext uri="{FF2B5EF4-FFF2-40B4-BE49-F238E27FC236}">
                <a16:creationId xmlns:a16="http://schemas.microsoft.com/office/drawing/2014/main" id="{61B60F90-67FB-4ACF-814F-98E5313241E3}"/>
              </a:ext>
            </a:extLst>
          </p:cNvPr>
          <p:cNvSpPr txBox="1">
            <a:spLocks noChangeArrowheads="1"/>
          </p:cNvSpPr>
          <p:nvPr/>
        </p:nvSpPr>
        <p:spPr bwMode="auto">
          <a:xfrm>
            <a:off x="293688" y="45069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87070" name="textruta 49">
            <a:extLst>
              <a:ext uri="{FF2B5EF4-FFF2-40B4-BE49-F238E27FC236}">
                <a16:creationId xmlns:a16="http://schemas.microsoft.com/office/drawing/2014/main" id="{5803806A-9289-4286-9F08-347ECFBA25D6}"/>
              </a:ext>
            </a:extLst>
          </p:cNvPr>
          <p:cNvSpPr txBox="1">
            <a:spLocks noChangeArrowheads="1"/>
          </p:cNvSpPr>
          <p:nvPr/>
        </p:nvSpPr>
        <p:spPr bwMode="auto">
          <a:xfrm>
            <a:off x="349250" y="14017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51" name="grey_out">
            <a:extLst>
              <a:ext uri="{FF2B5EF4-FFF2-40B4-BE49-F238E27FC236}">
                <a16:creationId xmlns:a16="http://schemas.microsoft.com/office/drawing/2014/main" id="{29E708B8-921A-4C28-B958-E135BCA9E682}"/>
              </a:ext>
            </a:extLst>
          </p:cNvPr>
          <p:cNvSpPr/>
          <p:nvPr/>
        </p:nvSpPr>
        <p:spPr>
          <a:xfrm>
            <a:off x="-57785" y="-108744"/>
            <a:ext cx="9448800" cy="70739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ktangel med rundade hörn 51">
            <a:extLst>
              <a:ext uri="{FF2B5EF4-FFF2-40B4-BE49-F238E27FC236}">
                <a16:creationId xmlns:a16="http://schemas.microsoft.com/office/drawing/2014/main" id="{AC5C0373-D4A1-4EC8-8500-30070D1AA893}"/>
              </a:ext>
            </a:extLst>
          </p:cNvPr>
          <p:cNvSpPr>
            <a:spLocks noChangeAspect="1"/>
          </p:cNvSpPr>
          <p:nvPr/>
        </p:nvSpPr>
        <p:spPr>
          <a:xfrm>
            <a:off x="936468" y="1633537"/>
            <a:ext cx="7300800" cy="4474940"/>
          </a:xfrm>
          <a:prstGeom prst="roundRect">
            <a:avLst/>
          </a:prstGeom>
          <a:ln/>
        </p:spPr>
        <p:style>
          <a:lnRef idx="0">
            <a:schemeClr val="accent5"/>
          </a:lnRef>
          <a:fillRef idx="3">
            <a:schemeClr val="accent5"/>
          </a:fillRef>
          <a:effectRef idx="3">
            <a:schemeClr val="accent5"/>
          </a:effectRef>
          <a:fontRef idx="minor">
            <a:schemeClr val="lt1"/>
          </a:fontRef>
        </p:style>
        <p:txBody>
          <a:bodyPr/>
          <a:lstStyle/>
          <a:p>
            <a:pPr>
              <a:spcBef>
                <a:spcPts val="600"/>
              </a:spcBef>
              <a:spcAft>
                <a:spcPts val="600"/>
              </a:spcAft>
              <a:tabLst>
                <a:tab pos="685800" algn="l"/>
                <a:tab pos="914400" algn="l"/>
              </a:tabLst>
              <a:defRPr/>
            </a:pPr>
            <a:r>
              <a:rPr lang="sv-SE" sz="1600" b="1" dirty="0">
                <a:solidFill>
                  <a:schemeClr val="tx1"/>
                </a:solidFill>
              </a:rPr>
              <a:t>TIPS FÖR GENOMFÖRANDE</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Tänk på att beskriva kontinuitetslösningarna så konkret som möjligt, och med sådan detaljnivå att de lätt kan förstås av samtliga berörda</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Tänk på att beskriva såväl hur kontinuiteten i identifierade kritiska resurser ska upprätthållas, hur resursen återställs vid störningar samt hur återgång till normalläge ska ske då resurserna åter fungerar som normalt</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Utse en person som är ansvarig för kontinuitetsplanen och därmed ansvarar för att uppdateringar görs, benämn gärna med funktion istället för namn</a:t>
            </a:r>
          </a:p>
          <a:p>
            <a:pPr marL="285750" indent="-285750">
              <a:spcBef>
                <a:spcPts val="600"/>
              </a:spcBef>
              <a:spcAft>
                <a:spcPts val="600"/>
              </a:spcAft>
              <a:buFont typeface="Arial" panose="020B0604020202020204" pitchFamily="34" charset="0"/>
              <a:buChar char="•"/>
              <a:tabLst>
                <a:tab pos="685800" algn="l"/>
                <a:tab pos="914400" algn="l"/>
              </a:tabLst>
              <a:defRPr/>
            </a:pPr>
            <a:r>
              <a:rPr lang="sv-SE" altLang="sv-SE" sz="1600" dirty="0">
                <a:solidFill>
                  <a:schemeClr val="tx1"/>
                </a:solidFill>
              </a:rPr>
              <a:t>Det är viktigt att kontinuitetslösningarna är specifika och detaljerade i beskrivningarna för att planen ska kunna användas operativt under en störning. Viss flexibilitet behövs dock för att kunna svara mot oväntade hot samt förändrade interna och externa förhållanden.</a:t>
            </a:r>
            <a:endParaRPr lang="sv-SE" sz="1600" dirty="0">
              <a:solidFill>
                <a:schemeClr val="tx1"/>
              </a:solidFill>
            </a:endParaRPr>
          </a:p>
        </p:txBody>
      </p:sp>
      <p:sp>
        <p:nvSpPr>
          <p:cNvPr id="53" name="X">
            <a:extLst>
              <a:ext uri="{FF2B5EF4-FFF2-40B4-BE49-F238E27FC236}">
                <a16:creationId xmlns:a16="http://schemas.microsoft.com/office/drawing/2014/main" id="{43A3B9E8-63DA-4A2C-9B30-2394CAB478B0}"/>
              </a:ext>
            </a:extLst>
          </p:cNvPr>
          <p:cNvSpPr/>
          <p:nvPr/>
        </p:nvSpPr>
        <p:spPr>
          <a:xfrm>
            <a:off x="7788275" y="1430338"/>
            <a:ext cx="636588" cy="969962"/>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1" presetClass="exit" presetSubtype="0" fill="hold" grpId="4" nodeType="withEffect">
                                  <p:stCondLst>
                                    <p:cond delay="0"/>
                                  </p:stCondLst>
                                  <p:childTnLst>
                                    <p:set>
                                      <p:cBhvr>
                                        <p:cTn id="12" dur="1" fill="hold">
                                          <p:stCondLst>
                                            <p:cond delay="0"/>
                                          </p:stCondLst>
                                        </p:cTn>
                                        <p:tgtEl>
                                          <p:spTgt spid="3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9"/>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0" presetClass="entr" presetSubtype="0" fill="hold"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500"/>
                                        <p:tgtEl>
                                          <p:spTgt spid="2">
                                            <p:txEl>
                                              <p:pRg st="0" end="0"/>
                                            </p:txEl>
                                          </p:spTgt>
                                        </p:tgtEl>
                                      </p:cBhvr>
                                    </p:animEffect>
                                  </p:childTnLst>
                                </p:cTn>
                              </p:par>
                            </p:childTnLst>
                          </p:cTn>
                        </p:par>
                        <p:par>
                          <p:cTn id="25" fill="hold" nodeType="afterGroup">
                            <p:stCondLst>
                              <p:cond delay="500"/>
                            </p:stCondLst>
                            <p:childTnLst>
                              <p:par>
                                <p:cTn id="26" presetID="10" presetClass="entr" presetSubtype="0"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childTnLst>
                          </p:cTn>
                        </p:par>
                        <p:par>
                          <p:cTn id="29" fill="hold" nodeType="afterGroup">
                            <p:stCondLst>
                              <p:cond delay="1000"/>
                            </p:stCondLst>
                            <p:childTnLst>
                              <p:par>
                                <p:cTn id="30" presetID="10" presetClass="entr" presetSubtype="0" fill="hold"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par>
                          <p:cTn id="33" fill="hold" nodeType="afterGroup">
                            <p:stCondLst>
                              <p:cond delay="1500"/>
                            </p:stCondLst>
                            <p:childTnLst>
                              <p:par>
                                <p:cTn id="34" presetID="10" presetClass="entr" presetSubtype="0" fill="hold" nodeType="after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500"/>
                                        <p:tgtEl>
                                          <p:spTgt spid="2">
                                            <p:txEl>
                                              <p:pRg st="3" end="3"/>
                                            </p:txEl>
                                          </p:spTgt>
                                        </p:tgtEl>
                                      </p:cBhvr>
                                    </p:animEffect>
                                  </p:childTnLst>
                                </p:cTn>
                              </p:par>
                            </p:childTnLst>
                          </p:cTn>
                        </p:par>
                      </p:childTnLst>
                    </p:cTn>
                  </p:par>
                </p:childTnLst>
              </p:cTn>
              <p:nextCondLst>
                <p:cond evt="onClick" delay="0">
                  <p:tgtEl>
                    <p:spTgt spid="29"/>
                  </p:tgtEl>
                </p:cond>
              </p:nextCondLst>
            </p:seq>
            <p:seq concurrent="1" nextAc="seek">
              <p:cTn id="37" restart="whenNotActive" fill="hold" evtFilter="cancelBubble" nodeType="interactiveSeq">
                <p:stCondLst>
                  <p:cond evt="onClick" delay="0">
                    <p:tgtEl>
                      <p:spTgt spid="33"/>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0" presetClass="entr" presetSubtype="0" fill="hold" nodeType="after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fade">
                                      <p:cBhvr>
                                        <p:cTn id="42" dur="500"/>
                                        <p:tgtEl>
                                          <p:spTgt spid="32">
                                            <p:txEl>
                                              <p:pRg st="0" end="0"/>
                                            </p:txEl>
                                          </p:spTgt>
                                        </p:tgtEl>
                                      </p:cBhvr>
                                    </p:animEffect>
                                  </p:childTnLst>
                                </p:cTn>
                              </p:par>
                            </p:childTnLst>
                          </p:cTn>
                        </p:par>
                        <p:par>
                          <p:cTn id="43" fill="hold" nodeType="afterGroup">
                            <p:stCondLst>
                              <p:cond delay="500"/>
                            </p:stCondLst>
                            <p:childTnLst>
                              <p:par>
                                <p:cTn id="44" presetID="10" presetClass="entr" presetSubtype="0" fill="hold" nodeType="afterEffect">
                                  <p:stCondLst>
                                    <p:cond delay="0"/>
                                  </p:stCondLst>
                                  <p:childTnLst>
                                    <p:set>
                                      <p:cBhvr>
                                        <p:cTn id="45" dur="1" fill="hold">
                                          <p:stCondLst>
                                            <p:cond delay="0"/>
                                          </p:stCondLst>
                                        </p:cTn>
                                        <p:tgtEl>
                                          <p:spTgt spid="32">
                                            <p:txEl>
                                              <p:pRg st="1" end="1"/>
                                            </p:txEl>
                                          </p:spTgt>
                                        </p:tgtEl>
                                        <p:attrNameLst>
                                          <p:attrName>style.visibility</p:attrName>
                                        </p:attrNameLst>
                                      </p:cBhvr>
                                      <p:to>
                                        <p:strVal val="visible"/>
                                      </p:to>
                                    </p:set>
                                    <p:animEffect transition="in" filter="fade">
                                      <p:cBhvr>
                                        <p:cTn id="46" dur="500"/>
                                        <p:tgtEl>
                                          <p:spTgt spid="32">
                                            <p:txEl>
                                              <p:pRg st="1" end="1"/>
                                            </p:txEl>
                                          </p:spTgt>
                                        </p:tgtEl>
                                      </p:cBhvr>
                                    </p:animEffect>
                                  </p:childTnLst>
                                </p:cTn>
                              </p:par>
                            </p:childTnLst>
                          </p:cTn>
                        </p:par>
                        <p:par>
                          <p:cTn id="47" fill="hold" nodeType="afterGroup">
                            <p:stCondLst>
                              <p:cond delay="1000"/>
                            </p:stCondLst>
                            <p:childTnLst>
                              <p:par>
                                <p:cTn id="48" presetID="10" presetClass="entr" presetSubtype="0" fill="hold" nodeType="afterEffect">
                                  <p:stCondLst>
                                    <p:cond delay="0"/>
                                  </p:stCondLst>
                                  <p:childTnLst>
                                    <p:set>
                                      <p:cBhvr>
                                        <p:cTn id="49" dur="1" fill="hold">
                                          <p:stCondLst>
                                            <p:cond delay="0"/>
                                          </p:stCondLst>
                                        </p:cTn>
                                        <p:tgtEl>
                                          <p:spTgt spid="32">
                                            <p:txEl>
                                              <p:pRg st="2" end="2"/>
                                            </p:txEl>
                                          </p:spTgt>
                                        </p:tgtEl>
                                        <p:attrNameLst>
                                          <p:attrName>style.visibility</p:attrName>
                                        </p:attrNameLst>
                                      </p:cBhvr>
                                      <p:to>
                                        <p:strVal val="visible"/>
                                      </p:to>
                                    </p:set>
                                    <p:animEffect transition="in" filter="fade">
                                      <p:cBhvr>
                                        <p:cTn id="50" dur="500"/>
                                        <p:tgtEl>
                                          <p:spTgt spid="32">
                                            <p:txEl>
                                              <p:pRg st="2" end="2"/>
                                            </p:txEl>
                                          </p:spTgt>
                                        </p:tgtEl>
                                      </p:cBhvr>
                                    </p:animEffect>
                                  </p:childTnLst>
                                </p:cTn>
                              </p:par>
                            </p:childTnLst>
                          </p:cTn>
                        </p:par>
                      </p:childTnLst>
                    </p:cTn>
                  </p:par>
                </p:childTnLst>
              </p:cTn>
              <p:nextCondLst>
                <p:cond evt="onClick" delay="0">
                  <p:tgtEl>
                    <p:spTgt spid="33"/>
                  </p:tgtEl>
                </p:cond>
              </p:nextCondLst>
            </p:seq>
            <p:seq concurrent="1" nextAc="seek">
              <p:cTn id="51" restart="whenNotActive" fill="hold" evtFilter="cancelBubble" nodeType="interactiveSeq">
                <p:stCondLst>
                  <p:cond evt="onClick" delay="0">
                    <p:tgtEl>
                      <p:spTgt spid="31"/>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0" presetClass="entr" presetSubtype="0" fill="hold" nodeType="afterEffect">
                                  <p:stCondLst>
                                    <p:cond delay="0"/>
                                  </p:stCondLst>
                                  <p:childTnLst>
                                    <p:set>
                                      <p:cBhvr>
                                        <p:cTn id="55" dur="1" fill="hold">
                                          <p:stCondLst>
                                            <p:cond delay="0"/>
                                          </p:stCondLst>
                                        </p:cTn>
                                        <p:tgtEl>
                                          <p:spTgt spid="30">
                                            <p:txEl>
                                              <p:pRg st="0" end="0"/>
                                            </p:txEl>
                                          </p:spTgt>
                                        </p:tgtEl>
                                        <p:attrNameLst>
                                          <p:attrName>style.visibility</p:attrName>
                                        </p:attrNameLst>
                                      </p:cBhvr>
                                      <p:to>
                                        <p:strVal val="visible"/>
                                      </p:to>
                                    </p:set>
                                    <p:animEffect transition="in" filter="fade">
                                      <p:cBhvr>
                                        <p:cTn id="56" dur="500"/>
                                        <p:tgtEl>
                                          <p:spTgt spid="30">
                                            <p:txEl>
                                              <p:pRg st="0" end="0"/>
                                            </p:txEl>
                                          </p:spTgt>
                                        </p:tgtEl>
                                      </p:cBhvr>
                                    </p:animEffect>
                                  </p:childTnLst>
                                </p:cTn>
                              </p:par>
                            </p:childTnLst>
                          </p:cTn>
                        </p:par>
                        <p:par>
                          <p:cTn id="57" fill="hold" nodeType="afterGroup">
                            <p:stCondLst>
                              <p:cond delay="500"/>
                            </p:stCondLst>
                            <p:childTnLst>
                              <p:par>
                                <p:cTn id="58" presetID="10" presetClass="entr" presetSubtype="0" fill="hold" nodeType="afterEffect">
                                  <p:stCondLst>
                                    <p:cond delay="0"/>
                                  </p:stCondLst>
                                  <p:childTnLst>
                                    <p:set>
                                      <p:cBhvr>
                                        <p:cTn id="59" dur="1" fill="hold">
                                          <p:stCondLst>
                                            <p:cond delay="0"/>
                                          </p:stCondLst>
                                        </p:cTn>
                                        <p:tgtEl>
                                          <p:spTgt spid="30">
                                            <p:txEl>
                                              <p:pRg st="1" end="1"/>
                                            </p:txEl>
                                          </p:spTgt>
                                        </p:tgtEl>
                                        <p:attrNameLst>
                                          <p:attrName>style.visibility</p:attrName>
                                        </p:attrNameLst>
                                      </p:cBhvr>
                                      <p:to>
                                        <p:strVal val="visible"/>
                                      </p:to>
                                    </p:set>
                                    <p:animEffect transition="in" filter="fade">
                                      <p:cBhvr>
                                        <p:cTn id="60" dur="500"/>
                                        <p:tgtEl>
                                          <p:spTgt spid="30">
                                            <p:txEl>
                                              <p:pRg st="1" end="1"/>
                                            </p:txEl>
                                          </p:spTgt>
                                        </p:tgtEl>
                                      </p:cBhvr>
                                    </p:animEffect>
                                  </p:childTnLst>
                                </p:cTn>
                              </p:par>
                            </p:childTnLst>
                          </p:cTn>
                        </p:par>
                        <p:par>
                          <p:cTn id="61" fill="hold" nodeType="afterGroup">
                            <p:stCondLst>
                              <p:cond delay="1000"/>
                            </p:stCondLst>
                            <p:childTnLst>
                              <p:par>
                                <p:cTn id="62" presetID="10" presetClass="entr" presetSubtype="0" fill="hold" nodeType="afterEffect">
                                  <p:stCondLst>
                                    <p:cond delay="0"/>
                                  </p:stCondLst>
                                  <p:childTnLst>
                                    <p:set>
                                      <p:cBhvr>
                                        <p:cTn id="63" dur="1" fill="hold">
                                          <p:stCondLst>
                                            <p:cond delay="0"/>
                                          </p:stCondLst>
                                        </p:cTn>
                                        <p:tgtEl>
                                          <p:spTgt spid="30">
                                            <p:txEl>
                                              <p:pRg st="2" end="2"/>
                                            </p:txEl>
                                          </p:spTgt>
                                        </p:tgtEl>
                                        <p:attrNameLst>
                                          <p:attrName>style.visibility</p:attrName>
                                        </p:attrNameLst>
                                      </p:cBhvr>
                                      <p:to>
                                        <p:strVal val="visible"/>
                                      </p:to>
                                    </p:set>
                                    <p:animEffect transition="in" filter="fade">
                                      <p:cBhvr>
                                        <p:cTn id="64" dur="500"/>
                                        <p:tgtEl>
                                          <p:spTgt spid="30">
                                            <p:txEl>
                                              <p:pRg st="2" end="2"/>
                                            </p:txEl>
                                          </p:spTgt>
                                        </p:tgtEl>
                                      </p:cBhvr>
                                    </p:animEffect>
                                  </p:childTnLst>
                                </p:cTn>
                              </p:par>
                            </p:childTnLst>
                          </p:cTn>
                        </p:par>
                      </p:childTnLst>
                    </p:cTn>
                  </p:par>
                </p:childTnLst>
              </p:cTn>
              <p:nextCondLst>
                <p:cond evt="onClick" delay="0">
                  <p:tgtEl>
                    <p:spTgt spid="31"/>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0" presetClass="entr" presetSubtype="0" fill="hold" nodeType="afterEffect">
                                  <p:stCondLst>
                                    <p:cond delay="0"/>
                                  </p:stCondLst>
                                  <p:childTnLst>
                                    <p:set>
                                      <p:cBhvr>
                                        <p:cTn id="69" dur="1" fill="hold">
                                          <p:stCondLst>
                                            <p:cond delay="0"/>
                                          </p:stCondLst>
                                        </p:cTn>
                                        <p:tgtEl>
                                          <p:spTgt spid="34">
                                            <p:txEl>
                                              <p:pRg st="0" end="0"/>
                                            </p:txEl>
                                          </p:spTgt>
                                        </p:tgtEl>
                                        <p:attrNameLst>
                                          <p:attrName>style.visibility</p:attrName>
                                        </p:attrNameLst>
                                      </p:cBhvr>
                                      <p:to>
                                        <p:strVal val="visible"/>
                                      </p:to>
                                    </p:set>
                                    <p:animEffect transition="in" filter="fade">
                                      <p:cBhvr>
                                        <p:cTn id="70" dur="500"/>
                                        <p:tgtEl>
                                          <p:spTgt spid="34">
                                            <p:txEl>
                                              <p:pRg st="0" end="0"/>
                                            </p:txEl>
                                          </p:spTgt>
                                        </p:tgtEl>
                                      </p:cBhvr>
                                    </p:animEffect>
                                  </p:childTnLst>
                                </p:cTn>
                              </p:par>
                            </p:childTnLst>
                          </p:cTn>
                        </p:par>
                        <p:par>
                          <p:cTn id="71" fill="hold" nodeType="afterGroup">
                            <p:stCondLst>
                              <p:cond delay="500"/>
                            </p:stCondLst>
                            <p:childTnLst>
                              <p:par>
                                <p:cTn id="72" presetID="10" presetClass="entr" presetSubtype="0" fill="hold" nodeType="afterEffect">
                                  <p:stCondLst>
                                    <p:cond delay="0"/>
                                  </p:stCondLst>
                                  <p:childTnLst>
                                    <p:set>
                                      <p:cBhvr>
                                        <p:cTn id="73" dur="1" fill="hold">
                                          <p:stCondLst>
                                            <p:cond delay="0"/>
                                          </p:stCondLst>
                                        </p:cTn>
                                        <p:tgtEl>
                                          <p:spTgt spid="34">
                                            <p:txEl>
                                              <p:pRg st="1" end="1"/>
                                            </p:txEl>
                                          </p:spTgt>
                                        </p:tgtEl>
                                        <p:attrNameLst>
                                          <p:attrName>style.visibility</p:attrName>
                                        </p:attrNameLst>
                                      </p:cBhvr>
                                      <p:to>
                                        <p:strVal val="visible"/>
                                      </p:to>
                                    </p:set>
                                    <p:animEffect transition="in" filter="fade">
                                      <p:cBhvr>
                                        <p:cTn id="74" dur="500"/>
                                        <p:tgtEl>
                                          <p:spTgt spid="34">
                                            <p:txEl>
                                              <p:pRg st="1" end="1"/>
                                            </p:txEl>
                                          </p:spTgt>
                                        </p:tgtEl>
                                      </p:cBhvr>
                                    </p:animEffect>
                                  </p:childTnLst>
                                </p:cTn>
                              </p:par>
                            </p:childTnLst>
                          </p:cTn>
                        </p:par>
                      </p:childTnLst>
                    </p:cTn>
                  </p:par>
                </p:childTnLst>
              </p:cTn>
              <p:nextCondLst>
                <p:cond evt="onClick" delay="0">
                  <p:tgtEl>
                    <p:spTgt spid="35"/>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 presetClass="exit" presetSubtype="0" fill="hold" grpId="1" nodeType="withEffect">
                                  <p:stCondLst>
                                    <p:cond delay="0"/>
                                  </p:stCondLst>
                                  <p:childTnLst>
                                    <p:set>
                                      <p:cBhvr>
                                        <p:cTn id="79" dur="1" fill="hold">
                                          <p:stCondLst>
                                            <p:cond delay="0"/>
                                          </p:stCondLst>
                                        </p:cTn>
                                        <p:tgtEl>
                                          <p:spTgt spid="38"/>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2" restart="whenNotActive" fill="hold" evtFilter="cancelBubble" nodeType="interactiveSeq">
                <p:stCondLst>
                  <p:cond evt="onClick" delay="0">
                    <p:tgtEl>
                      <p:spTgt spid="24"/>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par>
                                <p:cTn id="88" presetID="10" presetClass="entr" presetSubtype="0" fill="hold"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childTnLst>
                          </p:cTn>
                        </p:par>
                      </p:childTnLst>
                    </p:cTn>
                  </p:par>
                </p:childTnLst>
              </p:cTn>
              <p:nextCondLst>
                <p:cond evt="onClick" delay="0">
                  <p:tgtEl>
                    <p:spTgt spid="24"/>
                  </p:tgtEl>
                </p:cond>
              </p:nextCondLst>
            </p:seq>
            <p:seq concurrent="1" nextAc="seek">
              <p:cTn id="91" restart="whenNotActive" fill="hold" evtFilter="cancelBubble" nodeType="interactiveSeq">
                <p:stCondLst>
                  <p:cond evt="onClick" delay="0">
                    <p:tgtEl>
                      <p:spTgt spid="40"/>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1" presetClass="exit" presetSubtype="0" fill="hold" nodeType="withEffect">
                                  <p:stCondLst>
                                    <p:cond delay="0"/>
                                  </p:stCondLst>
                                  <p:childTnLst>
                                    <p:set>
                                      <p:cBhvr>
                                        <p:cTn id="95" dur="1" fill="hold">
                                          <p:stCondLst>
                                            <p:cond delay="0"/>
                                          </p:stCondLst>
                                        </p:cTn>
                                        <p:tgtEl>
                                          <p:spTgt spid="39"/>
                                        </p:tgtEl>
                                        <p:attrNameLst>
                                          <p:attrName>style.visibility</p:attrName>
                                        </p:attrNameLst>
                                      </p:cBhvr>
                                      <p:to>
                                        <p:strVal val="hidden"/>
                                      </p:to>
                                    </p:set>
                                  </p:childTnLst>
                                </p:cTn>
                              </p:par>
                              <p:par>
                                <p:cTn id="96" presetID="1" presetClass="exit" presetSubtype="0" fill="hold" grpId="3" nodeType="withEffect">
                                  <p:stCondLst>
                                    <p:cond delay="0"/>
                                  </p:stCondLst>
                                  <p:childTnLst>
                                    <p:set>
                                      <p:cBhvr>
                                        <p:cTn id="97" dur="1" fill="hold">
                                          <p:stCondLst>
                                            <p:cond delay="0"/>
                                          </p:stCondLst>
                                        </p:cTn>
                                        <p:tgtEl>
                                          <p:spTgt spid="38"/>
                                        </p:tgtEl>
                                        <p:attrNameLst>
                                          <p:attrName>style.visibility</p:attrName>
                                        </p:attrNameLst>
                                      </p:cBhvr>
                                      <p:to>
                                        <p:strVal val="hidden"/>
                                      </p:to>
                                    </p:set>
                                  </p:childTnLst>
                                </p:cTn>
                              </p:par>
                              <p:par>
                                <p:cTn id="98" presetID="10" presetClass="entr" presetSubtype="0" fill="hold" nodeType="with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500"/>
                                        <p:tgtEl>
                                          <p:spTgt spid="52"/>
                                        </p:tgtEl>
                                      </p:cBhvr>
                                    </p:animEffect>
                                  </p:childTnLst>
                                </p:cTn>
                              </p:par>
                              <p:par>
                                <p:cTn id="101" presetID="10" presetClass="entr" presetSubtype="0" fill="hold"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500"/>
                                        <p:tgtEl>
                                          <p:spTgt spid="53"/>
                                        </p:tgtEl>
                                      </p:cBhvr>
                                    </p:animEffect>
                                  </p:childTnLst>
                                </p:cTn>
                              </p:par>
                              <p:par>
                                <p:cTn id="104" presetID="1" presetClass="entr" presetSubtype="0" fill="hold" grpId="0" nodeType="withEffect">
                                  <p:stCondLst>
                                    <p:cond delay="0"/>
                                  </p:stCondLst>
                                  <p:childTnLst>
                                    <p:set>
                                      <p:cBhvr>
                                        <p:cTn id="105"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0"/>
                  </p:tgtEl>
                </p:cond>
              </p:nextCondLst>
            </p:seq>
            <p:seq concurrent="1" nextAc="seek">
              <p:cTn id="106" restart="whenNotActive" fill="hold" evtFilter="cancelBubble" nodeType="interactiveSeq">
                <p:stCondLst>
                  <p:cond evt="onClick" delay="0">
                    <p:tgtEl>
                      <p:spTgt spid="37"/>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1" presetClass="exit" presetSubtype="0" fill="hold" nodeType="clickEffect">
                                  <p:stCondLst>
                                    <p:cond delay="0"/>
                                  </p:stCondLst>
                                  <p:childTnLst>
                                    <p:set>
                                      <p:cBhvr>
                                        <p:cTn id="110" dur="1" fill="hold">
                                          <p:stCondLst>
                                            <p:cond delay="0"/>
                                          </p:stCondLst>
                                        </p:cTn>
                                        <p:tgtEl>
                                          <p:spTgt spid="39"/>
                                        </p:tgtEl>
                                        <p:attrNameLst>
                                          <p:attrName>style.visibility</p:attrName>
                                        </p:attrNameLst>
                                      </p:cBhvr>
                                      <p:to>
                                        <p:strVal val="hidden"/>
                                      </p:to>
                                    </p:set>
                                  </p:childTnLst>
                                </p:cTn>
                              </p:par>
                              <p:par>
                                <p:cTn id="111" presetID="1" presetClass="exit" presetSubtype="0" fill="hold" grpId="5" nodeType="withEffect">
                                  <p:stCondLst>
                                    <p:cond delay="0"/>
                                  </p:stCondLst>
                                  <p:childTnLst>
                                    <p:set>
                                      <p:cBhvr>
                                        <p:cTn id="112" dur="1" fill="hold">
                                          <p:stCondLst>
                                            <p:cond delay="0"/>
                                          </p:stCondLst>
                                        </p:cTn>
                                        <p:tgtEl>
                                          <p:spTgt spid="38"/>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
                                            <p:txEl>
                                              <p:pRg st="0" end="0"/>
                                            </p:txEl>
                                          </p:spTgt>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2">
                                            <p:txEl>
                                              <p:pRg st="1" end="1"/>
                                            </p:txEl>
                                          </p:spTgt>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2">
                                            <p:txEl>
                                              <p:pRg st="2" end="2"/>
                                            </p:txEl>
                                          </p:spTgt>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
                                            <p:txEl>
                                              <p:pRg st="3" end="3"/>
                                            </p:txEl>
                                          </p:spTgt>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32">
                                            <p:txEl>
                                              <p:pRg st="0" end="0"/>
                                            </p:txEl>
                                          </p:spTgt>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32">
                                            <p:txEl>
                                              <p:pRg st="1" end="1"/>
                                            </p:txEl>
                                          </p:spTgt>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32">
                                            <p:txEl>
                                              <p:pRg st="2" end="2"/>
                                            </p:txEl>
                                          </p:spTgt>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30">
                                            <p:txEl>
                                              <p:pRg st="0" end="0"/>
                                            </p:txEl>
                                          </p:spTgt>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30">
                                            <p:txEl>
                                              <p:pRg st="1" end="1"/>
                                            </p:txEl>
                                          </p:spTgt>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30">
                                            <p:txEl>
                                              <p:pRg st="2" end="2"/>
                                            </p:txEl>
                                          </p:spTgt>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34">
                                            <p:txEl>
                                              <p:pRg st="0" end="0"/>
                                            </p:txEl>
                                          </p:spTgt>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34">
                                            <p:txEl>
                                              <p:pRg st="1" end="1"/>
                                            </p:txEl>
                                          </p:spTgt>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37" restart="whenNotActive" fill="hold" evtFilter="cancelBubble" nodeType="interactiveSeq">
                <p:stCondLst>
                  <p:cond evt="onClick" delay="0">
                    <p:tgtEl>
                      <p:spTgt spid="36"/>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1" presetClass="exit" presetSubtype="0" fill="hold" grpId="0" nodeType="withEffect">
                                  <p:stCondLst>
                                    <p:cond delay="0"/>
                                  </p:stCondLst>
                                  <p:childTnLst>
                                    <p:set>
                                      <p:cBhvr>
                                        <p:cTn id="141" dur="1" fill="hold">
                                          <p:stCondLst>
                                            <p:cond delay="0"/>
                                          </p:stCondLst>
                                        </p:cTn>
                                        <p:tgtEl>
                                          <p:spTgt spid="2">
                                            <p:txEl>
                                              <p:pRg st="0" end="0"/>
                                            </p:txEl>
                                          </p:spTgt>
                                        </p:tgtEl>
                                        <p:attrNameLst>
                                          <p:attrName>style.visibility</p:attrName>
                                        </p:attrNameLst>
                                      </p:cBhvr>
                                      <p:to>
                                        <p:strVal val="hidden"/>
                                      </p:to>
                                    </p:set>
                                  </p:childTnLst>
                                </p:cTn>
                              </p:par>
                              <p:par>
                                <p:cTn id="142" presetID="1" presetClass="exit" presetSubtype="0" fill="hold" grpId="0" nodeType="withEffect">
                                  <p:stCondLst>
                                    <p:cond delay="0"/>
                                  </p:stCondLst>
                                  <p:childTnLst>
                                    <p:set>
                                      <p:cBhvr>
                                        <p:cTn id="143" dur="1" fill="hold">
                                          <p:stCondLst>
                                            <p:cond delay="0"/>
                                          </p:stCondLst>
                                        </p:cTn>
                                        <p:tgtEl>
                                          <p:spTgt spid="2">
                                            <p:txEl>
                                              <p:pRg st="1" end="1"/>
                                            </p:txEl>
                                          </p:spTgt>
                                        </p:tgtEl>
                                        <p:attrNameLst>
                                          <p:attrName>style.visibility</p:attrName>
                                        </p:attrNameLst>
                                      </p:cBhvr>
                                      <p:to>
                                        <p:strVal val="hidden"/>
                                      </p:to>
                                    </p:set>
                                  </p:childTnLst>
                                </p:cTn>
                              </p:par>
                              <p:par>
                                <p:cTn id="144" presetID="1" presetClass="exit" presetSubtype="0" fill="hold" grpId="0" nodeType="withEffect">
                                  <p:stCondLst>
                                    <p:cond delay="0"/>
                                  </p:stCondLst>
                                  <p:childTnLst>
                                    <p:set>
                                      <p:cBhvr>
                                        <p:cTn id="145" dur="1" fill="hold">
                                          <p:stCondLst>
                                            <p:cond delay="0"/>
                                          </p:stCondLst>
                                        </p:cTn>
                                        <p:tgtEl>
                                          <p:spTgt spid="2">
                                            <p:txEl>
                                              <p:pRg st="2" end="2"/>
                                            </p:txEl>
                                          </p:spTgt>
                                        </p:tgtEl>
                                        <p:attrNameLst>
                                          <p:attrName>style.visibility</p:attrName>
                                        </p:attrNameLst>
                                      </p:cBhvr>
                                      <p:to>
                                        <p:strVal val="hidden"/>
                                      </p:to>
                                    </p:set>
                                  </p:childTnLst>
                                </p:cTn>
                              </p:par>
                              <p:par>
                                <p:cTn id="146" presetID="1" presetClass="exit" presetSubtype="0" fill="hold" grpId="0" nodeType="withEffect">
                                  <p:stCondLst>
                                    <p:cond delay="0"/>
                                  </p:stCondLst>
                                  <p:childTnLst>
                                    <p:set>
                                      <p:cBhvr>
                                        <p:cTn id="147" dur="1" fill="hold">
                                          <p:stCondLst>
                                            <p:cond delay="0"/>
                                          </p:stCondLst>
                                        </p:cTn>
                                        <p:tgtEl>
                                          <p:spTgt spid="2">
                                            <p:txEl>
                                              <p:pRg st="3" end="3"/>
                                            </p:txEl>
                                          </p:spTgt>
                                        </p:tgtEl>
                                        <p:attrNameLst>
                                          <p:attrName>style.visibility</p:attrName>
                                        </p:attrNameLst>
                                      </p:cBhvr>
                                      <p:to>
                                        <p:strVal val="hidden"/>
                                      </p:to>
                                    </p:set>
                                  </p:childTnLst>
                                </p:cTn>
                              </p:par>
                              <p:par>
                                <p:cTn id="148" presetID="1" presetClass="exit" presetSubtype="0" fill="hold" grpId="0" nodeType="withEffect">
                                  <p:stCondLst>
                                    <p:cond delay="0"/>
                                  </p:stCondLst>
                                  <p:childTnLst>
                                    <p:set>
                                      <p:cBhvr>
                                        <p:cTn id="149" dur="1" fill="hold">
                                          <p:stCondLst>
                                            <p:cond delay="0"/>
                                          </p:stCondLst>
                                        </p:cTn>
                                        <p:tgtEl>
                                          <p:spTgt spid="32">
                                            <p:txEl>
                                              <p:pRg st="0" end="0"/>
                                            </p:txEl>
                                          </p:spTgt>
                                        </p:tgtEl>
                                        <p:attrNameLst>
                                          <p:attrName>style.visibility</p:attrName>
                                        </p:attrNameLst>
                                      </p:cBhvr>
                                      <p:to>
                                        <p:strVal val="hidden"/>
                                      </p:to>
                                    </p:set>
                                  </p:childTnLst>
                                </p:cTn>
                              </p:par>
                              <p:par>
                                <p:cTn id="150" presetID="1" presetClass="exit" presetSubtype="0" fill="hold" grpId="0" nodeType="withEffect">
                                  <p:stCondLst>
                                    <p:cond delay="0"/>
                                  </p:stCondLst>
                                  <p:childTnLst>
                                    <p:set>
                                      <p:cBhvr>
                                        <p:cTn id="151" dur="1" fill="hold">
                                          <p:stCondLst>
                                            <p:cond delay="0"/>
                                          </p:stCondLst>
                                        </p:cTn>
                                        <p:tgtEl>
                                          <p:spTgt spid="32">
                                            <p:txEl>
                                              <p:pRg st="1" end="1"/>
                                            </p:txEl>
                                          </p:spTgt>
                                        </p:tgtEl>
                                        <p:attrNameLst>
                                          <p:attrName>style.visibility</p:attrName>
                                        </p:attrNameLst>
                                      </p:cBhvr>
                                      <p:to>
                                        <p:strVal val="hidden"/>
                                      </p:to>
                                    </p:set>
                                  </p:childTnLst>
                                </p:cTn>
                              </p:par>
                              <p:par>
                                <p:cTn id="152" presetID="1" presetClass="exit" presetSubtype="0" fill="hold" grpId="0" nodeType="withEffect">
                                  <p:stCondLst>
                                    <p:cond delay="0"/>
                                  </p:stCondLst>
                                  <p:childTnLst>
                                    <p:set>
                                      <p:cBhvr>
                                        <p:cTn id="153" dur="1" fill="hold">
                                          <p:stCondLst>
                                            <p:cond delay="0"/>
                                          </p:stCondLst>
                                        </p:cTn>
                                        <p:tgtEl>
                                          <p:spTgt spid="32">
                                            <p:txEl>
                                              <p:pRg st="2" end="2"/>
                                            </p:txEl>
                                          </p:spTgt>
                                        </p:tgtEl>
                                        <p:attrNameLst>
                                          <p:attrName>style.visibility</p:attrName>
                                        </p:attrNameLst>
                                      </p:cBhvr>
                                      <p:to>
                                        <p:strVal val="hidden"/>
                                      </p:to>
                                    </p:set>
                                  </p:childTnLst>
                                </p:cTn>
                              </p:par>
                              <p:par>
                                <p:cTn id="154" presetID="1" presetClass="exit" presetSubtype="0" fill="hold" grpId="0" nodeType="withEffect">
                                  <p:stCondLst>
                                    <p:cond delay="0"/>
                                  </p:stCondLst>
                                  <p:childTnLst>
                                    <p:set>
                                      <p:cBhvr>
                                        <p:cTn id="155" dur="1" fill="hold">
                                          <p:stCondLst>
                                            <p:cond delay="0"/>
                                          </p:stCondLst>
                                        </p:cTn>
                                        <p:tgtEl>
                                          <p:spTgt spid="30">
                                            <p:txEl>
                                              <p:pRg st="0" end="0"/>
                                            </p:txEl>
                                          </p:spTgt>
                                        </p:tgtEl>
                                        <p:attrNameLst>
                                          <p:attrName>style.visibility</p:attrName>
                                        </p:attrNameLst>
                                      </p:cBhvr>
                                      <p:to>
                                        <p:strVal val="hidden"/>
                                      </p:to>
                                    </p:set>
                                  </p:childTnLst>
                                </p:cTn>
                              </p:par>
                              <p:par>
                                <p:cTn id="156" presetID="1" presetClass="exit" presetSubtype="0" fill="hold" grpId="0" nodeType="withEffect">
                                  <p:stCondLst>
                                    <p:cond delay="0"/>
                                  </p:stCondLst>
                                  <p:childTnLst>
                                    <p:set>
                                      <p:cBhvr>
                                        <p:cTn id="157" dur="1" fill="hold">
                                          <p:stCondLst>
                                            <p:cond delay="0"/>
                                          </p:stCondLst>
                                        </p:cTn>
                                        <p:tgtEl>
                                          <p:spTgt spid="30">
                                            <p:txEl>
                                              <p:pRg st="1" end="1"/>
                                            </p:txEl>
                                          </p:spTgt>
                                        </p:tgtEl>
                                        <p:attrNameLst>
                                          <p:attrName>style.visibility</p:attrName>
                                        </p:attrNameLst>
                                      </p:cBhvr>
                                      <p:to>
                                        <p:strVal val="hidden"/>
                                      </p:to>
                                    </p:set>
                                  </p:childTnLst>
                                </p:cTn>
                              </p:par>
                              <p:par>
                                <p:cTn id="158" presetID="1" presetClass="exit" presetSubtype="0" fill="hold" grpId="0" nodeType="withEffect">
                                  <p:stCondLst>
                                    <p:cond delay="0"/>
                                  </p:stCondLst>
                                  <p:childTnLst>
                                    <p:set>
                                      <p:cBhvr>
                                        <p:cTn id="159" dur="1" fill="hold">
                                          <p:stCondLst>
                                            <p:cond delay="0"/>
                                          </p:stCondLst>
                                        </p:cTn>
                                        <p:tgtEl>
                                          <p:spTgt spid="30">
                                            <p:txEl>
                                              <p:pRg st="2" end="2"/>
                                            </p:txEl>
                                          </p:spTgt>
                                        </p:tgtEl>
                                        <p:attrNameLst>
                                          <p:attrName>style.visibility</p:attrName>
                                        </p:attrNameLst>
                                      </p:cBhvr>
                                      <p:to>
                                        <p:strVal val="hidden"/>
                                      </p:to>
                                    </p:set>
                                  </p:childTnLst>
                                </p:cTn>
                              </p:par>
                              <p:par>
                                <p:cTn id="160" presetID="1" presetClass="exit" presetSubtype="0" fill="hold" grpId="0" nodeType="withEffect">
                                  <p:stCondLst>
                                    <p:cond delay="0"/>
                                  </p:stCondLst>
                                  <p:childTnLst>
                                    <p:set>
                                      <p:cBhvr>
                                        <p:cTn id="161" dur="1" fill="hold">
                                          <p:stCondLst>
                                            <p:cond delay="0"/>
                                          </p:stCondLst>
                                        </p:cTn>
                                        <p:tgtEl>
                                          <p:spTgt spid="34">
                                            <p:txEl>
                                              <p:pRg st="0" end="0"/>
                                            </p:txEl>
                                          </p:spTgt>
                                        </p:tgtEl>
                                        <p:attrNameLst>
                                          <p:attrName>style.visibility</p:attrName>
                                        </p:attrNameLst>
                                      </p:cBhvr>
                                      <p:to>
                                        <p:strVal val="hidden"/>
                                      </p:to>
                                    </p:set>
                                  </p:childTnLst>
                                </p:cTn>
                              </p:par>
                              <p:par>
                                <p:cTn id="162" presetID="1" presetClass="exit" presetSubtype="0" fill="hold" grpId="0" nodeType="withEffect">
                                  <p:stCondLst>
                                    <p:cond delay="0"/>
                                  </p:stCondLst>
                                  <p:childTnLst>
                                    <p:set>
                                      <p:cBhvr>
                                        <p:cTn id="163" dur="1" fill="hold">
                                          <p:stCondLst>
                                            <p:cond delay="0"/>
                                          </p:stCondLst>
                                        </p:cTn>
                                        <p:tgtEl>
                                          <p:spTgt spid="34">
                                            <p:txEl>
                                              <p:pRg st="1" end="1"/>
                                            </p:txEl>
                                          </p:spTgt>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64" restart="whenNotActive" fill="hold" evtFilter="cancelBubble" nodeType="interactiveSeq">
                <p:stCondLst>
                  <p:cond evt="onClick" delay="0">
                    <p:tgtEl>
                      <p:spTgt spid="53"/>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1" presetClass="exit" presetSubtype="0" fill="hold" nodeType="withEffect">
                                  <p:stCondLst>
                                    <p:cond delay="0"/>
                                  </p:stCondLst>
                                  <p:childTnLst>
                                    <p:set>
                                      <p:cBhvr>
                                        <p:cTn id="168" dur="1" fill="hold">
                                          <p:stCondLst>
                                            <p:cond delay="0"/>
                                          </p:stCondLst>
                                        </p:cTn>
                                        <p:tgtEl>
                                          <p:spTgt spid="53"/>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52"/>
                                        </p:tgtEl>
                                        <p:attrNameLst>
                                          <p:attrName>style.visibility</p:attrName>
                                        </p:attrNameLst>
                                      </p:cBhvr>
                                      <p:to>
                                        <p:strVal val="hidden"/>
                                      </p:to>
                                    </p:set>
                                  </p:childTnLst>
                                </p:cTn>
                              </p:par>
                              <p:par>
                                <p:cTn id="171" presetID="1" presetClass="exit" presetSubtype="0" fill="hold" grpId="2" nodeType="withEffect">
                                  <p:stCondLst>
                                    <p:cond delay="0"/>
                                  </p:stCondLst>
                                  <p:childTnLst>
                                    <p:set>
                                      <p:cBhvr>
                                        <p:cTn id="172"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3"/>
                  </p:tgtEl>
                </p:cond>
              </p:nextCondLst>
            </p:seq>
          </p:childTnLst>
        </p:cTn>
      </p:par>
    </p:tnLst>
    <p:bldLst>
      <p:bldP spid="2" grpId="0" build="allAtOnce"/>
      <p:bldP spid="2" grpId="1" build="allAtOnce"/>
      <p:bldP spid="30" grpId="0" build="allAtOnce"/>
      <p:bldP spid="30" grpId="1" build="allAtOnce"/>
      <p:bldP spid="32" grpId="0" build="allAtOnce"/>
      <p:bldP spid="32" grpId="1" build="allAtOnce"/>
      <p:bldP spid="34" grpId="0" build="allAtOnce"/>
      <p:bldP spid="34" grpId="1" build="allAtOnce"/>
      <p:bldP spid="38" grpId="0" animBg="1"/>
      <p:bldP spid="38" grpId="1" animBg="1"/>
      <p:bldP spid="38" grpId="2" animBg="1"/>
      <p:bldP spid="38" grpId="3" animBg="1"/>
      <p:bldP spid="38" grpId="4" animBg="1"/>
      <p:bldP spid="38" grpId="5" animBg="1"/>
      <p:bldP spid="51" grpId="0" animBg="1"/>
      <p:bldP spid="51" grpId="1" animBg="1"/>
      <p:bldP spid="51" grpId="2"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D0F900FD-DFF7-4838-9FC1-6CA13CBD8FAE}"/>
              </a:ext>
            </a:extLst>
          </p:cNvPr>
          <p:cNvSpPr txBox="1"/>
          <p:nvPr/>
        </p:nvSpPr>
        <p:spPr>
          <a:xfrm>
            <a:off x="665163" y="881063"/>
            <a:ext cx="7710487" cy="577850"/>
          </a:xfrm>
          <a:prstGeom prst="roundRect">
            <a:avLst/>
          </a:prstGeom>
          <a:noFill/>
          <a:ln>
            <a:noFill/>
          </a:ln>
        </p:spPr>
        <p:txBody>
          <a:bodyPr>
            <a:spAutoFit/>
          </a:bodyPr>
          <a:lstStyle/>
          <a:p>
            <a:pPr>
              <a:defRPr/>
            </a:pPr>
            <a:r>
              <a:rPr lang="sv-SE" sz="1400" dirty="0">
                <a:latin typeface="+mj-lt"/>
              </a:rPr>
              <a:t>Kontinuitetslösningar dokumenteras i kontinuitetsplaner. Nedanstående beskrivningar ger ett förenklat exempel på innehåll i en plan.</a:t>
            </a:r>
          </a:p>
        </p:txBody>
      </p:sp>
      <p:pic>
        <p:nvPicPr>
          <p:cNvPr id="89091" name="Bildobjekt 2">
            <a:extLst>
              <a:ext uri="{FF2B5EF4-FFF2-40B4-BE49-F238E27FC236}">
                <a16:creationId xmlns:a16="http://schemas.microsoft.com/office/drawing/2014/main" id="{2EB41855-7BEE-4335-A7A8-5135CFD909F8}"/>
              </a:ext>
            </a:extLst>
          </p:cNvPr>
          <p:cNvPicPr>
            <a:picLocks noChangeAspect="1"/>
          </p:cNvPicPr>
          <p:nvPr/>
        </p:nvPicPr>
        <p:blipFill>
          <a:blip r:embed="rId3">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ktangel 25">
            <a:extLst>
              <a:ext uri="{FF2B5EF4-FFF2-40B4-BE49-F238E27FC236}">
                <a16:creationId xmlns:a16="http://schemas.microsoft.com/office/drawing/2014/main" id="{0F915EDE-7559-45B4-9AA5-ABF393D85741}"/>
              </a:ext>
            </a:extLst>
          </p:cNvPr>
          <p:cNvSpPr>
            <a:spLocks noChangeArrowheads="1"/>
          </p:cNvSpPr>
          <p:nvPr/>
        </p:nvSpPr>
        <p:spPr bwMode="auto">
          <a:xfrm>
            <a:off x="569913" y="227013"/>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Kontinuitetsplaner</a:t>
            </a:r>
          </a:p>
        </p:txBody>
      </p:sp>
      <p:sp>
        <p:nvSpPr>
          <p:cNvPr id="24" name="Rectangle 3">
            <a:extLst>
              <a:ext uri="{FF2B5EF4-FFF2-40B4-BE49-F238E27FC236}">
                <a16:creationId xmlns:a16="http://schemas.microsoft.com/office/drawing/2014/main" id="{C88A4AA0-B351-487C-A1F0-D2C632DC725C}"/>
              </a:ext>
            </a:extLst>
          </p:cNvPr>
          <p:cNvSpPr txBox="1">
            <a:spLocks noChangeArrowheads="1"/>
          </p:cNvSpPr>
          <p:nvPr/>
        </p:nvSpPr>
        <p:spPr>
          <a:xfrm>
            <a:off x="665163" y="1616075"/>
            <a:ext cx="7246937" cy="666750"/>
          </a:xfrm>
          <a:prstGeom prst="rect">
            <a:avLst/>
          </a:prstGeom>
        </p:spPr>
        <p:txBody>
          <a:bodyPr>
            <a:normAutofit fontScale="92500" lnSpcReduction="20000"/>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eaLnBrk="1" hangingPunct="1">
              <a:buClr>
                <a:srgbClr val="2D2DB9"/>
              </a:buClr>
              <a:buFontTx/>
              <a:buNone/>
              <a:defRPr/>
            </a:pPr>
            <a:r>
              <a:rPr lang="sv-SE" altLang="sv-SE" sz="2000" b="1" dirty="0">
                <a:cs typeface="Arial" panose="020B0604020202020204" pitchFamily="34" charset="0"/>
              </a:rPr>
              <a:t>Kritisk resurs: Datorer</a:t>
            </a:r>
          </a:p>
          <a:p>
            <a:pPr eaLnBrk="1" hangingPunct="1">
              <a:buClr>
                <a:srgbClr val="2D2DB9"/>
              </a:buClr>
              <a:buFontTx/>
              <a:buNone/>
              <a:defRPr/>
            </a:pPr>
            <a:r>
              <a:rPr lang="sv-SE" altLang="sv-SE" sz="2000" b="1" dirty="0">
                <a:cs typeface="Arial" panose="020B0604020202020204" pitchFamily="34" charset="0"/>
              </a:rPr>
              <a:t>Mål för återställningstid: 2 timmar</a:t>
            </a:r>
          </a:p>
        </p:txBody>
      </p:sp>
      <p:sp>
        <p:nvSpPr>
          <p:cNvPr id="25" name="Rektangel 24">
            <a:extLst>
              <a:ext uri="{FF2B5EF4-FFF2-40B4-BE49-F238E27FC236}">
                <a16:creationId xmlns:a16="http://schemas.microsoft.com/office/drawing/2014/main" id="{73682E72-FDDA-4528-9EB2-BABAAD5A111B}"/>
              </a:ext>
            </a:extLst>
          </p:cNvPr>
          <p:cNvSpPr/>
          <p:nvPr/>
        </p:nvSpPr>
        <p:spPr>
          <a:xfrm>
            <a:off x="766763" y="2352675"/>
            <a:ext cx="4127500" cy="222408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spcBef>
                <a:spcPts val="1200"/>
              </a:spcBef>
              <a:defRPr/>
            </a:pPr>
            <a:endParaRPr lang="sv-SE" sz="1400" b="1" kern="0" dirty="0">
              <a:solidFill>
                <a:srgbClr val="000000"/>
              </a:solidFill>
            </a:endParaRPr>
          </a:p>
        </p:txBody>
      </p:sp>
      <p:sp>
        <p:nvSpPr>
          <p:cNvPr id="26" name="Rektangel 25">
            <a:extLst>
              <a:ext uri="{FF2B5EF4-FFF2-40B4-BE49-F238E27FC236}">
                <a16:creationId xmlns:a16="http://schemas.microsoft.com/office/drawing/2014/main" id="{BAE77AC5-3B4B-4109-B85D-AF1BDA485D51}"/>
              </a:ext>
            </a:extLst>
          </p:cNvPr>
          <p:cNvSpPr/>
          <p:nvPr/>
        </p:nvSpPr>
        <p:spPr>
          <a:xfrm>
            <a:off x="766763" y="4695825"/>
            <a:ext cx="4127500" cy="155098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spcBef>
                <a:spcPts val="2000"/>
              </a:spcBef>
              <a:defRPr/>
            </a:pPr>
            <a:endParaRPr lang="sv-SE" sz="1400" kern="0" dirty="0">
              <a:solidFill>
                <a:srgbClr val="000000"/>
              </a:solidFill>
            </a:endParaRPr>
          </a:p>
        </p:txBody>
      </p:sp>
      <p:sp>
        <p:nvSpPr>
          <p:cNvPr id="27" name="Rektangel 26">
            <a:extLst>
              <a:ext uri="{FF2B5EF4-FFF2-40B4-BE49-F238E27FC236}">
                <a16:creationId xmlns:a16="http://schemas.microsoft.com/office/drawing/2014/main" id="{4C840F65-084B-49A3-AB51-441E0BC931D2}"/>
              </a:ext>
            </a:extLst>
          </p:cNvPr>
          <p:cNvSpPr/>
          <p:nvPr/>
        </p:nvSpPr>
        <p:spPr>
          <a:xfrm>
            <a:off x="5262563" y="2352675"/>
            <a:ext cx="3228975" cy="222408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spcBef>
                <a:spcPts val="1200"/>
              </a:spcBef>
              <a:defRPr/>
            </a:pPr>
            <a:endParaRPr lang="sv-SE" sz="1400" kern="0" dirty="0">
              <a:solidFill>
                <a:srgbClr val="000000"/>
              </a:solidFill>
            </a:endParaRPr>
          </a:p>
        </p:txBody>
      </p:sp>
      <p:sp>
        <p:nvSpPr>
          <p:cNvPr id="28" name="Rektangel 27">
            <a:extLst>
              <a:ext uri="{FF2B5EF4-FFF2-40B4-BE49-F238E27FC236}">
                <a16:creationId xmlns:a16="http://schemas.microsoft.com/office/drawing/2014/main" id="{C2614C5A-6639-43E5-85AC-6923123F11B4}"/>
              </a:ext>
            </a:extLst>
          </p:cNvPr>
          <p:cNvSpPr/>
          <p:nvPr/>
        </p:nvSpPr>
        <p:spPr>
          <a:xfrm>
            <a:off x="5262563" y="4695825"/>
            <a:ext cx="3228975" cy="155098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spcBef>
                <a:spcPts val="2200"/>
              </a:spcBef>
              <a:defRPr/>
            </a:pPr>
            <a:endParaRPr lang="sv-SE" sz="1400" kern="0" dirty="0">
              <a:solidFill>
                <a:srgbClr val="000000"/>
              </a:solidFill>
            </a:endParaRPr>
          </a:p>
        </p:txBody>
      </p:sp>
      <p:sp>
        <p:nvSpPr>
          <p:cNvPr id="2" name="textruta 1">
            <a:extLst>
              <a:ext uri="{FF2B5EF4-FFF2-40B4-BE49-F238E27FC236}">
                <a16:creationId xmlns:a16="http://schemas.microsoft.com/office/drawing/2014/main" id="{D5F47C1B-1945-4408-9AD6-82B7DD0E87A2}"/>
              </a:ext>
            </a:extLst>
          </p:cNvPr>
          <p:cNvSpPr txBox="1"/>
          <p:nvPr/>
        </p:nvSpPr>
        <p:spPr>
          <a:xfrm>
            <a:off x="755650" y="2633663"/>
            <a:ext cx="4127500" cy="1730375"/>
          </a:xfrm>
          <a:prstGeom prst="rect">
            <a:avLst/>
          </a:prstGeom>
          <a:noFill/>
        </p:spPr>
        <p:txBody>
          <a:bodyPr>
            <a:spAutoFit/>
          </a:bodyPr>
          <a:lstStyle/>
          <a:p>
            <a:pPr marL="180975" indent="-180975">
              <a:spcBef>
                <a:spcPct val="20000"/>
              </a:spcBef>
              <a:buFontTx/>
              <a:buChar char="•"/>
              <a:defRPr/>
            </a:pPr>
            <a:r>
              <a:rPr lang="sv-SE" sz="1400" kern="0" dirty="0">
                <a:solidFill>
                  <a:srgbClr val="000000"/>
                </a:solidFill>
                <a:latin typeface="+mn-lt"/>
                <a:cs typeface="+mn-cs"/>
              </a:rPr>
              <a:t>Prioritera arbetsuppgifterna. </a:t>
            </a:r>
          </a:p>
          <a:p>
            <a:pPr marL="180975" indent="-180975">
              <a:spcBef>
                <a:spcPct val="20000"/>
              </a:spcBef>
              <a:buFontTx/>
              <a:buChar char="•"/>
              <a:defRPr/>
            </a:pPr>
            <a:r>
              <a:rPr lang="sv-SE" sz="1400" kern="0" dirty="0">
                <a:solidFill>
                  <a:srgbClr val="000000"/>
                </a:solidFill>
                <a:latin typeface="+mn-lt"/>
                <a:cs typeface="+mn-cs"/>
              </a:rPr>
              <a:t>Vid behov, stäm av prioritering med närmsta chef </a:t>
            </a:r>
          </a:p>
          <a:p>
            <a:pPr marL="180975" indent="-180975">
              <a:spcBef>
                <a:spcPct val="20000"/>
              </a:spcBef>
              <a:buFontTx/>
              <a:buChar char="•"/>
              <a:defRPr/>
            </a:pPr>
            <a:r>
              <a:rPr lang="sv-SE" sz="1400" kern="0" dirty="0">
                <a:solidFill>
                  <a:srgbClr val="000000"/>
                </a:solidFill>
                <a:latin typeface="+mn-lt"/>
                <a:cs typeface="+mn-cs"/>
              </a:rPr>
              <a:t>Dokumentera genomförda transaktioner enligt manuella rutiner (se bilaga 2)</a:t>
            </a:r>
          </a:p>
          <a:p>
            <a:pPr marL="180975" indent="-180975">
              <a:spcBef>
                <a:spcPct val="20000"/>
              </a:spcBef>
              <a:buFontTx/>
              <a:buChar char="•"/>
              <a:defRPr/>
            </a:pPr>
            <a:r>
              <a:rPr lang="sv-SE" sz="1400" kern="0" dirty="0">
                <a:solidFill>
                  <a:srgbClr val="000000"/>
                </a:solidFill>
                <a:latin typeface="+mn-lt"/>
                <a:cs typeface="+mn-cs"/>
              </a:rPr>
              <a:t>Ta nödvändiga kontakter via telefon istället för via mail (se bilaga 3)</a:t>
            </a:r>
          </a:p>
        </p:txBody>
      </p:sp>
      <p:sp>
        <p:nvSpPr>
          <p:cNvPr id="29" name="textruta 28">
            <a:extLst>
              <a:ext uri="{FF2B5EF4-FFF2-40B4-BE49-F238E27FC236}">
                <a16:creationId xmlns:a16="http://schemas.microsoft.com/office/drawing/2014/main" id="{1E397300-8E54-4C73-A17F-7C335A1235EF}"/>
              </a:ext>
            </a:extLst>
          </p:cNvPr>
          <p:cNvSpPr txBox="1"/>
          <p:nvPr/>
        </p:nvSpPr>
        <p:spPr>
          <a:xfrm>
            <a:off x="766763" y="2365375"/>
            <a:ext cx="4127500" cy="307975"/>
          </a:xfrm>
          <a:prstGeom prst="rect">
            <a:avLst/>
          </a:prstGeom>
          <a:noFill/>
        </p:spPr>
        <p:txBody>
          <a:bodyPr>
            <a:spAutoFit/>
          </a:bodyPr>
          <a:lstStyle/>
          <a:p>
            <a:pPr>
              <a:spcBef>
                <a:spcPts val="1200"/>
              </a:spcBef>
              <a:defRPr/>
            </a:pPr>
            <a:r>
              <a:rPr lang="sv-SE" sz="1400" b="1" kern="0" dirty="0">
                <a:solidFill>
                  <a:srgbClr val="000000"/>
                </a:solidFill>
                <a:latin typeface="+mn-lt"/>
                <a:cs typeface="+mn-cs"/>
              </a:rPr>
              <a:t>Reservrutin: ”Använd manuella rutiner”</a:t>
            </a:r>
          </a:p>
        </p:txBody>
      </p:sp>
      <p:sp>
        <p:nvSpPr>
          <p:cNvPr id="30" name="textruta 29">
            <a:extLst>
              <a:ext uri="{FF2B5EF4-FFF2-40B4-BE49-F238E27FC236}">
                <a16:creationId xmlns:a16="http://schemas.microsoft.com/office/drawing/2014/main" id="{8962AF08-D3E5-4F19-BA2B-84FA4F778046}"/>
              </a:ext>
            </a:extLst>
          </p:cNvPr>
          <p:cNvSpPr txBox="1"/>
          <p:nvPr/>
        </p:nvSpPr>
        <p:spPr>
          <a:xfrm>
            <a:off x="744538" y="5000625"/>
            <a:ext cx="4127500" cy="307975"/>
          </a:xfrm>
          <a:prstGeom prst="rect">
            <a:avLst/>
          </a:prstGeom>
          <a:noFill/>
        </p:spPr>
        <p:txBody>
          <a:bodyPr>
            <a:spAutoFit/>
          </a:bodyPr>
          <a:lstStyle/>
          <a:p>
            <a:pPr marL="180975" indent="-180975">
              <a:spcBef>
                <a:spcPct val="20000"/>
              </a:spcBef>
              <a:buFontTx/>
              <a:buChar char="•"/>
              <a:defRPr/>
            </a:pPr>
            <a:r>
              <a:rPr lang="sv-SE" sz="1400" kern="0" dirty="0">
                <a:solidFill>
                  <a:srgbClr val="000000"/>
                </a:solidFill>
                <a:latin typeface="+mn-lt"/>
                <a:cs typeface="+mn-cs"/>
              </a:rPr>
              <a:t>För in manuell dokumentation digitalt</a:t>
            </a:r>
          </a:p>
        </p:txBody>
      </p:sp>
      <p:sp>
        <p:nvSpPr>
          <p:cNvPr id="31" name="textruta 30">
            <a:extLst>
              <a:ext uri="{FF2B5EF4-FFF2-40B4-BE49-F238E27FC236}">
                <a16:creationId xmlns:a16="http://schemas.microsoft.com/office/drawing/2014/main" id="{D7753606-30E7-41B5-937C-07DC173FD950}"/>
              </a:ext>
            </a:extLst>
          </p:cNvPr>
          <p:cNvSpPr txBox="1"/>
          <p:nvPr/>
        </p:nvSpPr>
        <p:spPr>
          <a:xfrm>
            <a:off x="755650" y="4732338"/>
            <a:ext cx="4127500" cy="307975"/>
          </a:xfrm>
          <a:prstGeom prst="rect">
            <a:avLst/>
          </a:prstGeom>
          <a:noFill/>
        </p:spPr>
        <p:txBody>
          <a:bodyPr>
            <a:spAutoFit/>
          </a:bodyPr>
          <a:lstStyle/>
          <a:p>
            <a:pPr>
              <a:spcBef>
                <a:spcPts val="1200"/>
              </a:spcBef>
              <a:defRPr/>
            </a:pPr>
            <a:r>
              <a:rPr lang="sv-SE" sz="1400" b="1" kern="0" dirty="0">
                <a:solidFill>
                  <a:srgbClr val="000000"/>
                </a:solidFill>
                <a:latin typeface="+mn-lt"/>
                <a:cs typeface="+mn-cs"/>
              </a:rPr>
              <a:t>Återgångsrutin: </a:t>
            </a:r>
          </a:p>
        </p:txBody>
      </p:sp>
      <p:sp>
        <p:nvSpPr>
          <p:cNvPr id="32" name="textruta 31">
            <a:extLst>
              <a:ext uri="{FF2B5EF4-FFF2-40B4-BE49-F238E27FC236}">
                <a16:creationId xmlns:a16="http://schemas.microsoft.com/office/drawing/2014/main" id="{19C07417-7ACD-45D9-9882-6B95E8F3F4AE}"/>
              </a:ext>
            </a:extLst>
          </p:cNvPr>
          <p:cNvSpPr txBox="1"/>
          <p:nvPr/>
        </p:nvSpPr>
        <p:spPr>
          <a:xfrm>
            <a:off x="5249863" y="2641600"/>
            <a:ext cx="3228975" cy="954088"/>
          </a:xfrm>
          <a:prstGeom prst="rect">
            <a:avLst/>
          </a:prstGeom>
          <a:noFill/>
        </p:spPr>
        <p:txBody>
          <a:bodyPr>
            <a:spAutoFit/>
          </a:bodyPr>
          <a:lstStyle/>
          <a:p>
            <a:pPr marL="180975" indent="-180975">
              <a:spcBef>
                <a:spcPct val="20000"/>
              </a:spcBef>
              <a:buFontTx/>
              <a:buChar char="•"/>
              <a:defRPr/>
            </a:pPr>
            <a:r>
              <a:rPr lang="sv-SE" sz="1400" kern="0" dirty="0">
                <a:solidFill>
                  <a:srgbClr val="000000"/>
                </a:solidFill>
                <a:latin typeface="+mn-lt"/>
                <a:cs typeface="+mn-cs"/>
              </a:rPr>
              <a:t>Kontakta hårdvaruleverantör som enligt avtal reparerar/levererar ny utrustning inom mål för återställningstid</a:t>
            </a:r>
          </a:p>
        </p:txBody>
      </p:sp>
      <p:sp>
        <p:nvSpPr>
          <p:cNvPr id="33" name="textruta 32">
            <a:extLst>
              <a:ext uri="{FF2B5EF4-FFF2-40B4-BE49-F238E27FC236}">
                <a16:creationId xmlns:a16="http://schemas.microsoft.com/office/drawing/2014/main" id="{FBEF82D0-E21E-4DB5-8803-41D2E9DC4D70}"/>
              </a:ext>
            </a:extLst>
          </p:cNvPr>
          <p:cNvSpPr txBox="1"/>
          <p:nvPr/>
        </p:nvSpPr>
        <p:spPr>
          <a:xfrm>
            <a:off x="5260975" y="2373313"/>
            <a:ext cx="3228975" cy="307975"/>
          </a:xfrm>
          <a:prstGeom prst="rect">
            <a:avLst/>
          </a:prstGeom>
          <a:noFill/>
        </p:spPr>
        <p:txBody>
          <a:bodyPr>
            <a:spAutoFit/>
          </a:bodyPr>
          <a:lstStyle/>
          <a:p>
            <a:pPr>
              <a:spcBef>
                <a:spcPts val="1200"/>
              </a:spcBef>
              <a:defRPr/>
            </a:pPr>
            <a:r>
              <a:rPr lang="sv-SE" sz="1400" b="1" kern="0" dirty="0">
                <a:solidFill>
                  <a:srgbClr val="000000"/>
                </a:solidFill>
                <a:latin typeface="+mn-lt"/>
                <a:cs typeface="+mn-cs"/>
              </a:rPr>
              <a:t>Återställningsrutin:</a:t>
            </a:r>
          </a:p>
        </p:txBody>
      </p:sp>
      <p:sp>
        <p:nvSpPr>
          <p:cNvPr id="34" name="textruta 33">
            <a:extLst>
              <a:ext uri="{FF2B5EF4-FFF2-40B4-BE49-F238E27FC236}">
                <a16:creationId xmlns:a16="http://schemas.microsoft.com/office/drawing/2014/main" id="{3F04B567-9BAD-4C07-BE04-69D9E79D9A37}"/>
              </a:ext>
            </a:extLst>
          </p:cNvPr>
          <p:cNvSpPr txBox="1"/>
          <p:nvPr/>
        </p:nvSpPr>
        <p:spPr>
          <a:xfrm>
            <a:off x="5272088" y="5000625"/>
            <a:ext cx="3179762" cy="566738"/>
          </a:xfrm>
          <a:prstGeom prst="rect">
            <a:avLst/>
          </a:prstGeom>
          <a:noFill/>
        </p:spPr>
        <p:txBody>
          <a:bodyPr>
            <a:spAutoFit/>
          </a:bodyPr>
          <a:lstStyle/>
          <a:p>
            <a:pPr marL="180975" indent="-180975">
              <a:spcBef>
                <a:spcPct val="20000"/>
              </a:spcBef>
              <a:buFontTx/>
              <a:buChar char="•"/>
              <a:defRPr/>
            </a:pPr>
            <a:r>
              <a:rPr lang="sv-SE" sz="1400" kern="0" dirty="0">
                <a:solidFill>
                  <a:srgbClr val="000000"/>
                </a:solidFill>
                <a:latin typeface="+mn-lt"/>
                <a:cs typeface="+mn-cs"/>
              </a:rPr>
              <a:t>Viktiga intressenter (se bilaga 3)</a:t>
            </a:r>
          </a:p>
          <a:p>
            <a:pPr marL="180975" indent="-180975">
              <a:spcBef>
                <a:spcPct val="20000"/>
              </a:spcBef>
              <a:buFontTx/>
              <a:buChar char="•"/>
              <a:defRPr/>
            </a:pPr>
            <a:r>
              <a:rPr lang="sv-SE" sz="1400" kern="0" dirty="0">
                <a:solidFill>
                  <a:srgbClr val="000000"/>
                </a:solidFill>
                <a:latin typeface="+mn-lt"/>
                <a:cs typeface="+mn-cs"/>
              </a:rPr>
              <a:t>Hårdvaruleverantör (se bilaga 3)</a:t>
            </a:r>
          </a:p>
        </p:txBody>
      </p:sp>
      <p:sp>
        <p:nvSpPr>
          <p:cNvPr id="35" name="textruta 34">
            <a:extLst>
              <a:ext uri="{FF2B5EF4-FFF2-40B4-BE49-F238E27FC236}">
                <a16:creationId xmlns:a16="http://schemas.microsoft.com/office/drawing/2014/main" id="{6F1C433A-EDE4-4369-9C98-CD8AEA5E5E98}"/>
              </a:ext>
            </a:extLst>
          </p:cNvPr>
          <p:cNvSpPr txBox="1"/>
          <p:nvPr/>
        </p:nvSpPr>
        <p:spPr>
          <a:xfrm>
            <a:off x="5283200" y="4732338"/>
            <a:ext cx="2743200" cy="307975"/>
          </a:xfrm>
          <a:prstGeom prst="rect">
            <a:avLst/>
          </a:prstGeom>
          <a:noFill/>
        </p:spPr>
        <p:txBody>
          <a:bodyPr>
            <a:spAutoFit/>
          </a:bodyPr>
          <a:lstStyle/>
          <a:p>
            <a:pPr>
              <a:spcBef>
                <a:spcPts val="1200"/>
              </a:spcBef>
              <a:defRPr/>
            </a:pPr>
            <a:r>
              <a:rPr lang="sv-SE" sz="1400" b="1" kern="0" dirty="0">
                <a:solidFill>
                  <a:srgbClr val="000000"/>
                </a:solidFill>
                <a:latin typeface="+mn-lt"/>
                <a:cs typeface="+mn-cs"/>
              </a:rPr>
              <a:t>Nödvändiga kontaktuppgifter:</a:t>
            </a:r>
          </a:p>
        </p:txBody>
      </p:sp>
      <p:pic>
        <p:nvPicPr>
          <p:cNvPr id="89106" name="Bildobjekt 5">
            <a:extLst>
              <a:ext uri="{FF2B5EF4-FFF2-40B4-BE49-F238E27FC236}">
                <a16:creationId xmlns:a16="http://schemas.microsoft.com/office/drawing/2014/main" id="{B70752AB-00E4-41F2-BB3C-81CE0D368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144463"/>
            <a:ext cx="4984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Höger 35">
            <a:hlinkClick r:id="rId5" action="ppaction://hlinksldjump"/>
            <a:extLst>
              <a:ext uri="{FF2B5EF4-FFF2-40B4-BE49-F238E27FC236}">
                <a16:creationId xmlns:a16="http://schemas.microsoft.com/office/drawing/2014/main" id="{E65A8981-8E60-4054-8BA6-FE179D3D1936}"/>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89108" name="Grupp 36">
            <a:extLst>
              <a:ext uri="{FF2B5EF4-FFF2-40B4-BE49-F238E27FC236}">
                <a16:creationId xmlns:a16="http://schemas.microsoft.com/office/drawing/2014/main" id="{C25387D4-CDBF-4CF6-B6C9-411A4D2C4D6A}"/>
              </a:ext>
            </a:extLst>
          </p:cNvPr>
          <p:cNvGrpSpPr>
            <a:grpSpLocks/>
          </p:cNvGrpSpPr>
          <p:nvPr/>
        </p:nvGrpSpPr>
        <p:grpSpPr bwMode="auto">
          <a:xfrm>
            <a:off x="69850" y="6264275"/>
            <a:ext cx="1079500" cy="539750"/>
            <a:chOff x="169363" y="6133850"/>
            <a:chExt cx="1080000" cy="540000"/>
          </a:xfrm>
        </p:grpSpPr>
        <p:sp>
          <p:nvSpPr>
            <p:cNvPr id="38" name="Höger 37">
              <a:extLst>
                <a:ext uri="{FF2B5EF4-FFF2-40B4-BE49-F238E27FC236}">
                  <a16:creationId xmlns:a16="http://schemas.microsoft.com/office/drawing/2014/main" id="{9D62D419-2F0D-46F6-8C95-B5BBE24F3902}"/>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39" name="textruta 38">
              <a:hlinkClick r:id="rId6" action="ppaction://hlinksldjump"/>
              <a:extLst>
                <a:ext uri="{FF2B5EF4-FFF2-40B4-BE49-F238E27FC236}">
                  <a16:creationId xmlns:a16="http://schemas.microsoft.com/office/drawing/2014/main" id="{CB1DA4D3-4026-4398-B43C-835E9CCAEF50}"/>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7" name="textruta 36">
            <a:hlinkClick r:id="rId6" action="ppaction://hlinksldjump"/>
            <a:extLst>
              <a:ext uri="{FF2B5EF4-FFF2-40B4-BE49-F238E27FC236}">
                <a16:creationId xmlns:a16="http://schemas.microsoft.com/office/drawing/2014/main" id="{99999931-CECA-422A-B7A9-B48814195F56}"/>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40" name="textruta 39">
            <a:hlinkClick r:id="rId7" action="ppaction://hlinksldjump"/>
            <a:extLst>
              <a:ext uri="{FF2B5EF4-FFF2-40B4-BE49-F238E27FC236}">
                <a16:creationId xmlns:a16="http://schemas.microsoft.com/office/drawing/2014/main" id="{B4BCEBF7-DA19-4233-9159-64CF2665AE14}"/>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89111" name="textruta 40">
            <a:extLst>
              <a:ext uri="{FF2B5EF4-FFF2-40B4-BE49-F238E27FC236}">
                <a16:creationId xmlns:a16="http://schemas.microsoft.com/office/drawing/2014/main" id="{342419D1-F91A-4BF7-8CF8-3AD01EE29EC9}"/>
              </a:ext>
            </a:extLst>
          </p:cNvPr>
          <p:cNvSpPr txBox="1">
            <a:spLocks noChangeArrowheads="1"/>
          </p:cNvSpPr>
          <p:nvPr/>
        </p:nvSpPr>
        <p:spPr bwMode="auto">
          <a:xfrm>
            <a:off x="369888" y="2230438"/>
            <a:ext cx="5937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89112" name="textruta 41">
            <a:extLst>
              <a:ext uri="{FF2B5EF4-FFF2-40B4-BE49-F238E27FC236}">
                <a16:creationId xmlns:a16="http://schemas.microsoft.com/office/drawing/2014/main" id="{0048C0D2-D942-4E3D-986D-5880D4E3870C}"/>
              </a:ext>
            </a:extLst>
          </p:cNvPr>
          <p:cNvSpPr txBox="1">
            <a:spLocks noChangeArrowheads="1"/>
          </p:cNvSpPr>
          <p:nvPr/>
        </p:nvSpPr>
        <p:spPr bwMode="auto">
          <a:xfrm>
            <a:off x="4905375" y="2230438"/>
            <a:ext cx="5937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89113" name="textruta 42">
            <a:extLst>
              <a:ext uri="{FF2B5EF4-FFF2-40B4-BE49-F238E27FC236}">
                <a16:creationId xmlns:a16="http://schemas.microsoft.com/office/drawing/2014/main" id="{CA0A0C86-2A18-4AEB-98C9-717CFD937502}"/>
              </a:ext>
            </a:extLst>
          </p:cNvPr>
          <p:cNvSpPr txBox="1">
            <a:spLocks noChangeArrowheads="1"/>
          </p:cNvSpPr>
          <p:nvPr/>
        </p:nvSpPr>
        <p:spPr bwMode="auto">
          <a:xfrm>
            <a:off x="369888" y="46434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89114" name="textruta 43">
            <a:extLst>
              <a:ext uri="{FF2B5EF4-FFF2-40B4-BE49-F238E27FC236}">
                <a16:creationId xmlns:a16="http://schemas.microsoft.com/office/drawing/2014/main" id="{AC0E46D1-12A1-41E6-BFDE-20D96319D99D}"/>
              </a:ext>
            </a:extLst>
          </p:cNvPr>
          <p:cNvSpPr txBox="1">
            <a:spLocks noChangeArrowheads="1"/>
          </p:cNvSpPr>
          <p:nvPr/>
        </p:nvSpPr>
        <p:spPr bwMode="auto">
          <a:xfrm>
            <a:off x="4905375" y="46434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childTnLst>
                          </p:cTn>
                        </p:par>
                      </p:childTnLst>
                    </p:cTn>
                  </p:par>
                </p:childTnLst>
              </p:cTn>
              <p:nextCondLst>
                <p:cond evt="onClick" delay="0">
                  <p:tgtEl>
                    <p:spTgt spid="33"/>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ntr" presetSubtype="0" fill="hold" nodeType="afterEffect">
                                  <p:stCondLst>
                                    <p:cond delay="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fade">
                                      <p:cBhvr>
                                        <p:cTn id="31" dur="500"/>
                                        <p:tgtEl>
                                          <p:spTgt spid="30">
                                            <p:txEl>
                                              <p:pRg st="0" end="0"/>
                                            </p:txEl>
                                          </p:spTgt>
                                        </p:tgtEl>
                                      </p:cBhvr>
                                    </p:animEffect>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35"/>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nodeType="after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500"/>
                                        <p:tgtEl>
                                          <p:spTgt spid="34">
                                            <p:txEl>
                                              <p:pRg st="0" end="0"/>
                                            </p:txEl>
                                          </p:spTgt>
                                        </p:tgtEl>
                                      </p:cBhvr>
                                    </p:animEffect>
                                  </p:childTnLst>
                                </p:cTn>
                              </p:par>
                            </p:childTnLst>
                          </p:cTn>
                        </p:par>
                        <p:par>
                          <p:cTn id="38" fill="hold" nodeType="afterGroup">
                            <p:stCondLst>
                              <p:cond delay="500"/>
                            </p:stCondLst>
                            <p:childTnLst>
                              <p:par>
                                <p:cTn id="39" presetID="10" presetClass="entr" presetSubtype="0" fill="hold" nodeType="afterEffect">
                                  <p:stCondLst>
                                    <p:cond delay="0"/>
                                  </p:stCondLst>
                                  <p:childTnLst>
                                    <p:set>
                                      <p:cBhvr>
                                        <p:cTn id="40" dur="1" fill="hold">
                                          <p:stCondLst>
                                            <p:cond delay="0"/>
                                          </p:stCondLst>
                                        </p:cTn>
                                        <p:tgtEl>
                                          <p:spTgt spid="34">
                                            <p:txEl>
                                              <p:pRg st="1" end="1"/>
                                            </p:txEl>
                                          </p:spTgt>
                                        </p:tgtEl>
                                        <p:attrNameLst>
                                          <p:attrName>style.visibility</p:attrName>
                                        </p:attrNameLst>
                                      </p:cBhvr>
                                      <p:to>
                                        <p:strVal val="visible"/>
                                      </p:to>
                                    </p:set>
                                    <p:animEffect transition="in" filter="fade">
                                      <p:cBhvr>
                                        <p:cTn id="41" dur="500"/>
                                        <p:tgtEl>
                                          <p:spTgt spid="34">
                                            <p:txEl>
                                              <p:pRg st="1" end="1"/>
                                            </p:txEl>
                                          </p:spTgt>
                                        </p:tgtEl>
                                      </p:cBhvr>
                                    </p:animEffect>
                                  </p:childTnLst>
                                </p:cTn>
                              </p:par>
                            </p:childTnLst>
                          </p:cTn>
                        </p:par>
                      </p:childTnLst>
                    </p:cTn>
                  </p:par>
                </p:childTnLst>
              </p:cTn>
              <p:nextCondLst>
                <p:cond evt="onClick" delay="0">
                  <p:tgtEl>
                    <p:spTgt spid="35"/>
                  </p:tgtEl>
                </p:cond>
              </p:nextCondLst>
            </p:seq>
            <p:seq concurrent="1" nextAc="seek">
              <p:cTn id="42" restart="whenNotActive" fill="hold" evtFilter="cancelBubble" nodeType="interactiveSeq">
                <p:stCondLst>
                  <p:cond evt="onClick" delay="0">
                    <p:tgtEl>
                      <p:spTgt spid="36"/>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
                                            <p:txEl>
                                              <p:pRg st="1" end="1"/>
                                            </p:txEl>
                                          </p:spTgt>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
                                            <p:txEl>
                                              <p:pRg st="3" end="3"/>
                                            </p:txEl>
                                          </p:spTgt>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32">
                                            <p:txEl>
                                              <p:pRg st="0" end="0"/>
                                            </p:txEl>
                                          </p:spTgt>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30">
                                            <p:txEl>
                                              <p:pRg st="0" end="0"/>
                                            </p:txEl>
                                          </p:spTgt>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34">
                                            <p:txEl>
                                              <p:pRg st="0" end="0"/>
                                            </p:txEl>
                                          </p:spTgt>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34">
                                            <p:txEl>
                                              <p:pRg st="1" end="1"/>
                                            </p:txEl>
                                          </p:spTgt>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1" restart="whenNotActive" fill="hold" evtFilter="cancelBubble" nodeType="interactiveSeq">
                <p:stCondLst>
                  <p:cond evt="onClick" delay="0">
                    <p:tgtEl>
                      <p:spTgt spid="37"/>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2">
                                            <p:txEl>
                                              <p:pRg st="0" end="0"/>
                                            </p:txEl>
                                          </p:spTgt>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
                                            <p:txEl>
                                              <p:pRg st="1" end="1"/>
                                            </p:txEl>
                                          </p:spTgt>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
                                            <p:txEl>
                                              <p:pRg st="2" end="2"/>
                                            </p:txEl>
                                          </p:spTgt>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2">
                                            <p:txEl>
                                              <p:pRg st="3" end="3"/>
                                            </p:txEl>
                                          </p:spTgt>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32">
                                            <p:txEl>
                                              <p:pRg st="0" end="0"/>
                                            </p:txEl>
                                          </p:spTgt>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30">
                                            <p:txEl>
                                              <p:pRg st="0" end="0"/>
                                            </p:txEl>
                                          </p:spTgt>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34">
                                            <p:txEl>
                                              <p:pRg st="0" end="0"/>
                                            </p:txEl>
                                          </p:spTgt>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34">
                                            <p:txEl>
                                              <p:pRg st="1" end="1"/>
                                            </p:txEl>
                                          </p:spTgt>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2" grpId="0" build="allAtOnce"/>
      <p:bldP spid="2" grpId="1" build="allAtOnce"/>
      <p:bldP spid="30" grpId="0" build="allAtOnce"/>
      <p:bldP spid="30" grpId="1" build="allAtOnce"/>
      <p:bldP spid="32" grpId="0" build="allAtOnce"/>
      <p:bldP spid="32" grpId="1" build="allAtOnce"/>
      <p:bldP spid="34" grpId="0" build="allAtOnce"/>
      <p:bldP spid="34" grpId="1" build="allAtOnce"/>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Rektangel med rundade hörn 33">
            <a:hlinkClick r:id="rId3" action="ppaction://hlinksldjump"/>
            <a:extLst>
              <a:ext uri="{FF2B5EF4-FFF2-40B4-BE49-F238E27FC236}">
                <a16:creationId xmlns:a16="http://schemas.microsoft.com/office/drawing/2014/main" id="{D144BFF1-1F0E-4FED-9D0D-9E4CBE023FC5}"/>
              </a:ext>
            </a:extLst>
          </p:cNvPr>
          <p:cNvSpPr/>
          <p:nvPr/>
        </p:nvSpPr>
        <p:spPr bwMode="auto">
          <a:xfrm>
            <a:off x="3144838" y="6269038"/>
            <a:ext cx="2874962" cy="358775"/>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100" b="1" dirty="0">
                <a:solidFill>
                  <a:schemeClr val="tx1"/>
                </a:solidFill>
              </a:rPr>
              <a:t>7. </a:t>
            </a:r>
            <a:r>
              <a:rPr lang="sv-SE" sz="1100" b="1" dirty="0" err="1">
                <a:solidFill>
                  <a:schemeClr val="tx1"/>
                </a:solidFill>
              </a:rPr>
              <a:t>Utbildningsquiz</a:t>
            </a:r>
            <a:endParaRPr lang="sv-SE" sz="1400" dirty="0">
              <a:solidFill>
                <a:schemeClr val="tx1"/>
              </a:solidFill>
            </a:endParaRPr>
          </a:p>
        </p:txBody>
      </p:sp>
      <p:sp>
        <p:nvSpPr>
          <p:cNvPr id="17" name="Frihandsfigur 16">
            <a:extLst>
              <a:ext uri="{FF2B5EF4-FFF2-40B4-BE49-F238E27FC236}">
                <a16:creationId xmlns:a16="http://schemas.microsoft.com/office/drawing/2014/main" id="{31EA752D-6DC6-4A2D-9C3D-F8C6DCC02BBD}"/>
              </a:ext>
            </a:extLst>
          </p:cNvPr>
          <p:cNvSpPr/>
          <p:nvPr/>
        </p:nvSpPr>
        <p:spPr bwMode="auto">
          <a:xfrm>
            <a:off x="2423550" y="1673282"/>
            <a:ext cx="4193076" cy="4194448"/>
          </a:xfrm>
          <a:custGeom>
            <a:avLst/>
            <a:gdLst>
              <a:gd name="connsiteX0" fmla="*/ 0 w 4193857"/>
              <a:gd name="connsiteY0" fmla="*/ 2096929 h 4193857"/>
              <a:gd name="connsiteX1" fmla="*/ 2096929 w 4193857"/>
              <a:gd name="connsiteY1" fmla="*/ 0 h 4193857"/>
              <a:gd name="connsiteX2" fmla="*/ 2096929 w 4193857"/>
              <a:gd name="connsiteY2" fmla="*/ 2096929 h 4193857"/>
              <a:gd name="connsiteX3" fmla="*/ 0 w 4193857"/>
              <a:gd name="connsiteY3" fmla="*/ 2096929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0" y="2096929"/>
                </a:moveTo>
                <a:cubicBezTo>
                  <a:pt x="0" y="938827"/>
                  <a:pt x="938827" y="0"/>
                  <a:pt x="2096929" y="0"/>
                </a:cubicBezTo>
                <a:lnTo>
                  <a:pt x="2096929" y="2096929"/>
                </a:lnTo>
                <a:lnTo>
                  <a:pt x="0" y="2096929"/>
                </a:lnTo>
                <a:close/>
              </a:path>
            </a:pathLst>
          </a:custGeom>
          <a:gradFill rotWithShape="0">
            <a:gsLst>
              <a:gs pos="0">
                <a:srgbClr val="90FFDA"/>
              </a:gs>
              <a:gs pos="35000">
                <a:srgbClr val="B2FFE3"/>
              </a:gs>
              <a:gs pos="100000">
                <a:srgbClr val="E0FFF4"/>
              </a:gs>
            </a:gsLst>
            <a:lin ang="8100000" scaled="0"/>
          </a:gra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435125" tIns="884467" rIns="2241479" bIns="2191552" spcCol="1270" anchor="ctr"/>
          <a:lstStyle/>
          <a:p>
            <a:pPr algn="ctr" defTabSz="533400" eaLnBrk="1" hangingPunct="1">
              <a:lnSpc>
                <a:spcPct val="90000"/>
              </a:lnSpc>
              <a:spcAft>
                <a:spcPct val="35000"/>
              </a:spcAft>
              <a:defRPr/>
            </a:pPr>
            <a:r>
              <a:rPr lang="sv-SE" sz="1100" b="1" dirty="0"/>
              <a:t>6. Upprätthålla</a:t>
            </a:r>
          </a:p>
          <a:p>
            <a:pPr algn="ctr" defTabSz="533400" eaLnBrk="1" hangingPunct="1">
              <a:lnSpc>
                <a:spcPct val="90000"/>
              </a:lnSpc>
              <a:spcAft>
                <a:spcPct val="35000"/>
              </a:spcAft>
              <a:defRPr/>
            </a:pPr>
            <a:endParaRPr lang="sv-SE" sz="1200" dirty="0"/>
          </a:p>
        </p:txBody>
      </p:sp>
      <p:sp>
        <p:nvSpPr>
          <p:cNvPr id="21" name="Bågformad 20">
            <a:extLst>
              <a:ext uri="{FF2B5EF4-FFF2-40B4-BE49-F238E27FC236}">
                <a16:creationId xmlns:a16="http://schemas.microsoft.com/office/drawing/2014/main" id="{7645C605-5217-4D87-B857-ED72C87FAF81}"/>
              </a:ext>
            </a:extLst>
          </p:cNvPr>
          <p:cNvSpPr/>
          <p:nvPr/>
        </p:nvSpPr>
        <p:spPr bwMode="auto">
          <a:xfrm>
            <a:off x="2178050" y="1412875"/>
            <a:ext cx="4711700" cy="4713288"/>
          </a:xfrm>
          <a:prstGeom prst="circularArrow">
            <a:avLst>
              <a:gd name="adj1" fmla="val 5085"/>
              <a:gd name="adj2" fmla="val 327528"/>
              <a:gd name="adj3" fmla="val 15872472"/>
              <a:gd name="adj4" fmla="val 10800000"/>
              <a:gd name="adj5" fmla="val 5932"/>
            </a:avLst>
          </a:prstGeom>
          <a:gradFill flip="none" rotWithShape="1">
            <a:lin ang="10800000" scaled="1"/>
            <a:tileRect/>
          </a:gra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4" name="Frihandsfigur 23">
            <a:hlinkClick r:id="rId4" action="ppaction://hlinksldjump"/>
            <a:extLst>
              <a:ext uri="{FF2B5EF4-FFF2-40B4-BE49-F238E27FC236}">
                <a16:creationId xmlns:a16="http://schemas.microsoft.com/office/drawing/2014/main" id="{9036C9FE-3959-4AF9-90DD-D6A44F336064}"/>
              </a:ext>
            </a:extLst>
          </p:cNvPr>
          <p:cNvSpPr/>
          <p:nvPr/>
        </p:nvSpPr>
        <p:spPr bwMode="auto">
          <a:xfrm>
            <a:off x="2551130" y="1665080"/>
            <a:ext cx="4193076" cy="4194448"/>
          </a:xfrm>
          <a:custGeom>
            <a:avLst/>
            <a:gdLst>
              <a:gd name="connsiteX0" fmla="*/ 2096928 w 4193857"/>
              <a:gd name="connsiteY0" fmla="*/ 0 h 4193857"/>
              <a:gd name="connsiteX1" fmla="*/ 4193857 w 4193857"/>
              <a:gd name="connsiteY1" fmla="*/ 2096929 h 4193857"/>
              <a:gd name="connsiteX2" fmla="*/ 2096929 w 4193857"/>
              <a:gd name="connsiteY2" fmla="*/ 2096929 h 4193857"/>
              <a:gd name="connsiteX3" fmla="*/ 2096928 w 4193857"/>
              <a:gd name="connsiteY3" fmla="*/ 0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2096928" y="0"/>
                </a:moveTo>
                <a:cubicBezTo>
                  <a:pt x="3255030" y="0"/>
                  <a:pt x="4193857" y="938827"/>
                  <a:pt x="4193857" y="2096929"/>
                </a:cubicBezTo>
                <a:lnTo>
                  <a:pt x="2096929" y="2096929"/>
                </a:lnTo>
                <a:cubicBezTo>
                  <a:pt x="2096929" y="1397953"/>
                  <a:pt x="2096928" y="698976"/>
                  <a:pt x="2096928" y="0"/>
                </a:cubicBezTo>
                <a:close/>
              </a:path>
            </a:pathLst>
          </a:custGeom>
          <a:solidFill>
            <a:schemeClr val="bg1"/>
          </a:solidFill>
          <a:ln>
            <a:noFill/>
          </a:ln>
          <a:effectLst/>
          <a:scene3d>
            <a:camera prst="orthographicFront"/>
            <a:lightRig rig="flat" dir="t"/>
          </a:scene3d>
          <a:sp3d prstMaterial="dkEdge">
            <a:bevelT w="8200" h="38100"/>
          </a:sp3d>
        </p:spPr>
        <p:style>
          <a:lnRef idx="1">
            <a:schemeClr val="accent1"/>
          </a:lnRef>
          <a:fillRef idx="2">
            <a:schemeClr val="accent1"/>
          </a:fillRef>
          <a:effectRef idx="1">
            <a:schemeClr val="accent1"/>
          </a:effectRef>
          <a:fontRef idx="minor">
            <a:schemeClr val="dk1"/>
          </a:fontRef>
        </p:style>
        <p:txBody>
          <a:bodyPr lIns="2241480" tIns="884467" rIns="435124" bIns="2191552" spcCol="1270" anchor="ctr"/>
          <a:lstStyle/>
          <a:p>
            <a:pPr algn="ctr" defTabSz="533400" eaLnBrk="1" hangingPunct="1">
              <a:lnSpc>
                <a:spcPct val="90000"/>
              </a:lnSpc>
              <a:spcAft>
                <a:spcPct val="35000"/>
              </a:spcAft>
              <a:defRPr/>
            </a:pPr>
            <a:r>
              <a:rPr lang="sv-SE" sz="1100" b="1" dirty="0"/>
              <a:t>3. Analys av verksamheten</a:t>
            </a:r>
          </a:p>
          <a:p>
            <a:pPr algn="ctr" defTabSz="533400" eaLnBrk="1" hangingPunct="1">
              <a:lnSpc>
                <a:spcPct val="90000"/>
              </a:lnSpc>
              <a:spcAft>
                <a:spcPct val="35000"/>
              </a:spcAft>
              <a:defRPr/>
            </a:pPr>
            <a:endParaRPr lang="sv-SE" sz="1200" dirty="0"/>
          </a:p>
        </p:txBody>
      </p:sp>
      <p:sp>
        <p:nvSpPr>
          <p:cNvPr id="25" name="Bågformad 24">
            <a:extLst>
              <a:ext uri="{FF2B5EF4-FFF2-40B4-BE49-F238E27FC236}">
                <a16:creationId xmlns:a16="http://schemas.microsoft.com/office/drawing/2014/main" id="{4CD83169-B1F0-43D7-921D-AA47054C4FE3}"/>
              </a:ext>
            </a:extLst>
          </p:cNvPr>
          <p:cNvSpPr/>
          <p:nvPr/>
        </p:nvSpPr>
        <p:spPr bwMode="auto">
          <a:xfrm>
            <a:off x="2292350" y="1404938"/>
            <a:ext cx="4711700" cy="4713287"/>
          </a:xfrm>
          <a:prstGeom prst="circularArrow">
            <a:avLst>
              <a:gd name="adj1" fmla="val 5085"/>
              <a:gd name="adj2" fmla="val 327528"/>
              <a:gd name="adj3" fmla="val 21272472"/>
              <a:gd name="adj4" fmla="val 1620000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6" name="Frihandsfigur 25">
            <a:hlinkClick r:id="rId5" action="ppaction://hlinksldjump"/>
            <a:extLst>
              <a:ext uri="{FF2B5EF4-FFF2-40B4-BE49-F238E27FC236}">
                <a16:creationId xmlns:a16="http://schemas.microsoft.com/office/drawing/2014/main" id="{4A7D48F7-F85F-47E1-B5C8-7AA6299F0314}"/>
              </a:ext>
            </a:extLst>
          </p:cNvPr>
          <p:cNvSpPr/>
          <p:nvPr/>
        </p:nvSpPr>
        <p:spPr bwMode="auto">
          <a:xfrm>
            <a:off x="2564577" y="1807617"/>
            <a:ext cx="4193076" cy="4194448"/>
          </a:xfrm>
          <a:custGeom>
            <a:avLst/>
            <a:gdLst>
              <a:gd name="connsiteX0" fmla="*/ 4193857 w 4193857"/>
              <a:gd name="connsiteY0" fmla="*/ 2096929 h 4193857"/>
              <a:gd name="connsiteX1" fmla="*/ 2096928 w 4193857"/>
              <a:gd name="connsiteY1" fmla="*/ 4193858 h 4193857"/>
              <a:gd name="connsiteX2" fmla="*/ 2096929 w 4193857"/>
              <a:gd name="connsiteY2" fmla="*/ 2096929 h 4193857"/>
              <a:gd name="connsiteX3" fmla="*/ 4193857 w 4193857"/>
              <a:gd name="connsiteY3" fmla="*/ 2096929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4193857" y="2096929"/>
                </a:moveTo>
                <a:cubicBezTo>
                  <a:pt x="4193857" y="3255031"/>
                  <a:pt x="3255030" y="4193858"/>
                  <a:pt x="2096928" y="4193858"/>
                </a:cubicBezTo>
                <a:cubicBezTo>
                  <a:pt x="2096928" y="3494882"/>
                  <a:pt x="2096929" y="2795905"/>
                  <a:pt x="2096929" y="2096929"/>
                </a:cubicBezTo>
                <a:lnTo>
                  <a:pt x="4193857" y="2096929"/>
                </a:lnTo>
                <a:close/>
              </a:path>
            </a:pathLst>
          </a:custGeom>
          <a:solidFill>
            <a:schemeClr val="bg1"/>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2241480" tIns="2191553" rIns="435124" bIns="884466" spcCol="1270" anchor="ctr"/>
          <a:lstStyle/>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r>
              <a:rPr lang="sv-SE" sz="1100" b="1" dirty="0"/>
              <a:t>4. Kontinuitetsstrategi</a:t>
            </a:r>
          </a:p>
        </p:txBody>
      </p:sp>
      <p:sp>
        <p:nvSpPr>
          <p:cNvPr id="27" name="Bågformad 26">
            <a:extLst>
              <a:ext uri="{FF2B5EF4-FFF2-40B4-BE49-F238E27FC236}">
                <a16:creationId xmlns:a16="http://schemas.microsoft.com/office/drawing/2014/main" id="{209D2796-2B88-464E-B52B-5F77811D7710}"/>
              </a:ext>
            </a:extLst>
          </p:cNvPr>
          <p:cNvSpPr/>
          <p:nvPr/>
        </p:nvSpPr>
        <p:spPr bwMode="auto">
          <a:xfrm>
            <a:off x="2292350" y="1546225"/>
            <a:ext cx="4711700" cy="4713288"/>
          </a:xfrm>
          <a:prstGeom prst="circularArrow">
            <a:avLst>
              <a:gd name="adj1" fmla="val 5085"/>
              <a:gd name="adj2" fmla="val 327528"/>
              <a:gd name="adj3" fmla="val 5072472"/>
              <a:gd name="adj4" fmla="val 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9" name="Frihandsfigur 28">
            <a:hlinkClick r:id="rId6" action="ppaction://hlinksldjump"/>
            <a:extLst>
              <a:ext uri="{FF2B5EF4-FFF2-40B4-BE49-F238E27FC236}">
                <a16:creationId xmlns:a16="http://schemas.microsoft.com/office/drawing/2014/main" id="{E036D39F-AC0C-4585-8F97-BF704A138E66}"/>
              </a:ext>
            </a:extLst>
          </p:cNvPr>
          <p:cNvSpPr/>
          <p:nvPr/>
        </p:nvSpPr>
        <p:spPr bwMode="auto">
          <a:xfrm>
            <a:off x="2411949" y="1805568"/>
            <a:ext cx="4193076" cy="4194448"/>
          </a:xfrm>
          <a:custGeom>
            <a:avLst/>
            <a:gdLst>
              <a:gd name="connsiteX0" fmla="*/ 2096929 w 4193857"/>
              <a:gd name="connsiteY0" fmla="*/ 4193857 h 4193857"/>
              <a:gd name="connsiteX1" fmla="*/ 0 w 4193857"/>
              <a:gd name="connsiteY1" fmla="*/ 2096928 h 4193857"/>
              <a:gd name="connsiteX2" fmla="*/ 2096929 w 4193857"/>
              <a:gd name="connsiteY2" fmla="*/ 2096929 h 4193857"/>
              <a:gd name="connsiteX3" fmla="*/ 2096929 w 4193857"/>
              <a:gd name="connsiteY3" fmla="*/ 4193857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2096929" y="4193857"/>
                </a:moveTo>
                <a:cubicBezTo>
                  <a:pt x="938827" y="4193857"/>
                  <a:pt x="0" y="3255030"/>
                  <a:pt x="0" y="2096928"/>
                </a:cubicBezTo>
                <a:lnTo>
                  <a:pt x="2096929" y="2096929"/>
                </a:lnTo>
                <a:lnTo>
                  <a:pt x="2096929" y="4193857"/>
                </a:lnTo>
                <a:close/>
              </a:path>
            </a:pathLst>
          </a:custGeom>
          <a:solidFill>
            <a:schemeClr val="bg1"/>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435125" tIns="2191553" rIns="2241479" bIns="884466" spcCol="1270" anchor="ctr"/>
          <a:lstStyle/>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r>
              <a:rPr lang="sv-SE" sz="1100" b="1" dirty="0"/>
              <a:t>5. Kontinuitetsplaner</a:t>
            </a:r>
          </a:p>
          <a:p>
            <a:pPr algn="ctr" defTabSz="533400" eaLnBrk="1" hangingPunct="1">
              <a:lnSpc>
                <a:spcPct val="90000"/>
              </a:lnSpc>
              <a:spcAft>
                <a:spcPct val="35000"/>
              </a:spcAft>
              <a:defRPr/>
            </a:pPr>
            <a:endParaRPr lang="sv-SE" sz="1200" dirty="0"/>
          </a:p>
        </p:txBody>
      </p:sp>
      <p:sp>
        <p:nvSpPr>
          <p:cNvPr id="30" name="Bågformad 29">
            <a:extLst>
              <a:ext uri="{FF2B5EF4-FFF2-40B4-BE49-F238E27FC236}">
                <a16:creationId xmlns:a16="http://schemas.microsoft.com/office/drawing/2014/main" id="{1492CA6A-E519-4646-8326-7F88C3B10D63}"/>
              </a:ext>
            </a:extLst>
          </p:cNvPr>
          <p:cNvSpPr/>
          <p:nvPr/>
        </p:nvSpPr>
        <p:spPr bwMode="auto">
          <a:xfrm>
            <a:off x="2144713" y="1525588"/>
            <a:ext cx="4711700" cy="4713287"/>
          </a:xfrm>
          <a:prstGeom prst="circularArrow">
            <a:avLst>
              <a:gd name="adj1" fmla="val 5085"/>
              <a:gd name="adj2" fmla="val 327528"/>
              <a:gd name="adj3" fmla="val 10472472"/>
              <a:gd name="adj4" fmla="val 540000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2" name="Ellips 21">
            <a:hlinkClick r:id="rId7" action="ppaction://hlinksldjump"/>
            <a:extLst>
              <a:ext uri="{FF2B5EF4-FFF2-40B4-BE49-F238E27FC236}">
                <a16:creationId xmlns:a16="http://schemas.microsoft.com/office/drawing/2014/main" id="{2DBD4FCD-E280-494A-9625-3D1B341E98B8}"/>
              </a:ext>
            </a:extLst>
          </p:cNvPr>
          <p:cNvSpPr/>
          <p:nvPr/>
        </p:nvSpPr>
        <p:spPr bwMode="auto">
          <a:xfrm>
            <a:off x="3943350" y="3152775"/>
            <a:ext cx="1295400" cy="1295400"/>
          </a:xfrm>
          <a:prstGeom prst="ellipse">
            <a:avLst/>
          </a:prstGeom>
          <a:solidFill>
            <a:schemeClr val="bg1"/>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eaLnBrk="1" hangingPunct="1">
              <a:defRPr/>
            </a:pPr>
            <a:r>
              <a:rPr lang="sv-SE" sz="1100" b="1" dirty="0">
                <a:solidFill>
                  <a:schemeClr val="tx1"/>
                </a:solidFill>
                <a:latin typeface="+mj-lt"/>
                <a:cs typeface="Arial" pitchFamily="34" charset="0"/>
              </a:rPr>
              <a:t>2. Styrande dokument</a:t>
            </a:r>
          </a:p>
        </p:txBody>
      </p:sp>
      <p:grpSp>
        <p:nvGrpSpPr>
          <p:cNvPr id="91156" name="Grupp 30">
            <a:extLst>
              <a:ext uri="{FF2B5EF4-FFF2-40B4-BE49-F238E27FC236}">
                <a16:creationId xmlns:a16="http://schemas.microsoft.com/office/drawing/2014/main" id="{8A1F55BA-1B90-42AA-8821-7109BEEE7779}"/>
              </a:ext>
            </a:extLst>
          </p:cNvPr>
          <p:cNvGrpSpPr>
            <a:grpSpLocks/>
          </p:cNvGrpSpPr>
          <p:nvPr/>
        </p:nvGrpSpPr>
        <p:grpSpPr bwMode="auto">
          <a:xfrm>
            <a:off x="3151188" y="1030288"/>
            <a:ext cx="2874962" cy="360362"/>
            <a:chOff x="2523133" y="1106739"/>
            <a:chExt cx="2875060" cy="360000"/>
          </a:xfrm>
        </p:grpSpPr>
        <p:sp>
          <p:nvSpPr>
            <p:cNvPr id="2" name="Rektangel med rundade hörn 1">
              <a:extLst>
                <a:ext uri="{FF2B5EF4-FFF2-40B4-BE49-F238E27FC236}">
                  <a16:creationId xmlns:a16="http://schemas.microsoft.com/office/drawing/2014/main" id="{A04843F0-5E1D-4A4B-B480-8FE08981BE60}"/>
                </a:ext>
              </a:extLst>
            </p:cNvPr>
            <p:cNvSpPr/>
            <p:nvPr/>
          </p:nvSpPr>
          <p:spPr>
            <a:xfrm>
              <a:off x="2523133" y="1106739"/>
              <a:ext cx="2875060" cy="3600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textruta 3">
              <a:hlinkClick r:id="rId8" action="ppaction://hlinksldjump"/>
              <a:extLst>
                <a:ext uri="{FF2B5EF4-FFF2-40B4-BE49-F238E27FC236}">
                  <a16:creationId xmlns:a16="http://schemas.microsoft.com/office/drawing/2014/main" id="{2B610E3F-942F-42D6-9723-B7C9EA5F4818}"/>
                </a:ext>
              </a:extLst>
            </p:cNvPr>
            <p:cNvSpPr txBox="1"/>
            <p:nvPr/>
          </p:nvSpPr>
          <p:spPr>
            <a:xfrm>
              <a:off x="2537420" y="1151144"/>
              <a:ext cx="2836960" cy="261674"/>
            </a:xfrm>
            <a:prstGeom prst="rect">
              <a:avLst/>
            </a:prstGeom>
            <a:noFill/>
          </p:spPr>
          <p:txBody>
            <a:bodyPr wrap="none">
              <a:spAutoFit/>
            </a:bodyPr>
            <a:lstStyle/>
            <a:p>
              <a:pPr>
                <a:defRPr/>
              </a:pPr>
              <a:r>
                <a:rPr lang="sv-SE" sz="1100" b="1" dirty="0">
                  <a:latin typeface="+mj-lt"/>
                </a:rPr>
                <a:t>1. Introduktion till kontinuitetshantering</a:t>
              </a:r>
            </a:p>
          </p:txBody>
        </p:sp>
      </p:grpSp>
      <p:pic>
        <p:nvPicPr>
          <p:cNvPr id="91157" name="Bildobjekt 2">
            <a:extLst>
              <a:ext uri="{FF2B5EF4-FFF2-40B4-BE49-F238E27FC236}">
                <a16:creationId xmlns:a16="http://schemas.microsoft.com/office/drawing/2014/main" id="{85AEF42D-80F1-4A9A-9A6A-11A9AF2A7047}"/>
              </a:ext>
            </a:extLst>
          </p:cNvPr>
          <p:cNvPicPr>
            <a:picLocks noChangeAspect="1"/>
          </p:cNvPicPr>
          <p:nvPr/>
        </p:nvPicPr>
        <p:blipFill>
          <a:blip r:embed="rId9">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Höger 48">
            <a:hlinkClick r:id="rId10" action="ppaction://hlinksldjump"/>
            <a:extLst>
              <a:ext uri="{FF2B5EF4-FFF2-40B4-BE49-F238E27FC236}">
                <a16:creationId xmlns:a16="http://schemas.microsoft.com/office/drawing/2014/main" id="{1845215A-B461-4006-9386-B991EFD3430F}"/>
              </a:ext>
            </a:extLst>
          </p:cNvPr>
          <p:cNvSpPr/>
          <p:nvPr/>
        </p:nvSpPr>
        <p:spPr>
          <a:xfrm>
            <a:off x="6897688" y="6054725"/>
            <a:ext cx="2184400" cy="754063"/>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 till 6. Upprätthålla</a:t>
            </a:r>
            <a:endParaRPr lang="sv-SE" dirty="0"/>
          </a:p>
        </p:txBody>
      </p:sp>
      <p:grpSp>
        <p:nvGrpSpPr>
          <p:cNvPr id="91159" name="Grupp 6">
            <a:extLst>
              <a:ext uri="{FF2B5EF4-FFF2-40B4-BE49-F238E27FC236}">
                <a16:creationId xmlns:a16="http://schemas.microsoft.com/office/drawing/2014/main" id="{C8701D15-01E0-4A53-AAA1-E1D4749470AE}"/>
              </a:ext>
            </a:extLst>
          </p:cNvPr>
          <p:cNvGrpSpPr>
            <a:grpSpLocks/>
          </p:cNvGrpSpPr>
          <p:nvPr/>
        </p:nvGrpSpPr>
        <p:grpSpPr bwMode="auto">
          <a:xfrm>
            <a:off x="66675" y="6064250"/>
            <a:ext cx="2187575" cy="755650"/>
            <a:chOff x="165633" y="5917499"/>
            <a:chExt cx="2189158" cy="756351"/>
          </a:xfrm>
        </p:grpSpPr>
        <p:sp>
          <p:nvSpPr>
            <p:cNvPr id="56" name="Höger 55">
              <a:extLst>
                <a:ext uri="{FF2B5EF4-FFF2-40B4-BE49-F238E27FC236}">
                  <a16:creationId xmlns:a16="http://schemas.microsoft.com/office/drawing/2014/main" id="{C90D23A7-BED9-413E-B9BB-5DC752A6FEBE}"/>
                </a:ext>
              </a:extLst>
            </p:cNvPr>
            <p:cNvSpPr/>
            <p:nvPr/>
          </p:nvSpPr>
          <p:spPr>
            <a:xfrm rot="10800000">
              <a:off x="165633" y="5917499"/>
              <a:ext cx="2185981" cy="756351"/>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57" name="textruta 56">
              <a:hlinkClick r:id="rId11" action="ppaction://hlinksldjump"/>
              <a:extLst>
                <a:ext uri="{FF2B5EF4-FFF2-40B4-BE49-F238E27FC236}">
                  <a16:creationId xmlns:a16="http://schemas.microsoft.com/office/drawing/2014/main" id="{0E4EBE75-59A5-4EBF-A736-DDD5AD3FAE6D}"/>
                </a:ext>
              </a:extLst>
            </p:cNvPr>
            <p:cNvSpPr txBox="1"/>
            <p:nvPr/>
          </p:nvSpPr>
          <p:spPr>
            <a:xfrm>
              <a:off x="194229" y="5971524"/>
              <a:ext cx="2160562" cy="683258"/>
            </a:xfrm>
            <a:prstGeom prst="rect">
              <a:avLst/>
            </a:prstGeom>
            <a:noFill/>
          </p:spPr>
          <p:txBody>
            <a:bodyPr>
              <a:spAutoFit/>
            </a:bodyPr>
            <a:lstStyle/>
            <a:p>
              <a:pPr>
                <a:defRPr/>
              </a:pPr>
              <a:r>
                <a:rPr lang="sv-SE" sz="1200" dirty="0">
                  <a:solidFill>
                    <a:schemeClr val="bg1"/>
                  </a:solidFill>
                  <a:latin typeface="+mj-lt"/>
                </a:rPr>
                <a:t>  </a:t>
              </a:r>
            </a:p>
            <a:p>
              <a:pPr algn="ctr">
                <a:defRPr/>
              </a:pPr>
              <a:r>
                <a:rPr lang="sv-SE" sz="1200" dirty="0">
                  <a:solidFill>
                    <a:schemeClr val="bg1"/>
                  </a:solidFill>
                  <a:latin typeface="+mj-lt"/>
                </a:rPr>
                <a:t> Tillbaka</a:t>
              </a:r>
            </a:p>
          </p:txBody>
        </p:sp>
      </p:grpSp>
      <p:sp>
        <p:nvSpPr>
          <p:cNvPr id="91160" name="Rubrik 1">
            <a:extLst>
              <a:ext uri="{FF2B5EF4-FFF2-40B4-BE49-F238E27FC236}">
                <a16:creationId xmlns:a16="http://schemas.microsoft.com/office/drawing/2014/main" id="{B3DC3D68-970B-4322-A0F5-BA89F5241F4D}"/>
              </a:ext>
            </a:extLst>
          </p:cNvPr>
          <p:cNvSpPr>
            <a:spLocks noGrp="1" noChangeArrowheads="1"/>
          </p:cNvSpPr>
          <p:nvPr>
            <p:ph type="title"/>
          </p:nvPr>
        </p:nvSpPr>
        <p:spPr>
          <a:xfrm>
            <a:off x="28575" y="9525"/>
            <a:ext cx="4162425" cy="1066800"/>
          </a:xfrm>
        </p:spPr>
        <p:txBody>
          <a:bodyPr/>
          <a:lstStyle/>
          <a:p>
            <a:pPr algn="l"/>
            <a:r>
              <a:rPr lang="sv-SE" altLang="sv-SE" sz="3200"/>
              <a:t>6. Upprätthålla</a:t>
            </a:r>
          </a:p>
        </p:txBody>
      </p:sp>
      <p:sp>
        <p:nvSpPr>
          <p:cNvPr id="28" name="textruta 27">
            <a:extLst>
              <a:ext uri="{FF2B5EF4-FFF2-40B4-BE49-F238E27FC236}">
                <a16:creationId xmlns:a16="http://schemas.microsoft.com/office/drawing/2014/main" id="{A589E4BD-29A2-439E-AA1E-0F5BC79AFE6F}"/>
              </a:ext>
            </a:extLst>
          </p:cNvPr>
          <p:cNvSpPr txBox="1"/>
          <p:nvPr/>
        </p:nvSpPr>
        <p:spPr>
          <a:xfrm>
            <a:off x="6832600" y="4181475"/>
            <a:ext cx="2365375" cy="1446213"/>
          </a:xfrm>
          <a:prstGeom prst="rect">
            <a:avLst/>
          </a:prstGeom>
          <a:noFill/>
        </p:spPr>
        <p:txBody>
          <a:bodyPr>
            <a:spAutoFit/>
          </a:bodyPr>
          <a:lstStyle/>
          <a:p>
            <a:pPr>
              <a:defRPr/>
            </a:pPr>
            <a:endParaRPr lang="sv-SE" sz="1100" dirty="0">
              <a:latin typeface="+mj-lt"/>
            </a:endParaRPr>
          </a:p>
          <a:p>
            <a:pPr>
              <a:defRPr/>
            </a:pPr>
            <a:r>
              <a:rPr lang="sv-SE" sz="1100" dirty="0">
                <a:latin typeface="+mj-lt"/>
              </a:rPr>
              <a:t>Följ den numrerade ordningen genom att börja med avsnitt 6. </a:t>
            </a:r>
          </a:p>
          <a:p>
            <a:pPr>
              <a:defRPr/>
            </a:pPr>
            <a:endParaRPr lang="sv-SE" sz="1100" dirty="0">
              <a:latin typeface="+mj-lt"/>
            </a:endParaRPr>
          </a:p>
          <a:p>
            <a:pPr>
              <a:defRPr/>
            </a:pPr>
            <a:endParaRPr lang="sv-SE" sz="1100" dirty="0">
              <a:latin typeface="+mj-lt"/>
            </a:endParaRPr>
          </a:p>
          <a:p>
            <a:pPr>
              <a:defRPr/>
            </a:pPr>
            <a:r>
              <a:rPr lang="sv-SE" sz="1100" dirty="0">
                <a:latin typeface="+mj-lt"/>
              </a:rPr>
              <a:t>Klicka på en specifik del av diagrammet om du vill hoppa direkt till ett annat avsnitt</a:t>
            </a:r>
          </a:p>
        </p:txBody>
      </p:sp>
      <p:sp>
        <p:nvSpPr>
          <p:cNvPr id="91162" name="textruta 22">
            <a:extLst>
              <a:ext uri="{FF2B5EF4-FFF2-40B4-BE49-F238E27FC236}">
                <a16:creationId xmlns:a16="http://schemas.microsoft.com/office/drawing/2014/main" id="{FAABEBA6-D7E0-4853-B725-025C7F188B28}"/>
              </a:ext>
            </a:extLst>
          </p:cNvPr>
          <p:cNvSpPr txBox="1">
            <a:spLocks noChangeArrowheads="1"/>
          </p:cNvSpPr>
          <p:nvPr/>
        </p:nvSpPr>
        <p:spPr bwMode="auto">
          <a:xfrm rot="-5400000">
            <a:off x="6393656" y="4890294"/>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91163" name="textruta 22">
            <a:extLst>
              <a:ext uri="{FF2B5EF4-FFF2-40B4-BE49-F238E27FC236}">
                <a16:creationId xmlns:a16="http://schemas.microsoft.com/office/drawing/2014/main" id="{2B9B1544-D880-4FB0-9FD1-2A0D46F2C151}"/>
              </a:ext>
            </a:extLst>
          </p:cNvPr>
          <p:cNvSpPr txBox="1">
            <a:spLocks noChangeArrowheads="1"/>
          </p:cNvSpPr>
          <p:nvPr/>
        </p:nvSpPr>
        <p:spPr bwMode="auto">
          <a:xfrm flipV="1">
            <a:off x="8589963" y="427355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Tree>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textruta 35">
            <a:extLst>
              <a:ext uri="{FF2B5EF4-FFF2-40B4-BE49-F238E27FC236}">
                <a16:creationId xmlns:a16="http://schemas.microsoft.com/office/drawing/2014/main" id="{FCF0DED5-9DEA-4349-9BD2-4DFF478365FC}"/>
              </a:ext>
            </a:extLst>
          </p:cNvPr>
          <p:cNvSpPr txBox="1"/>
          <p:nvPr/>
        </p:nvSpPr>
        <p:spPr>
          <a:xfrm>
            <a:off x="6832600" y="3870325"/>
            <a:ext cx="2365375" cy="1446213"/>
          </a:xfrm>
          <a:prstGeom prst="rect">
            <a:avLst/>
          </a:prstGeom>
          <a:noFill/>
        </p:spPr>
        <p:txBody>
          <a:bodyPr>
            <a:spAutoFit/>
          </a:bodyPr>
          <a:lstStyle/>
          <a:p>
            <a:pPr>
              <a:defRPr/>
            </a:pPr>
            <a:endParaRPr lang="sv-SE" sz="1100" dirty="0">
              <a:latin typeface="+mj-lt"/>
            </a:endParaRPr>
          </a:p>
          <a:p>
            <a:pPr>
              <a:defRPr/>
            </a:pPr>
            <a:r>
              <a:rPr lang="sv-SE" sz="1100" dirty="0">
                <a:latin typeface="+mj-lt"/>
              </a:rPr>
              <a:t>Följ den numrerade ordningen genom att börja med avsnitt 1. </a:t>
            </a:r>
          </a:p>
          <a:p>
            <a:pPr>
              <a:defRPr/>
            </a:pPr>
            <a:endParaRPr lang="sv-SE" sz="1100" dirty="0">
              <a:latin typeface="+mj-lt"/>
            </a:endParaRPr>
          </a:p>
          <a:p>
            <a:pPr>
              <a:defRPr/>
            </a:pPr>
            <a:endParaRPr lang="sv-SE" sz="1100" dirty="0">
              <a:latin typeface="+mj-lt"/>
            </a:endParaRPr>
          </a:p>
          <a:p>
            <a:pPr>
              <a:defRPr/>
            </a:pPr>
            <a:r>
              <a:rPr lang="sv-SE" sz="1100" dirty="0">
                <a:latin typeface="+mj-lt"/>
              </a:rPr>
              <a:t>Klicka på en specifik del av diagrammet om du vill hoppa direkt till ett annat avsnitt</a:t>
            </a:r>
          </a:p>
        </p:txBody>
      </p:sp>
      <p:sp>
        <p:nvSpPr>
          <p:cNvPr id="25603" name="Rubrik 1">
            <a:extLst>
              <a:ext uri="{FF2B5EF4-FFF2-40B4-BE49-F238E27FC236}">
                <a16:creationId xmlns:a16="http://schemas.microsoft.com/office/drawing/2014/main" id="{7E65CB7B-4CFA-4F2C-8B4B-40DFB104B235}"/>
              </a:ext>
            </a:extLst>
          </p:cNvPr>
          <p:cNvSpPr>
            <a:spLocks noGrp="1" noChangeArrowheads="1"/>
          </p:cNvSpPr>
          <p:nvPr>
            <p:ph type="title"/>
          </p:nvPr>
        </p:nvSpPr>
        <p:spPr>
          <a:xfrm>
            <a:off x="0" y="9525"/>
            <a:ext cx="2913063" cy="1066800"/>
          </a:xfrm>
        </p:spPr>
        <p:txBody>
          <a:bodyPr/>
          <a:lstStyle/>
          <a:p>
            <a:r>
              <a:rPr lang="sv-SE" altLang="sv-SE" sz="3200"/>
              <a:t>Översikt och huvudmeny</a:t>
            </a:r>
          </a:p>
        </p:txBody>
      </p:sp>
      <p:sp>
        <p:nvSpPr>
          <p:cNvPr id="12" name="Höger 11">
            <a:hlinkClick r:id="rId3" action="ppaction://hlinksldjump"/>
            <a:extLst>
              <a:ext uri="{FF2B5EF4-FFF2-40B4-BE49-F238E27FC236}">
                <a16:creationId xmlns:a16="http://schemas.microsoft.com/office/drawing/2014/main" id="{1EDE2FF7-4A71-49AB-A50D-2D2AF4D4AEB4}"/>
              </a:ext>
            </a:extLst>
          </p:cNvPr>
          <p:cNvSpPr/>
          <p:nvPr/>
        </p:nvSpPr>
        <p:spPr>
          <a:xfrm>
            <a:off x="6897688" y="6054725"/>
            <a:ext cx="2184400" cy="754063"/>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 till 1. Introduktion till kontinuitetshantering</a:t>
            </a:r>
            <a:endParaRPr lang="sv-SE" dirty="0"/>
          </a:p>
        </p:txBody>
      </p:sp>
      <p:sp>
        <p:nvSpPr>
          <p:cNvPr id="17" name="Frihandsfigur 16">
            <a:hlinkClick r:id="rId4" action="ppaction://hlinksldjump"/>
            <a:extLst>
              <a:ext uri="{FF2B5EF4-FFF2-40B4-BE49-F238E27FC236}">
                <a16:creationId xmlns:a16="http://schemas.microsoft.com/office/drawing/2014/main" id="{4251B537-AFD7-4003-9438-6D62CE2DFB0D}"/>
              </a:ext>
            </a:extLst>
          </p:cNvPr>
          <p:cNvSpPr/>
          <p:nvPr/>
        </p:nvSpPr>
        <p:spPr bwMode="auto">
          <a:xfrm>
            <a:off x="2350721" y="1643975"/>
            <a:ext cx="4193076" cy="4194448"/>
          </a:xfrm>
          <a:custGeom>
            <a:avLst/>
            <a:gdLst>
              <a:gd name="connsiteX0" fmla="*/ 0 w 4193857"/>
              <a:gd name="connsiteY0" fmla="*/ 2096929 h 4193857"/>
              <a:gd name="connsiteX1" fmla="*/ 2096929 w 4193857"/>
              <a:gd name="connsiteY1" fmla="*/ 0 h 4193857"/>
              <a:gd name="connsiteX2" fmla="*/ 2096929 w 4193857"/>
              <a:gd name="connsiteY2" fmla="*/ 2096929 h 4193857"/>
              <a:gd name="connsiteX3" fmla="*/ 0 w 4193857"/>
              <a:gd name="connsiteY3" fmla="*/ 2096929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0" y="2096929"/>
                </a:moveTo>
                <a:cubicBezTo>
                  <a:pt x="0" y="938827"/>
                  <a:pt x="938827" y="0"/>
                  <a:pt x="2096929" y="0"/>
                </a:cubicBezTo>
                <a:lnTo>
                  <a:pt x="2096929" y="2096929"/>
                </a:lnTo>
                <a:lnTo>
                  <a:pt x="0" y="2096929"/>
                </a:lnTo>
                <a:close/>
              </a:path>
            </a:pathLst>
          </a:custGeom>
          <a:gradFill rotWithShape="0">
            <a:gsLst>
              <a:gs pos="0">
                <a:srgbClr val="90FFDA"/>
              </a:gs>
              <a:gs pos="35000">
                <a:srgbClr val="B2FFE3"/>
              </a:gs>
              <a:gs pos="100000">
                <a:srgbClr val="E0FFF4"/>
              </a:gs>
            </a:gsLst>
            <a:lin ang="8100000" scaled="0"/>
          </a:gra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435125" tIns="884467" rIns="2241479" bIns="2191552" spcCol="1270" anchor="ctr"/>
          <a:lstStyle/>
          <a:p>
            <a:pPr algn="ctr" defTabSz="533400" eaLnBrk="1" hangingPunct="1">
              <a:lnSpc>
                <a:spcPct val="90000"/>
              </a:lnSpc>
              <a:spcAft>
                <a:spcPct val="35000"/>
              </a:spcAft>
              <a:defRPr/>
            </a:pPr>
            <a:r>
              <a:rPr lang="sv-SE" sz="1100" b="1" dirty="0"/>
              <a:t>6. Upprätthålla</a:t>
            </a:r>
          </a:p>
          <a:p>
            <a:pPr algn="ctr" defTabSz="533400" eaLnBrk="1" hangingPunct="1">
              <a:lnSpc>
                <a:spcPct val="90000"/>
              </a:lnSpc>
              <a:spcAft>
                <a:spcPct val="35000"/>
              </a:spcAft>
              <a:defRPr/>
            </a:pPr>
            <a:endParaRPr lang="sv-SE" sz="1200" dirty="0"/>
          </a:p>
        </p:txBody>
      </p:sp>
      <p:sp>
        <p:nvSpPr>
          <p:cNvPr id="21" name="Bågformad 20">
            <a:extLst>
              <a:ext uri="{FF2B5EF4-FFF2-40B4-BE49-F238E27FC236}">
                <a16:creationId xmlns:a16="http://schemas.microsoft.com/office/drawing/2014/main" id="{6BC5748C-D9BC-4F4D-9FE5-640DF619BCDD}"/>
              </a:ext>
            </a:extLst>
          </p:cNvPr>
          <p:cNvSpPr/>
          <p:nvPr/>
        </p:nvSpPr>
        <p:spPr bwMode="auto">
          <a:xfrm>
            <a:off x="2103438" y="1384300"/>
            <a:ext cx="4711700" cy="4713288"/>
          </a:xfrm>
          <a:prstGeom prst="circularArrow">
            <a:avLst>
              <a:gd name="adj1" fmla="val 5085"/>
              <a:gd name="adj2" fmla="val 327528"/>
              <a:gd name="adj3" fmla="val 15872472"/>
              <a:gd name="adj4" fmla="val 10800000"/>
              <a:gd name="adj5" fmla="val 5932"/>
            </a:avLst>
          </a:prstGeom>
          <a:gradFill flip="none" rotWithShape="1">
            <a:lin ang="10800000" scaled="1"/>
            <a:tileRect/>
          </a:gra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4" name="Frihandsfigur 23">
            <a:hlinkClick r:id="rId5" action="ppaction://hlinksldjump"/>
            <a:extLst>
              <a:ext uri="{FF2B5EF4-FFF2-40B4-BE49-F238E27FC236}">
                <a16:creationId xmlns:a16="http://schemas.microsoft.com/office/drawing/2014/main" id="{57BE6E1C-53D0-4E26-A109-75EFF5A048C8}"/>
              </a:ext>
            </a:extLst>
          </p:cNvPr>
          <p:cNvSpPr/>
          <p:nvPr/>
        </p:nvSpPr>
        <p:spPr bwMode="auto">
          <a:xfrm>
            <a:off x="2478301" y="1635773"/>
            <a:ext cx="4193076" cy="4194448"/>
          </a:xfrm>
          <a:custGeom>
            <a:avLst/>
            <a:gdLst>
              <a:gd name="connsiteX0" fmla="*/ 2096928 w 4193857"/>
              <a:gd name="connsiteY0" fmla="*/ 0 h 4193857"/>
              <a:gd name="connsiteX1" fmla="*/ 4193857 w 4193857"/>
              <a:gd name="connsiteY1" fmla="*/ 2096929 h 4193857"/>
              <a:gd name="connsiteX2" fmla="*/ 2096929 w 4193857"/>
              <a:gd name="connsiteY2" fmla="*/ 2096929 h 4193857"/>
              <a:gd name="connsiteX3" fmla="*/ 2096928 w 4193857"/>
              <a:gd name="connsiteY3" fmla="*/ 0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2096928" y="0"/>
                </a:moveTo>
                <a:cubicBezTo>
                  <a:pt x="3255030" y="0"/>
                  <a:pt x="4193857" y="938827"/>
                  <a:pt x="4193857" y="2096929"/>
                </a:cubicBezTo>
                <a:lnTo>
                  <a:pt x="2096929" y="2096929"/>
                </a:lnTo>
                <a:cubicBezTo>
                  <a:pt x="2096929" y="1397953"/>
                  <a:pt x="2096928" y="698976"/>
                  <a:pt x="2096928" y="0"/>
                </a:cubicBezTo>
                <a:close/>
              </a:path>
            </a:pathLst>
          </a:custGeom>
          <a:gradFill flip="none" rotWithShape="0">
            <a:gsLst>
              <a:gs pos="0">
                <a:srgbClr val="90FFDA"/>
              </a:gs>
              <a:gs pos="35000">
                <a:srgbClr val="B2FFE3"/>
              </a:gs>
              <a:gs pos="100000">
                <a:srgbClr val="E0FFF4"/>
              </a:gs>
            </a:gsLst>
            <a:lin ang="13500000" scaled="1"/>
            <a:tileRect/>
          </a:gradFill>
          <a:ln>
            <a:noFill/>
          </a:ln>
          <a:effectLst/>
          <a:scene3d>
            <a:camera prst="orthographicFront"/>
            <a:lightRig rig="flat" dir="t"/>
          </a:scene3d>
          <a:sp3d prstMaterial="dkEdge">
            <a:bevelT w="8200" h="38100"/>
          </a:sp3d>
        </p:spPr>
        <p:style>
          <a:lnRef idx="1">
            <a:schemeClr val="accent1"/>
          </a:lnRef>
          <a:fillRef idx="2">
            <a:schemeClr val="accent1"/>
          </a:fillRef>
          <a:effectRef idx="1">
            <a:schemeClr val="accent1"/>
          </a:effectRef>
          <a:fontRef idx="minor">
            <a:schemeClr val="dk1"/>
          </a:fontRef>
        </p:style>
        <p:txBody>
          <a:bodyPr lIns="2241480" tIns="884467" rIns="435124" bIns="2191552" spcCol="1270" anchor="ctr"/>
          <a:lstStyle/>
          <a:p>
            <a:pPr algn="ctr" defTabSz="533400" eaLnBrk="1" hangingPunct="1">
              <a:lnSpc>
                <a:spcPct val="90000"/>
              </a:lnSpc>
              <a:spcAft>
                <a:spcPct val="35000"/>
              </a:spcAft>
              <a:defRPr/>
            </a:pPr>
            <a:r>
              <a:rPr lang="sv-SE" sz="1100" b="1" dirty="0"/>
              <a:t>3. Analys av verksamheten</a:t>
            </a:r>
          </a:p>
          <a:p>
            <a:pPr algn="ctr" defTabSz="533400" eaLnBrk="1" hangingPunct="1">
              <a:lnSpc>
                <a:spcPct val="90000"/>
              </a:lnSpc>
              <a:spcAft>
                <a:spcPct val="35000"/>
              </a:spcAft>
              <a:defRPr/>
            </a:pPr>
            <a:endParaRPr lang="sv-SE" sz="1200" dirty="0"/>
          </a:p>
        </p:txBody>
      </p:sp>
      <p:sp>
        <p:nvSpPr>
          <p:cNvPr id="25" name="Bågformad 24">
            <a:extLst>
              <a:ext uri="{FF2B5EF4-FFF2-40B4-BE49-F238E27FC236}">
                <a16:creationId xmlns:a16="http://schemas.microsoft.com/office/drawing/2014/main" id="{53113A44-AEF3-4C25-8F08-4AC361A97D50}"/>
              </a:ext>
            </a:extLst>
          </p:cNvPr>
          <p:cNvSpPr/>
          <p:nvPr/>
        </p:nvSpPr>
        <p:spPr bwMode="auto">
          <a:xfrm>
            <a:off x="2217738" y="1376363"/>
            <a:ext cx="4711700" cy="4713287"/>
          </a:xfrm>
          <a:prstGeom prst="circularArrow">
            <a:avLst>
              <a:gd name="adj1" fmla="val 5085"/>
              <a:gd name="adj2" fmla="val 327528"/>
              <a:gd name="adj3" fmla="val 21272472"/>
              <a:gd name="adj4" fmla="val 16200000"/>
              <a:gd name="adj5" fmla="val 5932"/>
            </a:avLst>
          </a:prstGeom>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6" name="Frihandsfigur 25">
            <a:hlinkClick r:id="rId6" action="ppaction://hlinksldjump"/>
            <a:extLst>
              <a:ext uri="{FF2B5EF4-FFF2-40B4-BE49-F238E27FC236}">
                <a16:creationId xmlns:a16="http://schemas.microsoft.com/office/drawing/2014/main" id="{A9A56D6E-209C-4042-9F12-86F5B5056BCC}"/>
              </a:ext>
            </a:extLst>
          </p:cNvPr>
          <p:cNvSpPr/>
          <p:nvPr/>
        </p:nvSpPr>
        <p:spPr bwMode="auto">
          <a:xfrm>
            <a:off x="2491748" y="1778310"/>
            <a:ext cx="4193076" cy="4194448"/>
          </a:xfrm>
          <a:custGeom>
            <a:avLst/>
            <a:gdLst>
              <a:gd name="connsiteX0" fmla="*/ 4193857 w 4193857"/>
              <a:gd name="connsiteY0" fmla="*/ 2096929 h 4193857"/>
              <a:gd name="connsiteX1" fmla="*/ 2096928 w 4193857"/>
              <a:gd name="connsiteY1" fmla="*/ 4193858 h 4193857"/>
              <a:gd name="connsiteX2" fmla="*/ 2096929 w 4193857"/>
              <a:gd name="connsiteY2" fmla="*/ 2096929 h 4193857"/>
              <a:gd name="connsiteX3" fmla="*/ 4193857 w 4193857"/>
              <a:gd name="connsiteY3" fmla="*/ 2096929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4193857" y="2096929"/>
                </a:moveTo>
                <a:cubicBezTo>
                  <a:pt x="4193857" y="3255031"/>
                  <a:pt x="3255030" y="4193858"/>
                  <a:pt x="2096928" y="4193858"/>
                </a:cubicBezTo>
                <a:cubicBezTo>
                  <a:pt x="2096928" y="3494882"/>
                  <a:pt x="2096929" y="2795905"/>
                  <a:pt x="2096929" y="2096929"/>
                </a:cubicBezTo>
                <a:lnTo>
                  <a:pt x="4193857" y="2096929"/>
                </a:lnTo>
                <a:close/>
              </a:path>
            </a:pathLst>
          </a:custGeom>
          <a:gradFill rotWithShape="0">
            <a:gsLst>
              <a:gs pos="0">
                <a:srgbClr val="90FFDA"/>
              </a:gs>
              <a:gs pos="35000">
                <a:srgbClr val="B2FFE3"/>
              </a:gs>
              <a:gs pos="100000">
                <a:srgbClr val="E0FFF4"/>
              </a:gs>
            </a:gsLst>
            <a:lin ang="18900000" scaled="0"/>
          </a:gra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2241480" tIns="2191553" rIns="435124" bIns="884466" spcCol="1270" anchor="ctr"/>
          <a:lstStyle/>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r>
              <a:rPr lang="sv-SE" sz="1100" b="1" dirty="0"/>
              <a:t>4. Kontinuitetsstrategi</a:t>
            </a:r>
          </a:p>
        </p:txBody>
      </p:sp>
      <p:sp>
        <p:nvSpPr>
          <p:cNvPr id="27" name="Bågformad 26">
            <a:extLst>
              <a:ext uri="{FF2B5EF4-FFF2-40B4-BE49-F238E27FC236}">
                <a16:creationId xmlns:a16="http://schemas.microsoft.com/office/drawing/2014/main" id="{10523A9A-9C0D-4C85-A4A4-3A5BB2406469}"/>
              </a:ext>
            </a:extLst>
          </p:cNvPr>
          <p:cNvSpPr/>
          <p:nvPr/>
        </p:nvSpPr>
        <p:spPr bwMode="auto">
          <a:xfrm>
            <a:off x="2217738" y="1517650"/>
            <a:ext cx="4711700" cy="4713288"/>
          </a:xfrm>
          <a:prstGeom prst="circularArrow">
            <a:avLst>
              <a:gd name="adj1" fmla="val 5085"/>
              <a:gd name="adj2" fmla="val 327528"/>
              <a:gd name="adj3" fmla="val 5072472"/>
              <a:gd name="adj4" fmla="val 0"/>
              <a:gd name="adj5" fmla="val 5932"/>
            </a:avLst>
          </a:prstGeom>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9" name="Frihandsfigur 28">
            <a:hlinkClick r:id="rId7" action="ppaction://hlinksldjump"/>
            <a:extLst>
              <a:ext uri="{FF2B5EF4-FFF2-40B4-BE49-F238E27FC236}">
                <a16:creationId xmlns:a16="http://schemas.microsoft.com/office/drawing/2014/main" id="{F519156F-510B-4244-A19E-F815CFBE3405}"/>
              </a:ext>
            </a:extLst>
          </p:cNvPr>
          <p:cNvSpPr/>
          <p:nvPr/>
        </p:nvSpPr>
        <p:spPr bwMode="auto">
          <a:xfrm>
            <a:off x="2339120" y="1776261"/>
            <a:ext cx="4193076" cy="4194448"/>
          </a:xfrm>
          <a:custGeom>
            <a:avLst/>
            <a:gdLst>
              <a:gd name="connsiteX0" fmla="*/ 2096929 w 4193857"/>
              <a:gd name="connsiteY0" fmla="*/ 4193857 h 4193857"/>
              <a:gd name="connsiteX1" fmla="*/ 0 w 4193857"/>
              <a:gd name="connsiteY1" fmla="*/ 2096928 h 4193857"/>
              <a:gd name="connsiteX2" fmla="*/ 2096929 w 4193857"/>
              <a:gd name="connsiteY2" fmla="*/ 2096929 h 4193857"/>
              <a:gd name="connsiteX3" fmla="*/ 2096929 w 4193857"/>
              <a:gd name="connsiteY3" fmla="*/ 4193857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2096929" y="4193857"/>
                </a:moveTo>
                <a:cubicBezTo>
                  <a:pt x="938827" y="4193857"/>
                  <a:pt x="0" y="3255030"/>
                  <a:pt x="0" y="2096928"/>
                </a:cubicBezTo>
                <a:lnTo>
                  <a:pt x="2096929" y="2096929"/>
                </a:lnTo>
                <a:lnTo>
                  <a:pt x="2096929" y="4193857"/>
                </a:lnTo>
                <a:close/>
              </a:path>
            </a:pathLst>
          </a:custGeom>
          <a:gradFill rotWithShape="0">
            <a:gsLst>
              <a:gs pos="0">
                <a:srgbClr val="90FFDA"/>
              </a:gs>
              <a:gs pos="35000">
                <a:srgbClr val="B2FFE3"/>
              </a:gs>
              <a:gs pos="100000">
                <a:srgbClr val="E0FFF4"/>
              </a:gs>
            </a:gsLst>
            <a:lin ang="2700000" scaled="0"/>
          </a:gra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435125" tIns="2191553" rIns="2241479" bIns="884466" spcCol="1270" anchor="ctr"/>
          <a:lstStyle/>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r>
              <a:rPr lang="sv-SE" sz="1100" b="1" dirty="0"/>
              <a:t>5. Kontinuitetsplaner</a:t>
            </a:r>
          </a:p>
          <a:p>
            <a:pPr algn="ctr" defTabSz="533400" eaLnBrk="1" hangingPunct="1">
              <a:lnSpc>
                <a:spcPct val="90000"/>
              </a:lnSpc>
              <a:spcAft>
                <a:spcPct val="35000"/>
              </a:spcAft>
              <a:defRPr/>
            </a:pPr>
            <a:endParaRPr lang="sv-SE" sz="1200" dirty="0"/>
          </a:p>
        </p:txBody>
      </p:sp>
      <p:sp>
        <p:nvSpPr>
          <p:cNvPr id="30" name="Bågformad 29">
            <a:extLst>
              <a:ext uri="{FF2B5EF4-FFF2-40B4-BE49-F238E27FC236}">
                <a16:creationId xmlns:a16="http://schemas.microsoft.com/office/drawing/2014/main" id="{82E3C305-9D77-40C8-BFBB-D9BEFE232ADE}"/>
              </a:ext>
            </a:extLst>
          </p:cNvPr>
          <p:cNvSpPr/>
          <p:nvPr/>
        </p:nvSpPr>
        <p:spPr bwMode="auto">
          <a:xfrm>
            <a:off x="2070100" y="1497013"/>
            <a:ext cx="4711700" cy="4713287"/>
          </a:xfrm>
          <a:prstGeom prst="circularArrow">
            <a:avLst>
              <a:gd name="adj1" fmla="val 5085"/>
              <a:gd name="adj2" fmla="val 327528"/>
              <a:gd name="adj3" fmla="val 10472472"/>
              <a:gd name="adj4" fmla="val 5400000"/>
              <a:gd name="adj5" fmla="val 5932"/>
            </a:avLst>
          </a:prstGeom>
          <a:gradFill flip="none" rotWithShape="0">
            <a:lin ang="0" scaled="1"/>
            <a:tileRect/>
          </a:gra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2" name="Ellips 21">
            <a:hlinkClick r:id="rId8" action="ppaction://hlinksldjump"/>
            <a:extLst>
              <a:ext uri="{FF2B5EF4-FFF2-40B4-BE49-F238E27FC236}">
                <a16:creationId xmlns:a16="http://schemas.microsoft.com/office/drawing/2014/main" id="{52B16EC8-5B45-48E5-819C-DD75CD735F77}"/>
              </a:ext>
            </a:extLst>
          </p:cNvPr>
          <p:cNvSpPr/>
          <p:nvPr/>
        </p:nvSpPr>
        <p:spPr bwMode="auto">
          <a:xfrm>
            <a:off x="3868738" y="3124200"/>
            <a:ext cx="1295400" cy="1295400"/>
          </a:xfrm>
          <a:prstGeom prst="ellipse">
            <a:avLst/>
          </a:prstGeom>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eaLnBrk="1" hangingPunct="1">
              <a:defRPr/>
            </a:pPr>
            <a:r>
              <a:rPr lang="sv-SE" sz="1100" b="1" dirty="0">
                <a:solidFill>
                  <a:schemeClr val="tx1"/>
                </a:solidFill>
                <a:latin typeface="+mj-lt"/>
                <a:cs typeface="Arial" pitchFamily="34" charset="0"/>
              </a:rPr>
              <a:t>2. Styrande dokument</a:t>
            </a:r>
          </a:p>
        </p:txBody>
      </p:sp>
      <p:sp>
        <p:nvSpPr>
          <p:cNvPr id="3" name="textruta 2">
            <a:extLst>
              <a:ext uri="{FF2B5EF4-FFF2-40B4-BE49-F238E27FC236}">
                <a16:creationId xmlns:a16="http://schemas.microsoft.com/office/drawing/2014/main" id="{D7852194-8C5C-47AA-ADDB-59513EBB5E70}"/>
              </a:ext>
            </a:extLst>
          </p:cNvPr>
          <p:cNvSpPr txBox="1"/>
          <p:nvPr/>
        </p:nvSpPr>
        <p:spPr>
          <a:xfrm>
            <a:off x="6813550" y="5224463"/>
            <a:ext cx="2365375" cy="261937"/>
          </a:xfrm>
          <a:prstGeom prst="rect">
            <a:avLst/>
          </a:prstGeom>
          <a:noFill/>
        </p:spPr>
        <p:txBody>
          <a:bodyPr>
            <a:spAutoFit/>
          </a:bodyPr>
          <a:lstStyle/>
          <a:p>
            <a:pPr>
              <a:defRPr/>
            </a:pPr>
            <a:endParaRPr lang="sv-SE" sz="1100" dirty="0">
              <a:latin typeface="+mj-lt"/>
            </a:endParaRPr>
          </a:p>
        </p:txBody>
      </p:sp>
      <p:sp>
        <p:nvSpPr>
          <p:cNvPr id="25624" name="textruta 22">
            <a:extLst>
              <a:ext uri="{FF2B5EF4-FFF2-40B4-BE49-F238E27FC236}">
                <a16:creationId xmlns:a16="http://schemas.microsoft.com/office/drawing/2014/main" id="{641A73E8-5851-49DB-9CC7-7303DDB7637F}"/>
              </a:ext>
            </a:extLst>
          </p:cNvPr>
          <p:cNvSpPr txBox="1">
            <a:spLocks noChangeArrowheads="1"/>
          </p:cNvSpPr>
          <p:nvPr/>
        </p:nvSpPr>
        <p:spPr bwMode="auto">
          <a:xfrm rot="-5400000">
            <a:off x="6393656" y="4577557"/>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pic>
        <p:nvPicPr>
          <p:cNvPr id="25625" name="Bildobjekt 2">
            <a:extLst>
              <a:ext uri="{FF2B5EF4-FFF2-40B4-BE49-F238E27FC236}">
                <a16:creationId xmlns:a16="http://schemas.microsoft.com/office/drawing/2014/main" id="{0B85B271-4628-4AAC-8D04-0C78AEFCCBF3}"/>
              </a:ext>
            </a:extLst>
          </p:cNvPr>
          <p:cNvPicPr>
            <a:picLocks noChangeAspect="1"/>
          </p:cNvPicPr>
          <p:nvPr/>
        </p:nvPicPr>
        <p:blipFill>
          <a:blip r:embed="rId9">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26" name="Grupp 6">
            <a:extLst>
              <a:ext uri="{FF2B5EF4-FFF2-40B4-BE49-F238E27FC236}">
                <a16:creationId xmlns:a16="http://schemas.microsoft.com/office/drawing/2014/main" id="{8F29EB1E-A987-45F8-9AB5-B8563B17287D}"/>
              </a:ext>
            </a:extLst>
          </p:cNvPr>
          <p:cNvGrpSpPr>
            <a:grpSpLocks/>
          </p:cNvGrpSpPr>
          <p:nvPr/>
        </p:nvGrpSpPr>
        <p:grpSpPr bwMode="auto">
          <a:xfrm>
            <a:off x="66675" y="6064250"/>
            <a:ext cx="2187575" cy="755650"/>
            <a:chOff x="165633" y="5917499"/>
            <a:chExt cx="2189158" cy="756351"/>
          </a:xfrm>
        </p:grpSpPr>
        <p:sp>
          <p:nvSpPr>
            <p:cNvPr id="10" name="Höger 9">
              <a:extLst>
                <a:ext uri="{FF2B5EF4-FFF2-40B4-BE49-F238E27FC236}">
                  <a16:creationId xmlns:a16="http://schemas.microsoft.com/office/drawing/2014/main" id="{878BA7D4-A9F7-4031-A63C-8C09A70FC562}"/>
                </a:ext>
              </a:extLst>
            </p:cNvPr>
            <p:cNvSpPr/>
            <p:nvPr/>
          </p:nvSpPr>
          <p:spPr>
            <a:xfrm rot="10800000">
              <a:off x="165633" y="5917499"/>
              <a:ext cx="2185981" cy="756351"/>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 name="textruta 5">
              <a:hlinkClick r:id="rId10" action="ppaction://hlinksldjump"/>
              <a:extLst>
                <a:ext uri="{FF2B5EF4-FFF2-40B4-BE49-F238E27FC236}">
                  <a16:creationId xmlns:a16="http://schemas.microsoft.com/office/drawing/2014/main" id="{2824D330-10B6-446B-8D43-346A1B617317}"/>
                </a:ext>
              </a:extLst>
            </p:cNvPr>
            <p:cNvSpPr txBox="1"/>
            <p:nvPr/>
          </p:nvSpPr>
          <p:spPr>
            <a:xfrm>
              <a:off x="194229" y="5971524"/>
              <a:ext cx="2160562" cy="683258"/>
            </a:xfrm>
            <a:prstGeom prst="rect">
              <a:avLst/>
            </a:prstGeom>
            <a:noFill/>
          </p:spPr>
          <p:txBody>
            <a:bodyPr>
              <a:spAutoFit/>
            </a:bodyPr>
            <a:lstStyle/>
            <a:p>
              <a:pPr>
                <a:defRPr/>
              </a:pPr>
              <a:r>
                <a:rPr lang="sv-SE" sz="1200" dirty="0">
                  <a:solidFill>
                    <a:schemeClr val="bg1"/>
                  </a:solidFill>
                  <a:latin typeface="+mj-lt"/>
                </a:rPr>
                <a:t>  </a:t>
              </a:r>
            </a:p>
            <a:p>
              <a:pPr algn="ctr">
                <a:defRPr/>
              </a:pPr>
              <a:r>
                <a:rPr lang="sv-SE" sz="1200" dirty="0">
                  <a:solidFill>
                    <a:schemeClr val="bg1"/>
                  </a:solidFill>
                  <a:latin typeface="+mj-lt"/>
                </a:rPr>
                <a:t> Tillbaka</a:t>
              </a:r>
            </a:p>
          </p:txBody>
        </p:sp>
      </p:grpSp>
      <p:sp>
        <p:nvSpPr>
          <p:cNvPr id="25628" name="textruta 22">
            <a:extLst>
              <a:ext uri="{FF2B5EF4-FFF2-40B4-BE49-F238E27FC236}">
                <a16:creationId xmlns:a16="http://schemas.microsoft.com/office/drawing/2014/main" id="{81F959A3-35E4-4A1E-984B-5A90B494FA1D}"/>
              </a:ext>
            </a:extLst>
          </p:cNvPr>
          <p:cNvSpPr txBox="1">
            <a:spLocks noChangeArrowheads="1"/>
          </p:cNvSpPr>
          <p:nvPr/>
        </p:nvSpPr>
        <p:spPr bwMode="auto">
          <a:xfrm flipV="1">
            <a:off x="8589963" y="3960813"/>
            <a:ext cx="5937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7" name="textruta 36">
            <a:extLst>
              <a:ext uri="{FF2B5EF4-FFF2-40B4-BE49-F238E27FC236}">
                <a16:creationId xmlns:a16="http://schemas.microsoft.com/office/drawing/2014/main" id="{E007D28F-3FE8-4BDC-B8EE-FCED3DB18665}"/>
              </a:ext>
            </a:extLst>
          </p:cNvPr>
          <p:cNvSpPr txBox="1"/>
          <p:nvPr/>
        </p:nvSpPr>
        <p:spPr>
          <a:xfrm>
            <a:off x="161925" y="1071563"/>
            <a:ext cx="2900363" cy="938212"/>
          </a:xfrm>
          <a:prstGeom prst="rect">
            <a:avLst/>
          </a:prstGeom>
          <a:noFill/>
        </p:spPr>
        <p:txBody>
          <a:bodyPr>
            <a:spAutoFit/>
          </a:bodyPr>
          <a:lstStyle/>
          <a:p>
            <a:pPr>
              <a:defRPr/>
            </a:pPr>
            <a:r>
              <a:rPr lang="sv-SE" sz="1100" dirty="0">
                <a:latin typeface="+mj-lt"/>
              </a:rPr>
              <a:t>Rekommenderat är att följa den numrerade ordningen, som följer arbetsprocessen för kontinuitetshantering. Vill du hellre hoppa till ett annat avsnitt så klickar du på vald del i diagrammet</a:t>
            </a:r>
          </a:p>
        </p:txBody>
      </p:sp>
      <p:pic>
        <p:nvPicPr>
          <p:cNvPr id="2" name="Bildobjekt 1">
            <a:hlinkClick r:id="rId3" action="ppaction://hlinksldjump"/>
            <a:extLst>
              <a:ext uri="{FF2B5EF4-FFF2-40B4-BE49-F238E27FC236}">
                <a16:creationId xmlns:a16="http://schemas.microsoft.com/office/drawing/2014/main" id="{EBE18A68-29A4-4ADA-A056-5041E898AD4C}"/>
              </a:ext>
            </a:extLst>
          </p:cNvPr>
          <p:cNvPicPr>
            <a:picLocks noChangeAspect="1"/>
          </p:cNvPicPr>
          <p:nvPr/>
        </p:nvPicPr>
        <p:blipFill>
          <a:blip r:embed="rId11"/>
          <a:stretch>
            <a:fillRect/>
          </a:stretch>
        </p:blipFill>
        <p:spPr>
          <a:xfrm>
            <a:off x="3100056" y="878366"/>
            <a:ext cx="3029975" cy="384081"/>
          </a:xfrm>
          <a:prstGeom prst="rect">
            <a:avLst/>
          </a:prstGeom>
        </p:spPr>
      </p:pic>
      <p:pic>
        <p:nvPicPr>
          <p:cNvPr id="4" name="Bildobjekt 3">
            <a:hlinkClick r:id="rId12" action="ppaction://hlinksldjump"/>
            <a:extLst>
              <a:ext uri="{FF2B5EF4-FFF2-40B4-BE49-F238E27FC236}">
                <a16:creationId xmlns:a16="http://schemas.microsoft.com/office/drawing/2014/main" id="{F197514B-5591-45A5-A78B-E984D4E0E63E}"/>
              </a:ext>
            </a:extLst>
          </p:cNvPr>
          <p:cNvPicPr>
            <a:picLocks noChangeAspect="1"/>
          </p:cNvPicPr>
          <p:nvPr/>
        </p:nvPicPr>
        <p:blipFill>
          <a:blip r:embed="rId13"/>
          <a:stretch>
            <a:fillRect/>
          </a:stretch>
        </p:blipFill>
        <p:spPr>
          <a:xfrm>
            <a:off x="3164069" y="6363224"/>
            <a:ext cx="2901948" cy="377985"/>
          </a:xfrm>
          <a:prstGeom prst="rect">
            <a:avLst/>
          </a:prstGeom>
        </p:spPr>
      </p:pic>
    </p:spTree>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ruta 48">
            <a:extLst>
              <a:ext uri="{FF2B5EF4-FFF2-40B4-BE49-F238E27FC236}">
                <a16:creationId xmlns:a16="http://schemas.microsoft.com/office/drawing/2014/main" id="{F6916E36-5D43-49A1-B192-4170D85B493D}"/>
              </a:ext>
            </a:extLst>
          </p:cNvPr>
          <p:cNvSpPr txBox="1">
            <a:spLocks noChangeArrowheads="1"/>
          </p:cNvSpPr>
          <p:nvPr/>
        </p:nvSpPr>
        <p:spPr bwMode="auto">
          <a:xfrm>
            <a:off x="671513" y="4124325"/>
            <a:ext cx="1760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800">
                <a:latin typeface="Times New Roman" panose="02020603050405020304" pitchFamily="18" charset="0"/>
              </a:rPr>
              <a:t>Hur gör vi detta steg?</a:t>
            </a:r>
          </a:p>
          <a:p>
            <a:pPr algn="ctr">
              <a:spcBef>
                <a:spcPct val="0"/>
              </a:spcBef>
              <a:buFontTx/>
              <a:buNone/>
            </a:pPr>
            <a:r>
              <a:rPr lang="sv-SE" altLang="sv-SE" sz="3600">
                <a:latin typeface="Times New Roman" panose="02020603050405020304" pitchFamily="18" charset="0"/>
                <a:sym typeface="Webdings" panose="05030102010509060703" pitchFamily="18" charset="2"/>
              </a:rPr>
              <a:t></a:t>
            </a:r>
            <a:endParaRPr lang="sv-SE" altLang="sv-SE" sz="1800">
              <a:latin typeface="Times New Roman" panose="02020603050405020304" pitchFamily="18" charset="0"/>
            </a:endParaRPr>
          </a:p>
        </p:txBody>
      </p:sp>
      <p:cxnSp>
        <p:nvCxnSpPr>
          <p:cNvPr id="3" name="Rak 2">
            <a:extLst>
              <a:ext uri="{FF2B5EF4-FFF2-40B4-BE49-F238E27FC236}">
                <a16:creationId xmlns:a16="http://schemas.microsoft.com/office/drawing/2014/main" id="{49BE8D45-134E-4BF3-AAD4-4DE82021B52F}"/>
              </a:ext>
            </a:extLst>
          </p:cNvPr>
          <p:cNvCxnSpPr/>
          <p:nvPr/>
        </p:nvCxnSpPr>
        <p:spPr bwMode="auto">
          <a:xfrm rot="5400000">
            <a:off x="1520825" y="3570288"/>
            <a:ext cx="0" cy="1079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Rak 3">
            <a:extLst>
              <a:ext uri="{FF2B5EF4-FFF2-40B4-BE49-F238E27FC236}">
                <a16:creationId xmlns:a16="http://schemas.microsoft.com/office/drawing/2014/main" id="{BB402C85-E2A5-4464-8775-4CE65DDAC283}"/>
              </a:ext>
            </a:extLst>
          </p:cNvPr>
          <p:cNvCxnSpPr/>
          <p:nvPr/>
        </p:nvCxnSpPr>
        <p:spPr bwMode="auto">
          <a:xfrm rot="5400000">
            <a:off x="1535113" y="2392363"/>
            <a:ext cx="0" cy="1079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ruta 51">
            <a:extLst>
              <a:ext uri="{FF2B5EF4-FFF2-40B4-BE49-F238E27FC236}">
                <a16:creationId xmlns:a16="http://schemas.microsoft.com/office/drawing/2014/main" id="{A0EAE3E9-165E-439E-A1FD-23D89198480B}"/>
              </a:ext>
            </a:extLst>
          </p:cNvPr>
          <p:cNvSpPr txBox="1">
            <a:spLocks noChangeArrowheads="1"/>
          </p:cNvSpPr>
          <p:nvPr/>
        </p:nvSpPr>
        <p:spPr bwMode="auto">
          <a:xfrm>
            <a:off x="671513" y="2932113"/>
            <a:ext cx="176053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800">
                <a:latin typeface="Times New Roman" panose="02020603050405020304" pitchFamily="18" charset="0"/>
              </a:rPr>
              <a:t>Vad gör vi i detta steg?</a:t>
            </a:r>
          </a:p>
          <a:p>
            <a:pPr algn="ctr">
              <a:spcBef>
                <a:spcPct val="0"/>
              </a:spcBef>
              <a:buFontTx/>
              <a:buNone/>
            </a:pPr>
            <a:r>
              <a:rPr lang="sv-SE" altLang="sv-SE" sz="3600">
                <a:latin typeface="Times New Roman" panose="02020603050405020304" pitchFamily="18" charset="0"/>
                <a:sym typeface="Webdings" panose="05030102010509060703" pitchFamily="18" charset="2"/>
              </a:rPr>
              <a:t></a:t>
            </a:r>
            <a:endParaRPr lang="sv-SE" altLang="sv-SE" sz="1800">
              <a:latin typeface="Times New Roman" panose="02020603050405020304" pitchFamily="18" charset="0"/>
            </a:endParaRPr>
          </a:p>
        </p:txBody>
      </p:sp>
      <p:sp>
        <p:nvSpPr>
          <p:cNvPr id="6" name="textruta 52">
            <a:extLst>
              <a:ext uri="{FF2B5EF4-FFF2-40B4-BE49-F238E27FC236}">
                <a16:creationId xmlns:a16="http://schemas.microsoft.com/office/drawing/2014/main" id="{FF2B313C-27A2-4FCF-9AA0-13F03EA38ACE}"/>
              </a:ext>
            </a:extLst>
          </p:cNvPr>
          <p:cNvSpPr txBox="1">
            <a:spLocks noChangeArrowheads="1"/>
          </p:cNvSpPr>
          <p:nvPr/>
        </p:nvSpPr>
        <p:spPr bwMode="auto">
          <a:xfrm>
            <a:off x="677863" y="1735138"/>
            <a:ext cx="1760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800">
                <a:latin typeface="Times New Roman" panose="02020603050405020304" pitchFamily="18" charset="0"/>
              </a:rPr>
              <a:t>Varför gör vi detta steg?</a:t>
            </a:r>
          </a:p>
          <a:p>
            <a:pPr algn="ctr">
              <a:spcBef>
                <a:spcPct val="0"/>
              </a:spcBef>
              <a:buFontTx/>
              <a:buNone/>
            </a:pPr>
            <a:r>
              <a:rPr lang="sv-SE" altLang="sv-SE" sz="3600">
                <a:latin typeface="Times New Roman" panose="02020603050405020304" pitchFamily="18" charset="0"/>
                <a:sym typeface="Webdings" panose="05030102010509060703" pitchFamily="18" charset="2"/>
              </a:rPr>
              <a:t></a:t>
            </a:r>
            <a:endParaRPr lang="sv-SE" altLang="sv-SE" sz="1800">
              <a:latin typeface="Times New Roman" panose="02020603050405020304" pitchFamily="18" charset="0"/>
            </a:endParaRPr>
          </a:p>
        </p:txBody>
      </p:sp>
      <p:sp>
        <p:nvSpPr>
          <p:cNvPr id="7" name="textruta 6">
            <a:extLst>
              <a:ext uri="{FF2B5EF4-FFF2-40B4-BE49-F238E27FC236}">
                <a16:creationId xmlns:a16="http://schemas.microsoft.com/office/drawing/2014/main" id="{2D3D49FD-BC4A-471B-A786-542A5D8671EB}"/>
              </a:ext>
            </a:extLst>
          </p:cNvPr>
          <p:cNvSpPr txBox="1"/>
          <p:nvPr/>
        </p:nvSpPr>
        <p:spPr>
          <a:xfrm>
            <a:off x="2774950" y="2154238"/>
            <a:ext cx="5580063" cy="2009775"/>
          </a:xfrm>
          <a:prstGeom prst="roundRect">
            <a:avLst/>
          </a:prstGeom>
          <a:solidFill>
            <a:schemeClr val="bg1">
              <a:lumMod val="75000"/>
            </a:schemeClr>
          </a:solidFill>
        </p:spPr>
        <p:txBody>
          <a:bodyPr>
            <a:spAutoFit/>
          </a:bodyPr>
          <a:lstStyle/>
          <a:p>
            <a:pPr>
              <a:defRPr/>
            </a:pPr>
            <a:r>
              <a:rPr lang="sv-SE" sz="1400" b="1" dirty="0">
                <a:latin typeface="+mj-lt"/>
              </a:rPr>
              <a:t>HUR GÖR VI DETTA STEG?</a:t>
            </a:r>
          </a:p>
          <a:p>
            <a:pPr>
              <a:defRPr/>
            </a:pPr>
            <a:endParaRPr lang="sv-SE" sz="1400" b="1" dirty="0">
              <a:latin typeface="+mj-lt"/>
            </a:endParaRPr>
          </a:p>
          <a:p>
            <a:pPr>
              <a:defRPr/>
            </a:pPr>
            <a:r>
              <a:rPr lang="sv-SE" sz="1400" dirty="0">
                <a:latin typeface="+mj-lt"/>
              </a:rPr>
              <a:t>Drivande i upprätthållandet är inte sällan en </a:t>
            </a:r>
            <a:r>
              <a:rPr lang="sv-SE" sz="1400" i="1" dirty="0">
                <a:latin typeface="+mj-lt"/>
              </a:rPr>
              <a:t>kontinuitetsansvarig</a:t>
            </a:r>
            <a:r>
              <a:rPr lang="sv-SE" sz="1400" dirty="0">
                <a:latin typeface="+mj-lt"/>
              </a:rPr>
              <a:t> som skapar och följer upp så att översyn sker. </a:t>
            </a:r>
          </a:p>
          <a:p>
            <a:pPr>
              <a:defRPr/>
            </a:pPr>
            <a:endParaRPr lang="sv-SE" sz="1400" dirty="0">
              <a:latin typeface="+mj-lt"/>
            </a:endParaRPr>
          </a:p>
          <a:p>
            <a:pPr>
              <a:defRPr/>
            </a:pPr>
            <a:r>
              <a:rPr lang="sv-SE" sz="1400" dirty="0">
                <a:latin typeface="+mj-lt"/>
              </a:rPr>
              <a:t>Den kontinuitetsansvariga är ofta även ansvarig för program för utbildning, övning, test och medvetenhet, förvaltning av mallar, fördelning av uppgifter och ansvar, m.m.</a:t>
            </a:r>
          </a:p>
        </p:txBody>
      </p:sp>
      <p:sp>
        <p:nvSpPr>
          <p:cNvPr id="8" name="X">
            <a:extLst>
              <a:ext uri="{FF2B5EF4-FFF2-40B4-BE49-F238E27FC236}">
                <a16:creationId xmlns:a16="http://schemas.microsoft.com/office/drawing/2014/main" id="{F74CB8E2-B694-4E66-A02A-91A3C2BDA549}"/>
              </a:ext>
            </a:extLst>
          </p:cNvPr>
          <p:cNvSpPr>
            <a:spLocks noChangeAspect="1"/>
          </p:cNvSpPr>
          <p:nvPr/>
        </p:nvSpPr>
        <p:spPr>
          <a:xfrm>
            <a:off x="7945438" y="2135188"/>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ruta 8">
            <a:extLst>
              <a:ext uri="{FF2B5EF4-FFF2-40B4-BE49-F238E27FC236}">
                <a16:creationId xmlns:a16="http://schemas.microsoft.com/office/drawing/2014/main" id="{11E38933-1F4A-4E3F-96B9-58AF70C2CBEE}"/>
              </a:ext>
            </a:extLst>
          </p:cNvPr>
          <p:cNvSpPr txBox="1"/>
          <p:nvPr/>
        </p:nvSpPr>
        <p:spPr>
          <a:xfrm>
            <a:off x="2713038" y="2233612"/>
            <a:ext cx="5580063" cy="2486025"/>
          </a:xfrm>
          <a:prstGeom prst="roundRect">
            <a:avLst/>
          </a:prstGeom>
          <a:solidFill>
            <a:schemeClr val="bg1">
              <a:lumMod val="75000"/>
            </a:schemeClr>
          </a:solidFill>
        </p:spPr>
        <p:txBody>
          <a:bodyPr>
            <a:spAutoFit/>
          </a:bodyPr>
          <a:lstStyle/>
          <a:p>
            <a:pPr>
              <a:defRPr/>
            </a:pPr>
            <a:r>
              <a:rPr lang="sv-SE" sz="1400" b="1" dirty="0">
                <a:latin typeface="+mj-lt"/>
              </a:rPr>
              <a:t>VAD GÖR VI I DETTA STEG?</a:t>
            </a:r>
          </a:p>
          <a:p>
            <a:pPr>
              <a:defRPr/>
            </a:pPr>
            <a:endParaRPr lang="sv-SE" sz="1400" dirty="0">
              <a:latin typeface="+mj-lt"/>
            </a:endParaRPr>
          </a:p>
          <a:p>
            <a:pPr>
              <a:defRPr/>
            </a:pPr>
            <a:r>
              <a:rPr lang="sv-SE" sz="1400" dirty="0">
                <a:latin typeface="+mj-lt"/>
              </a:rPr>
              <a:t>En del av upprätthållande handlar om </a:t>
            </a:r>
            <a:r>
              <a:rPr lang="sv-SE" sz="1400" i="1" dirty="0">
                <a:latin typeface="+mj-lt"/>
              </a:rPr>
              <a:t>granskning och revidering</a:t>
            </a:r>
            <a:r>
              <a:rPr lang="sv-SE" sz="1400" dirty="0">
                <a:latin typeface="+mj-lt"/>
              </a:rPr>
              <a:t> </a:t>
            </a:r>
            <a:r>
              <a:rPr lang="sv-SE" sz="1400" i="1" dirty="0">
                <a:latin typeface="+mj-lt"/>
              </a:rPr>
              <a:t>av</a:t>
            </a:r>
            <a:r>
              <a:rPr lang="sv-SE" sz="1400" dirty="0">
                <a:latin typeface="+mj-lt"/>
              </a:rPr>
              <a:t> </a:t>
            </a:r>
            <a:r>
              <a:rPr lang="sv-SE" sz="1400" i="1" dirty="0">
                <a:latin typeface="+mj-lt"/>
              </a:rPr>
              <a:t>dokument</a:t>
            </a:r>
            <a:r>
              <a:rPr lang="sv-SE" sz="1400" dirty="0">
                <a:latin typeface="+mj-lt"/>
              </a:rPr>
              <a:t>, t.ex. policy, genomförda analyser och utvecklade kontinuitetsplaner. </a:t>
            </a:r>
          </a:p>
          <a:p>
            <a:pPr>
              <a:defRPr/>
            </a:pPr>
            <a:endParaRPr lang="sv-SE" sz="1400" dirty="0">
              <a:latin typeface="+mj-lt"/>
            </a:endParaRPr>
          </a:p>
          <a:p>
            <a:pPr>
              <a:defRPr/>
            </a:pPr>
            <a:r>
              <a:rPr lang="sv-SE" sz="1400" dirty="0">
                <a:latin typeface="+mj-lt"/>
              </a:rPr>
              <a:t>Upprätthållande handlar även om mjukare frågor som kultur, kunskap och förmåga inom kontinuitetshanteringen, vilket innefattar bl.a. </a:t>
            </a:r>
            <a:r>
              <a:rPr lang="sv-SE" sz="1400" i="1" dirty="0">
                <a:latin typeface="+mj-lt"/>
              </a:rPr>
              <a:t>utbildningar</a:t>
            </a:r>
            <a:r>
              <a:rPr lang="sv-SE" sz="1400" dirty="0">
                <a:latin typeface="+mj-lt"/>
              </a:rPr>
              <a:t>, </a:t>
            </a:r>
            <a:r>
              <a:rPr lang="sv-SE" sz="1400" i="1" dirty="0">
                <a:latin typeface="+mj-lt"/>
              </a:rPr>
              <a:t>övningar och tester</a:t>
            </a:r>
            <a:r>
              <a:rPr lang="sv-SE" sz="1400" dirty="0">
                <a:latin typeface="+mj-lt"/>
              </a:rPr>
              <a:t> för att öka förståelsen och förmågan i organisationen.</a:t>
            </a:r>
          </a:p>
        </p:txBody>
      </p:sp>
      <p:sp>
        <p:nvSpPr>
          <p:cNvPr id="10" name="X">
            <a:extLst>
              <a:ext uri="{FF2B5EF4-FFF2-40B4-BE49-F238E27FC236}">
                <a16:creationId xmlns:a16="http://schemas.microsoft.com/office/drawing/2014/main" id="{4F13D9B2-3D35-4AB7-AD9A-A74DD963FC77}"/>
              </a:ext>
            </a:extLst>
          </p:cNvPr>
          <p:cNvSpPr>
            <a:spLocks noChangeAspect="1"/>
          </p:cNvSpPr>
          <p:nvPr/>
        </p:nvSpPr>
        <p:spPr>
          <a:xfrm>
            <a:off x="7859713" y="2184400"/>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Höger 10">
            <a:hlinkClick r:id="rId2" action="ppaction://hlinksldjump"/>
            <a:extLst>
              <a:ext uri="{FF2B5EF4-FFF2-40B4-BE49-F238E27FC236}">
                <a16:creationId xmlns:a16="http://schemas.microsoft.com/office/drawing/2014/main" id="{BC1238B5-14DE-443B-BBC7-D09C922ED415}"/>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93196" name="Grupp 40">
            <a:extLst>
              <a:ext uri="{FF2B5EF4-FFF2-40B4-BE49-F238E27FC236}">
                <a16:creationId xmlns:a16="http://schemas.microsoft.com/office/drawing/2014/main" id="{0F7A8CA7-6948-419B-A2EB-18CCCDE36D31}"/>
              </a:ext>
            </a:extLst>
          </p:cNvPr>
          <p:cNvGrpSpPr>
            <a:grpSpLocks/>
          </p:cNvGrpSpPr>
          <p:nvPr/>
        </p:nvGrpSpPr>
        <p:grpSpPr bwMode="auto">
          <a:xfrm>
            <a:off x="69850" y="6280150"/>
            <a:ext cx="1079500" cy="539750"/>
            <a:chOff x="169363" y="6133850"/>
            <a:chExt cx="1080000" cy="540000"/>
          </a:xfrm>
        </p:grpSpPr>
        <p:sp>
          <p:nvSpPr>
            <p:cNvPr id="13" name="Höger 12">
              <a:extLst>
                <a:ext uri="{FF2B5EF4-FFF2-40B4-BE49-F238E27FC236}">
                  <a16:creationId xmlns:a16="http://schemas.microsoft.com/office/drawing/2014/main" id="{23071E8E-38C0-4952-97F6-6C496801FDEB}"/>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14" name="textruta 13">
              <a:hlinkClick r:id="rId3" action="ppaction://hlinksldjump"/>
              <a:extLst>
                <a:ext uri="{FF2B5EF4-FFF2-40B4-BE49-F238E27FC236}">
                  <a16:creationId xmlns:a16="http://schemas.microsoft.com/office/drawing/2014/main" id="{DB0EB0C7-96C8-4A2E-B139-82662D26278E}"/>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15" name="textruta 14">
            <a:hlinkClick r:id="rId4" action="ppaction://hlinksldjump"/>
            <a:extLst>
              <a:ext uri="{FF2B5EF4-FFF2-40B4-BE49-F238E27FC236}">
                <a16:creationId xmlns:a16="http://schemas.microsoft.com/office/drawing/2014/main" id="{62C7BD22-547F-4D01-AFFC-7BBC7D30ACB8}"/>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16" name="textruta 15">
            <a:extLst>
              <a:ext uri="{FF2B5EF4-FFF2-40B4-BE49-F238E27FC236}">
                <a16:creationId xmlns:a16="http://schemas.microsoft.com/office/drawing/2014/main" id="{52ACD4BE-847F-4A63-8BAB-1937511C8E52}"/>
              </a:ext>
            </a:extLst>
          </p:cNvPr>
          <p:cNvSpPr txBox="1"/>
          <p:nvPr/>
        </p:nvSpPr>
        <p:spPr>
          <a:xfrm>
            <a:off x="2767013" y="2220120"/>
            <a:ext cx="5580063" cy="2962275"/>
          </a:xfrm>
          <a:prstGeom prst="roundRect">
            <a:avLst/>
          </a:prstGeom>
          <a:solidFill>
            <a:schemeClr val="bg1">
              <a:lumMod val="75000"/>
            </a:schemeClr>
          </a:solidFill>
        </p:spPr>
        <p:txBody>
          <a:bodyPr>
            <a:spAutoFit/>
          </a:bodyPr>
          <a:lstStyle/>
          <a:p>
            <a:pPr>
              <a:defRPr/>
            </a:pPr>
            <a:r>
              <a:rPr lang="sv-SE" sz="1400" b="1" dirty="0">
                <a:latin typeface="+mj-lt"/>
              </a:rPr>
              <a:t>VARFÖR GÖR VI DETTA STEG?</a:t>
            </a:r>
          </a:p>
          <a:p>
            <a:pPr>
              <a:defRPr/>
            </a:pPr>
            <a:endParaRPr lang="sv-SE" sz="1400" b="1" dirty="0">
              <a:latin typeface="+mj-lt"/>
            </a:endParaRPr>
          </a:p>
          <a:p>
            <a:pPr>
              <a:defRPr/>
            </a:pPr>
            <a:r>
              <a:rPr lang="sv-SE" sz="1400" dirty="0">
                <a:latin typeface="+mj-lt"/>
              </a:rPr>
              <a:t>Arbetet med kontinuitetshantering behöver kontinuerligt </a:t>
            </a:r>
            <a:r>
              <a:rPr lang="sv-SE" sz="1400" i="1" dirty="0">
                <a:latin typeface="+mj-lt"/>
              </a:rPr>
              <a:t>upprätthållas</a:t>
            </a:r>
            <a:r>
              <a:rPr lang="sv-SE" sz="1400" dirty="0">
                <a:latin typeface="+mj-lt"/>
              </a:rPr>
              <a:t> och </a:t>
            </a:r>
            <a:r>
              <a:rPr lang="sv-SE" sz="1400" i="1" dirty="0">
                <a:latin typeface="+mj-lt"/>
              </a:rPr>
              <a:t>förbättras.</a:t>
            </a:r>
          </a:p>
          <a:p>
            <a:pPr>
              <a:defRPr/>
            </a:pPr>
            <a:endParaRPr lang="sv-SE" sz="1400" dirty="0">
              <a:latin typeface="+mj-lt"/>
            </a:endParaRPr>
          </a:p>
          <a:p>
            <a:pPr>
              <a:defRPr/>
            </a:pPr>
            <a:r>
              <a:rPr lang="sv-SE" sz="1400" dirty="0">
                <a:latin typeface="+mj-lt"/>
              </a:rPr>
              <a:t>När kontinuitetshanteringen har implementerats, så behöver den </a:t>
            </a:r>
            <a:r>
              <a:rPr lang="sv-SE" sz="1400" i="1" dirty="0">
                <a:latin typeface="+mj-lt"/>
              </a:rPr>
              <a:t>förvaltas</a:t>
            </a:r>
            <a:r>
              <a:rPr lang="sv-SE" sz="1400" dirty="0">
                <a:latin typeface="+mj-lt"/>
              </a:rPr>
              <a:t>, </a:t>
            </a:r>
            <a:r>
              <a:rPr lang="sv-SE" sz="1400" i="1" dirty="0">
                <a:latin typeface="+mj-lt"/>
              </a:rPr>
              <a:t>följas upp, testas </a:t>
            </a:r>
            <a:r>
              <a:rPr lang="sv-SE" sz="1400" dirty="0">
                <a:latin typeface="+mj-lt"/>
              </a:rPr>
              <a:t>och </a:t>
            </a:r>
            <a:r>
              <a:rPr lang="sv-SE" sz="1400" i="1" dirty="0">
                <a:latin typeface="+mj-lt"/>
              </a:rPr>
              <a:t>stärkas</a:t>
            </a:r>
            <a:r>
              <a:rPr lang="sv-SE" sz="1400" dirty="0">
                <a:latin typeface="+mj-lt"/>
              </a:rPr>
              <a:t>. </a:t>
            </a:r>
          </a:p>
          <a:p>
            <a:pPr>
              <a:defRPr/>
            </a:pPr>
            <a:endParaRPr lang="sv-SE" sz="1400" dirty="0">
              <a:latin typeface="+mj-lt"/>
            </a:endParaRPr>
          </a:p>
          <a:p>
            <a:pPr>
              <a:defRPr/>
            </a:pPr>
            <a:r>
              <a:rPr lang="sv-SE" sz="1400" dirty="0">
                <a:latin typeface="+mj-lt"/>
              </a:rPr>
              <a:t>Upprätthållandet är därmed en del av ett naturligt förbättringsarbete, men även ett sätt att anpassa lösningar efter behov och förutsättningar t.ex. när förändringar sker i organisationen eller dess omvärld.</a:t>
            </a:r>
          </a:p>
        </p:txBody>
      </p:sp>
      <p:sp>
        <p:nvSpPr>
          <p:cNvPr id="17" name="X">
            <a:extLst>
              <a:ext uri="{FF2B5EF4-FFF2-40B4-BE49-F238E27FC236}">
                <a16:creationId xmlns:a16="http://schemas.microsoft.com/office/drawing/2014/main" id="{E1D716AB-6231-45B9-8850-FDBD15793089}"/>
              </a:ext>
            </a:extLst>
          </p:cNvPr>
          <p:cNvSpPr>
            <a:spLocks noChangeAspect="1"/>
          </p:cNvSpPr>
          <p:nvPr/>
        </p:nvSpPr>
        <p:spPr>
          <a:xfrm>
            <a:off x="7854950" y="2198688"/>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200" name="Rektangel 25">
            <a:extLst>
              <a:ext uri="{FF2B5EF4-FFF2-40B4-BE49-F238E27FC236}">
                <a16:creationId xmlns:a16="http://schemas.microsoft.com/office/drawing/2014/main" id="{6E70D059-F05F-44A5-B7A2-825A006D6BDF}"/>
              </a:ext>
            </a:extLst>
          </p:cNvPr>
          <p:cNvSpPr>
            <a:spLocks noChangeArrowheads="1"/>
          </p:cNvSpPr>
          <p:nvPr/>
        </p:nvSpPr>
        <p:spPr bwMode="auto">
          <a:xfrm>
            <a:off x="569913" y="227013"/>
            <a:ext cx="1179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Upprätthålla</a:t>
            </a:r>
          </a:p>
        </p:txBody>
      </p:sp>
      <p:pic>
        <p:nvPicPr>
          <p:cNvPr id="93201" name="Bildobjekt 3">
            <a:extLst>
              <a:ext uri="{FF2B5EF4-FFF2-40B4-BE49-F238E27FC236}">
                <a16:creationId xmlns:a16="http://schemas.microsoft.com/office/drawing/2014/main" id="{7DED3E6B-9BE9-4243-A6C4-56ABAAB3AC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144463"/>
            <a:ext cx="4968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02" name="textruta 22">
            <a:extLst>
              <a:ext uri="{FF2B5EF4-FFF2-40B4-BE49-F238E27FC236}">
                <a16:creationId xmlns:a16="http://schemas.microsoft.com/office/drawing/2014/main" id="{5014C942-A884-4A00-B21A-36568A9AF0FC}"/>
              </a:ext>
            </a:extLst>
          </p:cNvPr>
          <p:cNvSpPr txBox="1">
            <a:spLocks noChangeArrowheads="1"/>
          </p:cNvSpPr>
          <p:nvPr/>
        </p:nvSpPr>
        <p:spPr bwMode="auto">
          <a:xfrm>
            <a:off x="396875" y="18113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93203" name="textruta 22">
            <a:extLst>
              <a:ext uri="{FF2B5EF4-FFF2-40B4-BE49-F238E27FC236}">
                <a16:creationId xmlns:a16="http://schemas.microsoft.com/office/drawing/2014/main" id="{796D8BD9-6347-4AE9-A8DB-D348A3FD2621}"/>
              </a:ext>
            </a:extLst>
          </p:cNvPr>
          <p:cNvSpPr txBox="1">
            <a:spLocks noChangeArrowheads="1"/>
          </p:cNvSpPr>
          <p:nvPr/>
        </p:nvSpPr>
        <p:spPr bwMode="auto">
          <a:xfrm>
            <a:off x="396875" y="28908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93204" name="textruta 21">
            <a:extLst>
              <a:ext uri="{FF2B5EF4-FFF2-40B4-BE49-F238E27FC236}">
                <a16:creationId xmlns:a16="http://schemas.microsoft.com/office/drawing/2014/main" id="{899F6DD8-5C12-4162-87F4-E4D7FE2F1C69}"/>
              </a:ext>
            </a:extLst>
          </p:cNvPr>
          <p:cNvSpPr txBox="1">
            <a:spLocks noChangeArrowheads="1"/>
          </p:cNvSpPr>
          <p:nvPr/>
        </p:nvSpPr>
        <p:spPr bwMode="auto">
          <a:xfrm>
            <a:off x="396875" y="40433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23" name="textruta 22">
            <a:hlinkClick r:id="rId6" action="ppaction://hlinksldjump"/>
            <a:extLst>
              <a:ext uri="{FF2B5EF4-FFF2-40B4-BE49-F238E27FC236}">
                <a16:creationId xmlns:a16="http://schemas.microsoft.com/office/drawing/2014/main" id="{C612F443-1CA0-43A9-A645-3286CC08E703}"/>
              </a:ext>
            </a:extLst>
          </p:cNvPr>
          <p:cNvSpPr txBox="1">
            <a:spLocks noChangeArrowheads="1"/>
          </p:cNvSpPr>
          <p:nvPr/>
        </p:nvSpPr>
        <p:spPr bwMode="auto">
          <a:xfrm>
            <a:off x="1243013" y="643572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grpId="3"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3"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xit" presetSubtype="0" fill="hold" nodeType="with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 presetClass="exit" presetSubtype="0" fill="hold" nodeType="with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grpId="5"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5"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9" restart="whenNotActive" fill="hold" evtFilter="cancelBubble" nodeType="interactiveSeq">
                <p:stCondLst>
                  <p:cond evt="onClick" delay="0">
                    <p:tgtEl>
                      <p:spTgt spid="17"/>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xit" presetSubtype="0" fill="hold" nodeType="withEffect">
                                  <p:stCondLst>
                                    <p:cond delay="0"/>
                                  </p:stCondLst>
                                  <p:childTnLst>
                                    <p:set>
                                      <p:cBhvr>
                                        <p:cTn id="53" dur="1" fill="hold">
                                          <p:stCondLst>
                                            <p:cond delay="0"/>
                                          </p:stCondLst>
                                        </p:cTn>
                                        <p:tgtEl>
                                          <p:spTgt spid="17"/>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 presetClass="exit" presetSubtype="0" fill="hold" nodeType="withEffect">
                                  <p:stCondLst>
                                    <p:cond delay="0"/>
                                  </p:stCondLst>
                                  <p:childTnLst>
                                    <p:set>
                                      <p:cBhvr>
                                        <p:cTn id="66" dur="1" fill="hold">
                                          <p:stCondLst>
                                            <p:cond delay="0"/>
                                          </p:stCondLst>
                                        </p:cTn>
                                        <p:tgtEl>
                                          <p:spTgt spid="8"/>
                                        </p:tgtEl>
                                        <p:attrNameLst>
                                          <p:attrName>style.visibility</p:attrName>
                                        </p:attrNameLst>
                                      </p:cBhvr>
                                      <p:to>
                                        <p:strVal val="hidden"/>
                                      </p:to>
                                    </p:set>
                                  </p:childTnLst>
                                </p:cTn>
                              </p:par>
                              <p:par>
                                <p:cTn id="67" presetID="1" presetClass="exit" presetSubtype="0" fill="hold" grpId="3"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
                                        </p:tgtEl>
                                        <p:attrNameLst>
                                          <p:attrName>style.visibility</p:attrName>
                                        </p:attrNameLst>
                                      </p:cBhvr>
                                      <p:to>
                                        <p:strVal val="hidden"/>
                                      </p:to>
                                    </p:set>
                                  </p:childTnLst>
                                </p:cTn>
                              </p:par>
                              <p:par>
                                <p:cTn id="71" presetID="1" presetClass="exit" presetSubtype="0" fill="hold" grpId="4" nodeType="withEffect">
                                  <p:stCondLst>
                                    <p:cond delay="0"/>
                                  </p:stCondLst>
                                  <p:childTnLst>
                                    <p:set>
                                      <p:cBhvr>
                                        <p:cTn id="72"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3" restart="whenNotActive" fill="hold" evtFilter="cancelBubble" nodeType="interactiveSeq">
                <p:stCondLst>
                  <p:cond evt="onClick" delay="0">
                    <p:tgtEl>
                      <p:spTgt spid="10"/>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1" presetClass="exit" presetSubtype="0" fill="hold" nodeType="withEffect">
                                  <p:stCondLst>
                                    <p:cond delay="0"/>
                                  </p:stCondLst>
                                  <p:childTnLst>
                                    <p:set>
                                      <p:cBhvr>
                                        <p:cTn id="77" dur="1" fill="hold">
                                          <p:stCondLst>
                                            <p:cond delay="0"/>
                                          </p:stCondLst>
                                        </p:cTn>
                                        <p:tgtEl>
                                          <p:spTgt spid="10"/>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0" restart="whenNotActive" fill="hold" evtFilter="cancelBubble" nodeType="interactiveSeq">
                <p:stCondLst>
                  <p:cond evt="onClick" delay="0">
                    <p:tgtEl>
                      <p:spTgt spid="5"/>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ntr" presetSubtype="0"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500"/>
                                        <p:tgtEl>
                                          <p:spTgt spid="9"/>
                                        </p:tgtEl>
                                      </p:cBhvr>
                                    </p:animEffect>
                                  </p:childTnLst>
                                </p:cTn>
                              </p:par>
                              <p:par>
                                <p:cTn id="86" presetID="10" presetClass="entr" presetSubtype="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500"/>
                                        <p:tgtEl>
                                          <p:spTgt spid="10"/>
                                        </p:tgtEl>
                                      </p:cBhvr>
                                    </p:animEffect>
                                  </p:childTnLst>
                                </p:cTn>
                              </p:par>
                              <p:par>
                                <p:cTn id="89" presetID="1" presetClass="exit" presetSubtype="0" fill="hold" nodeType="withEffect">
                                  <p:stCondLst>
                                    <p:cond delay="0"/>
                                  </p:stCondLst>
                                  <p:childTnLst>
                                    <p:set>
                                      <p:cBhvr>
                                        <p:cTn id="90" dur="1" fill="hold">
                                          <p:stCondLst>
                                            <p:cond delay="0"/>
                                          </p:stCondLst>
                                        </p:cTn>
                                        <p:tgtEl>
                                          <p:spTgt spid="8"/>
                                        </p:tgtEl>
                                        <p:attrNameLst>
                                          <p:attrName>style.visibility</p:attrName>
                                        </p:attrNameLst>
                                      </p:cBhvr>
                                      <p:to>
                                        <p:strVal val="hidden"/>
                                      </p:to>
                                    </p:set>
                                  </p:childTnLst>
                                </p:cTn>
                              </p:par>
                              <p:par>
                                <p:cTn id="91" presetID="1" presetClass="exit" presetSubtype="0" fill="hold" grpId="4" nodeType="withEffect">
                                  <p:stCondLst>
                                    <p:cond delay="0"/>
                                  </p:stCondLst>
                                  <p:childTnLst>
                                    <p:set>
                                      <p:cBhvr>
                                        <p:cTn id="92" dur="1" fill="hold">
                                          <p:stCondLst>
                                            <p:cond delay="0"/>
                                          </p:stCondLst>
                                        </p:cTn>
                                        <p:tgtEl>
                                          <p:spTgt spid="7"/>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7"/>
                                        </p:tgtEl>
                                        <p:attrNameLst>
                                          <p:attrName>style.visibility</p:attrName>
                                        </p:attrNameLst>
                                      </p:cBhvr>
                                      <p:to>
                                        <p:strVal val="hidden"/>
                                      </p:to>
                                    </p:set>
                                  </p:childTnLst>
                                </p:cTn>
                              </p:par>
                              <p:par>
                                <p:cTn id="95" presetID="1" presetClass="exit" presetSubtype="0" fill="hold" grpId="4" nodeType="withEffect">
                                  <p:stCondLst>
                                    <p:cond delay="0"/>
                                  </p:stCondLst>
                                  <p:childTnLst>
                                    <p:set>
                                      <p:cBhvr>
                                        <p:cTn id="9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7" restart="whenNotActive" fill="hold" evtFilter="cancelBubble" nodeType="interactiveSeq">
                <p:stCondLst>
                  <p:cond evt="onClick" delay="0">
                    <p:tgtEl>
                      <p:spTgt spid="15"/>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 presetClass="exit" presetSubtype="0" fill="hold" nodeType="clickEffect">
                                  <p:stCondLst>
                                    <p:cond delay="0"/>
                                  </p:stCondLst>
                                  <p:childTnLst>
                                    <p:set>
                                      <p:cBhvr>
                                        <p:cTn id="101" dur="1" fill="hold">
                                          <p:stCondLst>
                                            <p:cond delay="0"/>
                                          </p:stCondLst>
                                        </p:cTn>
                                        <p:tgtEl>
                                          <p:spTgt spid="8"/>
                                        </p:tgtEl>
                                        <p:attrNameLst>
                                          <p:attrName>style.visibility</p:attrName>
                                        </p:attrNameLst>
                                      </p:cBhvr>
                                      <p:to>
                                        <p:strVal val="hidden"/>
                                      </p:to>
                                    </p:set>
                                  </p:childTnLst>
                                </p:cTn>
                              </p:par>
                              <p:par>
                                <p:cTn id="102" presetID="1" presetClass="exit" presetSubtype="0" fill="hold" grpId="6" nodeType="withEffect">
                                  <p:stCondLst>
                                    <p:cond delay="0"/>
                                  </p:stCondLst>
                                  <p:childTnLst>
                                    <p:set>
                                      <p:cBhvr>
                                        <p:cTn id="103" dur="1" fill="hold">
                                          <p:stCondLst>
                                            <p:cond delay="0"/>
                                          </p:stCondLst>
                                        </p:cTn>
                                        <p:tgtEl>
                                          <p:spTgt spid="7"/>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17"/>
                                        </p:tgtEl>
                                        <p:attrNameLst>
                                          <p:attrName>style.visibility</p:attrName>
                                        </p:attrNameLst>
                                      </p:cBhvr>
                                      <p:to>
                                        <p:strVal val="hidden"/>
                                      </p:to>
                                    </p:set>
                                  </p:childTnLst>
                                </p:cTn>
                              </p:par>
                              <p:par>
                                <p:cTn id="106" presetID="1" presetClass="exit" presetSubtype="0" fill="hold" grpId="7" nodeType="withEffect">
                                  <p:stCondLst>
                                    <p:cond delay="0"/>
                                  </p:stCondLst>
                                  <p:childTnLst>
                                    <p:set>
                                      <p:cBhvr>
                                        <p:cTn id="107" dur="1" fill="hold">
                                          <p:stCondLst>
                                            <p:cond delay="0"/>
                                          </p:stCondLst>
                                        </p:cTn>
                                        <p:tgtEl>
                                          <p:spTgt spid="16"/>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10"/>
                                        </p:tgtEl>
                                        <p:attrNameLst>
                                          <p:attrName>style.visibility</p:attrName>
                                        </p:attrNameLst>
                                      </p:cBhvr>
                                      <p:to>
                                        <p:strVal val="hidden"/>
                                      </p:to>
                                    </p:set>
                                  </p:childTnLst>
                                </p:cTn>
                              </p:par>
                              <p:par>
                                <p:cTn id="110" presetID="1" presetClass="exit" presetSubtype="0" fill="hold" grpId="7" nodeType="withEffect">
                                  <p:stCondLst>
                                    <p:cond delay="0"/>
                                  </p:stCondLst>
                                  <p:childTnLst>
                                    <p:set>
                                      <p:cBhvr>
                                        <p:cTn id="11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2" restart="whenNotActive" fill="hold" evtFilter="cancelBubble" nodeType="interactiveSeq">
                <p:stCondLst>
                  <p:cond evt="onClick" delay="0">
                    <p:tgtEl>
                      <p:spTgt spid="11"/>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1" presetClass="exit" presetSubtype="0" fill="hold" nodeType="clickEffect">
                                  <p:stCondLst>
                                    <p:cond delay="0"/>
                                  </p:stCondLst>
                                  <p:childTnLst>
                                    <p:set>
                                      <p:cBhvr>
                                        <p:cTn id="116" dur="1" fill="hold">
                                          <p:stCondLst>
                                            <p:cond delay="0"/>
                                          </p:stCondLst>
                                        </p:cTn>
                                        <p:tgtEl>
                                          <p:spTgt spid="8"/>
                                        </p:tgtEl>
                                        <p:attrNameLst>
                                          <p:attrName>style.visibility</p:attrName>
                                        </p:attrNameLst>
                                      </p:cBhvr>
                                      <p:to>
                                        <p:strVal val="hidden"/>
                                      </p:to>
                                    </p:set>
                                  </p:childTnLst>
                                </p:cTn>
                              </p:par>
                              <p:par>
                                <p:cTn id="117" presetID="1" presetClass="exit" presetSubtype="0" fill="hold" grpId="5" nodeType="withEffect">
                                  <p:stCondLst>
                                    <p:cond delay="0"/>
                                  </p:stCondLst>
                                  <p:childTnLst>
                                    <p:set>
                                      <p:cBhvr>
                                        <p:cTn id="118" dur="1" fill="hold">
                                          <p:stCondLst>
                                            <p:cond delay="0"/>
                                          </p:stCondLst>
                                        </p:cTn>
                                        <p:tgtEl>
                                          <p:spTgt spid="7"/>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17"/>
                                        </p:tgtEl>
                                        <p:attrNameLst>
                                          <p:attrName>style.visibility</p:attrName>
                                        </p:attrNameLst>
                                      </p:cBhvr>
                                      <p:to>
                                        <p:strVal val="hidden"/>
                                      </p:to>
                                    </p:set>
                                  </p:childTnLst>
                                </p:cTn>
                              </p:par>
                              <p:par>
                                <p:cTn id="121" presetID="1" presetClass="exit" presetSubtype="0" fill="hold" grpId="6" nodeType="withEffect">
                                  <p:stCondLst>
                                    <p:cond delay="0"/>
                                  </p:stCondLst>
                                  <p:childTnLst>
                                    <p:set>
                                      <p:cBhvr>
                                        <p:cTn id="122" dur="1" fill="hold">
                                          <p:stCondLst>
                                            <p:cond delay="0"/>
                                          </p:stCondLst>
                                        </p:cTn>
                                        <p:tgtEl>
                                          <p:spTgt spid="16"/>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10"/>
                                        </p:tgtEl>
                                        <p:attrNameLst>
                                          <p:attrName>style.visibility</p:attrName>
                                        </p:attrNameLst>
                                      </p:cBhvr>
                                      <p:to>
                                        <p:strVal val="hidden"/>
                                      </p:to>
                                    </p:set>
                                  </p:childTnLst>
                                </p:cTn>
                              </p:par>
                              <p:par>
                                <p:cTn id="125" presetID="1" presetClass="exit" presetSubtype="0" fill="hold" grpId="6" nodeType="withEffect">
                                  <p:stCondLst>
                                    <p:cond delay="0"/>
                                  </p:stCondLst>
                                  <p:childTnLst>
                                    <p:set>
                                      <p:cBhvr>
                                        <p:cTn id="12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animBg="1"/>
      <p:bldP spid="7" grpId="1" animBg="1"/>
      <p:bldP spid="7" grpId="2" animBg="1"/>
      <p:bldP spid="7" grpId="3" animBg="1"/>
      <p:bldP spid="7" grpId="4" animBg="1"/>
      <p:bldP spid="7" grpId="5" animBg="1"/>
      <p:bldP spid="7" grpId="6" animBg="1"/>
      <p:bldP spid="9" grpId="0" animBg="1"/>
      <p:bldP spid="9" grpId="1" animBg="1"/>
      <p:bldP spid="9" grpId="2" animBg="1"/>
      <p:bldP spid="9" grpId="3" animBg="1"/>
      <p:bldP spid="9" grpId="4" animBg="1"/>
      <p:bldP spid="9" grpId="5" animBg="1"/>
      <p:bldP spid="9" grpId="6" animBg="1"/>
      <p:bldP spid="9" grpId="7" animBg="1"/>
      <p:bldP spid="16" grpId="0" animBg="1"/>
      <p:bldP spid="16" grpId="1" animBg="1"/>
      <p:bldP spid="16" grpId="2" animBg="1"/>
      <p:bldP spid="16" grpId="3" animBg="1"/>
      <p:bldP spid="16" grpId="4" animBg="1"/>
      <p:bldP spid="16" grpId="5" animBg="1"/>
      <p:bldP spid="16" grpId="6" animBg="1"/>
      <p:bldP spid="16" grpId="7"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4210" name="Grupp 32">
            <a:extLst>
              <a:ext uri="{FF2B5EF4-FFF2-40B4-BE49-F238E27FC236}">
                <a16:creationId xmlns:a16="http://schemas.microsoft.com/office/drawing/2014/main" id="{5D6A4137-E74F-425F-96C8-0EF67F21563C}"/>
              </a:ext>
            </a:extLst>
          </p:cNvPr>
          <p:cNvGrpSpPr>
            <a:grpSpLocks/>
          </p:cNvGrpSpPr>
          <p:nvPr/>
        </p:nvGrpSpPr>
        <p:grpSpPr bwMode="auto">
          <a:xfrm>
            <a:off x="69850" y="6264275"/>
            <a:ext cx="1079500" cy="539750"/>
            <a:chOff x="169363" y="6133850"/>
            <a:chExt cx="1080000" cy="540000"/>
          </a:xfrm>
        </p:grpSpPr>
        <p:sp>
          <p:nvSpPr>
            <p:cNvPr id="34" name="Höger 33">
              <a:extLst>
                <a:ext uri="{FF2B5EF4-FFF2-40B4-BE49-F238E27FC236}">
                  <a16:creationId xmlns:a16="http://schemas.microsoft.com/office/drawing/2014/main" id="{6D1329CC-A5F4-402F-8DDB-C9E7E0EBFB99}"/>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35" name="textruta 34">
              <a:hlinkClick r:id="rId3" action="ppaction://hlinksldjump"/>
              <a:extLst>
                <a:ext uri="{FF2B5EF4-FFF2-40B4-BE49-F238E27FC236}">
                  <a16:creationId xmlns:a16="http://schemas.microsoft.com/office/drawing/2014/main" id="{3A342B78-7A05-4498-85E9-A86A6831C561}"/>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0" name="textruta 29">
            <a:hlinkClick r:id="rId4" action="ppaction://hlinksldjump"/>
            <a:extLst>
              <a:ext uri="{FF2B5EF4-FFF2-40B4-BE49-F238E27FC236}">
                <a16:creationId xmlns:a16="http://schemas.microsoft.com/office/drawing/2014/main" id="{0FA81A58-AA92-4B09-9C3A-585FCC7681CB}"/>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94212" name="textruta 22">
            <a:extLst>
              <a:ext uri="{FF2B5EF4-FFF2-40B4-BE49-F238E27FC236}">
                <a16:creationId xmlns:a16="http://schemas.microsoft.com/office/drawing/2014/main" id="{4745DA4E-5BEE-4137-B8D9-2C463C76AFF0}"/>
              </a:ext>
            </a:extLst>
          </p:cNvPr>
          <p:cNvSpPr txBox="1">
            <a:spLocks noChangeArrowheads="1"/>
          </p:cNvSpPr>
          <p:nvPr/>
        </p:nvSpPr>
        <p:spPr bwMode="auto">
          <a:xfrm>
            <a:off x="258763" y="22844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94213" name="textruta 22">
            <a:extLst>
              <a:ext uri="{FF2B5EF4-FFF2-40B4-BE49-F238E27FC236}">
                <a16:creationId xmlns:a16="http://schemas.microsoft.com/office/drawing/2014/main" id="{372869A5-5912-47D0-9B71-D8A5CBAB63EC}"/>
              </a:ext>
            </a:extLst>
          </p:cNvPr>
          <p:cNvSpPr txBox="1">
            <a:spLocks noChangeArrowheads="1"/>
          </p:cNvSpPr>
          <p:nvPr/>
        </p:nvSpPr>
        <p:spPr bwMode="auto">
          <a:xfrm>
            <a:off x="258763" y="287655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94214" name="textruta 22">
            <a:extLst>
              <a:ext uri="{FF2B5EF4-FFF2-40B4-BE49-F238E27FC236}">
                <a16:creationId xmlns:a16="http://schemas.microsoft.com/office/drawing/2014/main" id="{3F6DE2E9-E2AA-48CD-B9A0-E2DC6FFD63F4}"/>
              </a:ext>
            </a:extLst>
          </p:cNvPr>
          <p:cNvSpPr txBox="1">
            <a:spLocks noChangeArrowheads="1"/>
          </p:cNvSpPr>
          <p:nvPr/>
        </p:nvSpPr>
        <p:spPr bwMode="auto">
          <a:xfrm>
            <a:off x="258763" y="34671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94215" name="textruta 22">
            <a:extLst>
              <a:ext uri="{FF2B5EF4-FFF2-40B4-BE49-F238E27FC236}">
                <a16:creationId xmlns:a16="http://schemas.microsoft.com/office/drawing/2014/main" id="{158E8DB4-3A3C-4FF1-B9E7-2AA54AC0BBC2}"/>
              </a:ext>
            </a:extLst>
          </p:cNvPr>
          <p:cNvSpPr txBox="1">
            <a:spLocks noChangeArrowheads="1"/>
          </p:cNvSpPr>
          <p:nvPr/>
        </p:nvSpPr>
        <p:spPr bwMode="auto">
          <a:xfrm>
            <a:off x="258763" y="40560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2" name="Höger 31">
            <a:hlinkClick r:id="rId5" action="ppaction://hlinksldjump"/>
            <a:extLst>
              <a:ext uri="{FF2B5EF4-FFF2-40B4-BE49-F238E27FC236}">
                <a16:creationId xmlns:a16="http://schemas.microsoft.com/office/drawing/2014/main" id="{85B45AF3-9E52-47A0-9D71-6A935A24CBFC}"/>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sp>
        <p:nvSpPr>
          <p:cNvPr id="11" name="textruta 10">
            <a:extLst>
              <a:ext uri="{FF2B5EF4-FFF2-40B4-BE49-F238E27FC236}">
                <a16:creationId xmlns:a16="http://schemas.microsoft.com/office/drawing/2014/main" id="{74523C4A-CA8C-48F1-A944-AEBEA523038D}"/>
              </a:ext>
            </a:extLst>
          </p:cNvPr>
          <p:cNvSpPr txBox="1"/>
          <p:nvPr/>
        </p:nvSpPr>
        <p:spPr>
          <a:xfrm>
            <a:off x="131763" y="1133475"/>
            <a:ext cx="4664075" cy="817563"/>
          </a:xfrm>
          <a:prstGeom prst="roundRect">
            <a:avLst/>
          </a:prstGeom>
          <a:noFill/>
          <a:ln>
            <a:noFill/>
          </a:ln>
        </p:spPr>
        <p:txBody>
          <a:bodyPr>
            <a:spAutoFit/>
          </a:bodyPr>
          <a:lstStyle/>
          <a:p>
            <a:pPr>
              <a:defRPr/>
            </a:pPr>
            <a:r>
              <a:rPr lang="sv-SE" sz="1400" dirty="0">
                <a:latin typeface="+mj-lt"/>
              </a:rPr>
              <a:t>Granskning och revidering behövs för att kontinuitetsarbetet ska vara relevant och tillämpligt. Nedanstående områden bör vara vägledande.</a:t>
            </a:r>
          </a:p>
        </p:txBody>
      </p:sp>
      <p:pic>
        <p:nvPicPr>
          <p:cNvPr id="94218" name="Bildobjekt 2">
            <a:extLst>
              <a:ext uri="{FF2B5EF4-FFF2-40B4-BE49-F238E27FC236}">
                <a16:creationId xmlns:a16="http://schemas.microsoft.com/office/drawing/2014/main" id="{43549314-C39B-490A-A61F-27F0F8C370F0}"/>
              </a:ext>
            </a:extLst>
          </p:cNvPr>
          <p:cNvPicPr>
            <a:picLocks noChangeAspect="1"/>
          </p:cNvPicPr>
          <p:nvPr/>
        </p:nvPicPr>
        <p:blipFill>
          <a:blip r:embed="rId6">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9" name="Rektangel 25">
            <a:extLst>
              <a:ext uri="{FF2B5EF4-FFF2-40B4-BE49-F238E27FC236}">
                <a16:creationId xmlns:a16="http://schemas.microsoft.com/office/drawing/2014/main" id="{EF983B91-369D-4F7F-AEEB-17869672CFA9}"/>
              </a:ext>
            </a:extLst>
          </p:cNvPr>
          <p:cNvSpPr>
            <a:spLocks noChangeArrowheads="1"/>
          </p:cNvSpPr>
          <p:nvPr/>
        </p:nvSpPr>
        <p:spPr bwMode="auto">
          <a:xfrm>
            <a:off x="569913" y="227013"/>
            <a:ext cx="1179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Upprätthålla</a:t>
            </a:r>
          </a:p>
        </p:txBody>
      </p:sp>
      <p:sp>
        <p:nvSpPr>
          <p:cNvPr id="18" name="textruta 17">
            <a:extLst>
              <a:ext uri="{FF2B5EF4-FFF2-40B4-BE49-F238E27FC236}">
                <a16:creationId xmlns:a16="http://schemas.microsoft.com/office/drawing/2014/main" id="{866BB6E0-624D-41FF-8659-0FEDEFA2811F}"/>
              </a:ext>
            </a:extLst>
          </p:cNvPr>
          <p:cNvSpPr txBox="1">
            <a:spLocks noChangeArrowheads="1"/>
          </p:cNvSpPr>
          <p:nvPr/>
        </p:nvSpPr>
        <p:spPr bwMode="auto">
          <a:xfrm>
            <a:off x="2860675" y="6410325"/>
            <a:ext cx="3522663" cy="2524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dirty="0">
                <a:solidFill>
                  <a:schemeClr val="tx1"/>
                </a:solidFill>
              </a:rPr>
              <a:t>Fler tips </a:t>
            </a:r>
            <a:r>
              <a:rPr lang="sv-SE" altLang="sv-SE" dirty="0">
                <a:solidFill>
                  <a:schemeClr val="tx1"/>
                </a:solidFill>
                <a:sym typeface="Webdings" panose="05030102010509060703" pitchFamily="18" charset="2"/>
              </a:rPr>
              <a:t></a:t>
            </a:r>
            <a:endParaRPr lang="sv-SE" altLang="sv-SE" dirty="0">
              <a:solidFill>
                <a:schemeClr val="tx1"/>
              </a:solidFill>
            </a:endParaRPr>
          </a:p>
        </p:txBody>
      </p:sp>
      <p:sp>
        <p:nvSpPr>
          <p:cNvPr id="65" name="textruta 64">
            <a:extLst>
              <a:ext uri="{FF2B5EF4-FFF2-40B4-BE49-F238E27FC236}">
                <a16:creationId xmlns:a16="http://schemas.microsoft.com/office/drawing/2014/main" id="{18D77D36-DAE6-4B3D-A522-AA4CEBBBE07F}"/>
              </a:ext>
            </a:extLst>
          </p:cNvPr>
          <p:cNvSpPr txBox="1"/>
          <p:nvPr/>
        </p:nvSpPr>
        <p:spPr>
          <a:xfrm>
            <a:off x="4794250" y="2703513"/>
            <a:ext cx="3506788" cy="1531937"/>
          </a:xfrm>
          <a:prstGeom prst="roundRect">
            <a:avLst/>
          </a:prstGeom>
          <a:solidFill>
            <a:schemeClr val="bg1">
              <a:lumMod val="75000"/>
            </a:schemeClr>
          </a:solidFill>
        </p:spPr>
        <p:txBody>
          <a:bodyPr>
            <a:spAutoFit/>
          </a:bodyPr>
          <a:lstStyle/>
          <a:p>
            <a:pPr>
              <a:defRPr/>
            </a:pPr>
            <a:r>
              <a:rPr lang="sv-SE" sz="1200" dirty="0">
                <a:latin typeface="+mj-lt"/>
              </a:rPr>
              <a:t>Omvärlden är i ständig förändring, det är därför av vikt att regelbundet granska och revidera kontinuitetsarbetet för att säkerställa att kontinuitetsstrategier, -lösningar och -planer är tillämpliga. Exempelvis kan kunder, konkurrenter, leverantörer eller lagstiftare ställa nya krav på kontinuitetshantering</a:t>
            </a:r>
          </a:p>
        </p:txBody>
      </p:sp>
      <p:sp>
        <p:nvSpPr>
          <p:cNvPr id="66" name="X">
            <a:extLst>
              <a:ext uri="{FF2B5EF4-FFF2-40B4-BE49-F238E27FC236}">
                <a16:creationId xmlns:a16="http://schemas.microsoft.com/office/drawing/2014/main" id="{83A89A2D-458A-4E46-BF1F-D93FEA226969}"/>
              </a:ext>
            </a:extLst>
          </p:cNvPr>
          <p:cNvSpPr>
            <a:spLocks noChangeAspect="1"/>
          </p:cNvSpPr>
          <p:nvPr/>
        </p:nvSpPr>
        <p:spPr>
          <a:xfrm>
            <a:off x="8120063" y="2465388"/>
            <a:ext cx="34290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4223" name="Bildobjekt 3">
            <a:extLst>
              <a:ext uri="{FF2B5EF4-FFF2-40B4-BE49-F238E27FC236}">
                <a16:creationId xmlns:a16="http://schemas.microsoft.com/office/drawing/2014/main" id="{9BC8BB8A-21CF-4D8B-BDA8-84C19D304E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463" y="144463"/>
            <a:ext cx="4968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Bildobjekt 83">
            <a:extLst>
              <a:ext uri="{FF2B5EF4-FFF2-40B4-BE49-F238E27FC236}">
                <a16:creationId xmlns:a16="http://schemas.microsoft.com/office/drawing/2014/main" id="{3D7C7BA8-7E1D-4966-B5F4-13A0FB9AEC3B}"/>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536973" y="2358093"/>
            <a:ext cx="2367384" cy="2367631"/>
          </a:xfrm>
          <a:prstGeom prst="rect">
            <a:avLst/>
          </a:prstGeom>
        </p:spPr>
      </p:pic>
      <p:sp>
        <p:nvSpPr>
          <p:cNvPr id="86" name="Höger 85">
            <a:extLst>
              <a:ext uri="{FF2B5EF4-FFF2-40B4-BE49-F238E27FC236}">
                <a16:creationId xmlns:a16="http://schemas.microsoft.com/office/drawing/2014/main" id="{591B3812-0884-47ED-8324-5FA6F55B863D}"/>
              </a:ext>
            </a:extLst>
          </p:cNvPr>
          <p:cNvSpPr/>
          <p:nvPr/>
        </p:nvSpPr>
        <p:spPr bwMode="auto">
          <a:xfrm>
            <a:off x="611188" y="2281238"/>
            <a:ext cx="4095750" cy="579437"/>
          </a:xfrm>
          <a:prstGeom prst="rightArrow">
            <a:avLst>
              <a:gd name="adj1" fmla="val 71292"/>
              <a:gd name="adj2" fmla="val 50000"/>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600" b="1" dirty="0">
                <a:solidFill>
                  <a:schemeClr val="tx1"/>
                </a:solidFill>
              </a:rPr>
              <a:t>Omvärldsbevakning</a:t>
            </a:r>
          </a:p>
        </p:txBody>
      </p:sp>
      <p:sp>
        <p:nvSpPr>
          <p:cNvPr id="87" name="Höger 86">
            <a:extLst>
              <a:ext uri="{FF2B5EF4-FFF2-40B4-BE49-F238E27FC236}">
                <a16:creationId xmlns:a16="http://schemas.microsoft.com/office/drawing/2014/main" id="{8F7FB40A-6B52-4364-B262-3262EE3B935C}"/>
              </a:ext>
            </a:extLst>
          </p:cNvPr>
          <p:cNvSpPr/>
          <p:nvPr/>
        </p:nvSpPr>
        <p:spPr bwMode="auto">
          <a:xfrm>
            <a:off x="611188" y="2874963"/>
            <a:ext cx="4095750" cy="579437"/>
          </a:xfrm>
          <a:prstGeom prst="rightArrow">
            <a:avLst>
              <a:gd name="adj1" fmla="val 71292"/>
              <a:gd name="adj2" fmla="val 50000"/>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600" b="1" dirty="0">
                <a:solidFill>
                  <a:schemeClr val="tx1"/>
                </a:solidFill>
              </a:rPr>
              <a:t>Organisationsförändringar</a:t>
            </a:r>
          </a:p>
        </p:txBody>
      </p:sp>
      <p:sp>
        <p:nvSpPr>
          <p:cNvPr id="88" name="Höger 87">
            <a:extLst>
              <a:ext uri="{FF2B5EF4-FFF2-40B4-BE49-F238E27FC236}">
                <a16:creationId xmlns:a16="http://schemas.microsoft.com/office/drawing/2014/main" id="{440DAAE3-CFCC-4FA2-A80A-83D4DF22321E}"/>
              </a:ext>
            </a:extLst>
          </p:cNvPr>
          <p:cNvSpPr/>
          <p:nvPr/>
        </p:nvSpPr>
        <p:spPr bwMode="auto">
          <a:xfrm>
            <a:off x="611188" y="3468688"/>
            <a:ext cx="4095750" cy="579437"/>
          </a:xfrm>
          <a:prstGeom prst="rightArrow">
            <a:avLst>
              <a:gd name="adj1" fmla="val 71292"/>
              <a:gd name="adj2" fmla="val 50000"/>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600" b="1" dirty="0">
                <a:solidFill>
                  <a:schemeClr val="tx1"/>
                </a:solidFill>
              </a:rPr>
              <a:t>Resultat av övning eller test</a:t>
            </a:r>
          </a:p>
        </p:txBody>
      </p:sp>
      <p:sp>
        <p:nvSpPr>
          <p:cNvPr id="89" name="Höger 88">
            <a:extLst>
              <a:ext uri="{FF2B5EF4-FFF2-40B4-BE49-F238E27FC236}">
                <a16:creationId xmlns:a16="http://schemas.microsoft.com/office/drawing/2014/main" id="{07425E44-F45F-40FD-B75B-530FDE2A51D8}"/>
              </a:ext>
            </a:extLst>
          </p:cNvPr>
          <p:cNvSpPr/>
          <p:nvPr/>
        </p:nvSpPr>
        <p:spPr bwMode="auto">
          <a:xfrm>
            <a:off x="611188" y="4062413"/>
            <a:ext cx="4095750" cy="579437"/>
          </a:xfrm>
          <a:prstGeom prst="rightArrow">
            <a:avLst>
              <a:gd name="adj1" fmla="val 71292"/>
              <a:gd name="adj2" fmla="val 50000"/>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600" b="1" dirty="0">
                <a:solidFill>
                  <a:schemeClr val="tx1"/>
                </a:solidFill>
              </a:rPr>
              <a:t>Revisionsrapport</a:t>
            </a:r>
          </a:p>
        </p:txBody>
      </p:sp>
      <p:sp>
        <p:nvSpPr>
          <p:cNvPr id="92" name="textruta 91">
            <a:extLst>
              <a:ext uri="{FF2B5EF4-FFF2-40B4-BE49-F238E27FC236}">
                <a16:creationId xmlns:a16="http://schemas.microsoft.com/office/drawing/2014/main" id="{71E284F1-7AFE-4FC0-AA0E-7899EB9FD025}"/>
              </a:ext>
            </a:extLst>
          </p:cNvPr>
          <p:cNvSpPr txBox="1"/>
          <p:nvPr/>
        </p:nvSpPr>
        <p:spPr>
          <a:xfrm>
            <a:off x="4815682" y="2720975"/>
            <a:ext cx="3506788" cy="1327150"/>
          </a:xfrm>
          <a:prstGeom prst="roundRect">
            <a:avLst/>
          </a:prstGeom>
          <a:solidFill>
            <a:schemeClr val="bg1">
              <a:lumMod val="75000"/>
            </a:schemeClr>
          </a:solidFill>
        </p:spPr>
        <p:txBody>
          <a:bodyPr>
            <a:spAutoFit/>
          </a:bodyPr>
          <a:lstStyle/>
          <a:p>
            <a:pPr>
              <a:defRPr/>
            </a:pPr>
            <a:r>
              <a:rPr lang="sv-SE" sz="1200" dirty="0">
                <a:latin typeface="+mj-lt"/>
              </a:rPr>
              <a:t>Vid större förändringar i verksamheten, som nya </a:t>
            </a:r>
            <a:r>
              <a:rPr lang="sv-SE" sz="1200" dirty="0" err="1">
                <a:latin typeface="+mj-lt"/>
              </a:rPr>
              <a:t>it-system</a:t>
            </a:r>
            <a:r>
              <a:rPr lang="sv-SE" sz="1200" dirty="0">
                <a:latin typeface="+mj-lt"/>
              </a:rPr>
              <a:t>, organisationsförändringar eller byte av leverantörer, bör en revidering göras. </a:t>
            </a:r>
          </a:p>
          <a:p>
            <a:pPr>
              <a:defRPr/>
            </a:pPr>
            <a:endParaRPr lang="sv-SE" sz="1200" dirty="0">
              <a:latin typeface="+mj-lt"/>
            </a:endParaRPr>
          </a:p>
          <a:p>
            <a:pPr>
              <a:defRPr/>
            </a:pPr>
            <a:r>
              <a:rPr lang="sv-SE" sz="1200" dirty="0">
                <a:latin typeface="+mj-lt"/>
              </a:rPr>
              <a:t>Utvärdering av inträffade incidenter kan också användas som underlag inför revidering. </a:t>
            </a:r>
          </a:p>
        </p:txBody>
      </p:sp>
      <p:sp>
        <p:nvSpPr>
          <p:cNvPr id="93" name="X">
            <a:extLst>
              <a:ext uri="{FF2B5EF4-FFF2-40B4-BE49-F238E27FC236}">
                <a16:creationId xmlns:a16="http://schemas.microsoft.com/office/drawing/2014/main" id="{A28C2AAF-FCCA-4167-8120-3D2566FE353E}"/>
              </a:ext>
            </a:extLst>
          </p:cNvPr>
          <p:cNvSpPr>
            <a:spLocks noChangeAspect="1"/>
          </p:cNvSpPr>
          <p:nvPr/>
        </p:nvSpPr>
        <p:spPr>
          <a:xfrm>
            <a:off x="8120063" y="2522538"/>
            <a:ext cx="34290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textruta 93">
            <a:extLst>
              <a:ext uri="{FF2B5EF4-FFF2-40B4-BE49-F238E27FC236}">
                <a16:creationId xmlns:a16="http://schemas.microsoft.com/office/drawing/2014/main" id="{8678ED79-34FA-4C9D-82D3-5840A267F485}"/>
              </a:ext>
            </a:extLst>
          </p:cNvPr>
          <p:cNvSpPr txBox="1"/>
          <p:nvPr/>
        </p:nvSpPr>
        <p:spPr>
          <a:xfrm>
            <a:off x="4800393" y="2714790"/>
            <a:ext cx="3506788" cy="1328737"/>
          </a:xfrm>
          <a:prstGeom prst="roundRect">
            <a:avLst/>
          </a:prstGeom>
          <a:solidFill>
            <a:schemeClr val="bg1">
              <a:lumMod val="75000"/>
            </a:schemeClr>
          </a:solidFill>
        </p:spPr>
        <p:txBody>
          <a:bodyPr>
            <a:spAutoFit/>
          </a:bodyPr>
          <a:lstStyle/>
          <a:p>
            <a:pPr>
              <a:defRPr/>
            </a:pPr>
            <a:r>
              <a:rPr lang="sv-SE" sz="1200" dirty="0">
                <a:latin typeface="+mj-lt"/>
              </a:rPr>
              <a:t>Behov av revideringar kan identifieras i samband med övning eller test, då exempelvis kontinuitetsplaner övas eller testas. Behov av följdändringar kan då behöva göras i bland annat rutinbeskrivningar, kontaktuppgifter eller roller och ansvar, m.m.</a:t>
            </a:r>
          </a:p>
        </p:txBody>
      </p:sp>
      <p:sp>
        <p:nvSpPr>
          <p:cNvPr id="95" name="X">
            <a:extLst>
              <a:ext uri="{FF2B5EF4-FFF2-40B4-BE49-F238E27FC236}">
                <a16:creationId xmlns:a16="http://schemas.microsoft.com/office/drawing/2014/main" id="{377E5FFD-FE70-453B-8E9F-16B9AC3C1EF9}"/>
              </a:ext>
            </a:extLst>
          </p:cNvPr>
          <p:cNvSpPr>
            <a:spLocks noChangeAspect="1"/>
          </p:cNvSpPr>
          <p:nvPr/>
        </p:nvSpPr>
        <p:spPr>
          <a:xfrm>
            <a:off x="8139113" y="2586038"/>
            <a:ext cx="34290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textruta 95">
            <a:extLst>
              <a:ext uri="{FF2B5EF4-FFF2-40B4-BE49-F238E27FC236}">
                <a16:creationId xmlns:a16="http://schemas.microsoft.com/office/drawing/2014/main" id="{AD83B7CE-3155-421B-8723-20C4FD5FEA63}"/>
              </a:ext>
            </a:extLst>
          </p:cNvPr>
          <p:cNvSpPr txBox="1"/>
          <p:nvPr/>
        </p:nvSpPr>
        <p:spPr>
          <a:xfrm>
            <a:off x="4809918" y="2720975"/>
            <a:ext cx="3506788" cy="1327150"/>
          </a:xfrm>
          <a:prstGeom prst="roundRect">
            <a:avLst/>
          </a:prstGeom>
          <a:solidFill>
            <a:schemeClr val="bg1">
              <a:lumMod val="75000"/>
            </a:schemeClr>
          </a:solidFill>
        </p:spPr>
        <p:txBody>
          <a:bodyPr>
            <a:spAutoFit/>
          </a:bodyPr>
          <a:lstStyle/>
          <a:p>
            <a:pPr>
              <a:defRPr/>
            </a:pPr>
            <a:r>
              <a:rPr lang="sv-SE" sz="1200" dirty="0">
                <a:latin typeface="+mj-lt"/>
              </a:rPr>
              <a:t>Revision och granskning kan genomföras både av interna och externa parter. Det bör, i de interna rutinerna, finnas en process för hur regelbundna interna granskningar ska ske. Det bör också vara tydligt definierat hur resultat från granskningar ska tillvaratas.</a:t>
            </a:r>
          </a:p>
        </p:txBody>
      </p:sp>
      <p:sp>
        <p:nvSpPr>
          <p:cNvPr id="97" name="X">
            <a:extLst>
              <a:ext uri="{FF2B5EF4-FFF2-40B4-BE49-F238E27FC236}">
                <a16:creationId xmlns:a16="http://schemas.microsoft.com/office/drawing/2014/main" id="{0F8EF99F-D15F-4465-88FF-2798446E774C}"/>
              </a:ext>
            </a:extLst>
          </p:cNvPr>
          <p:cNvSpPr>
            <a:spLocks noChangeAspect="1"/>
          </p:cNvSpPr>
          <p:nvPr/>
        </p:nvSpPr>
        <p:spPr>
          <a:xfrm>
            <a:off x="8096250" y="2555875"/>
            <a:ext cx="34290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textruta 28">
            <a:hlinkClick r:id="rId9" action="ppaction://hlinksldjump"/>
            <a:extLst>
              <a:ext uri="{FF2B5EF4-FFF2-40B4-BE49-F238E27FC236}">
                <a16:creationId xmlns:a16="http://schemas.microsoft.com/office/drawing/2014/main" id="{D433E44D-3476-4401-B3D2-299E897A4DC7}"/>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28" name="grey_out">
            <a:extLst>
              <a:ext uri="{FF2B5EF4-FFF2-40B4-BE49-F238E27FC236}">
                <a16:creationId xmlns:a16="http://schemas.microsoft.com/office/drawing/2014/main" id="{6F2896F6-E343-490D-A85B-CD8A62D028CE}"/>
              </a:ext>
            </a:extLst>
          </p:cNvPr>
          <p:cNvSpPr/>
          <p:nvPr/>
        </p:nvSpPr>
        <p:spPr>
          <a:xfrm>
            <a:off x="-46831" y="-6487"/>
            <a:ext cx="9448800" cy="70739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ktangel med rundade hörn 30">
            <a:extLst>
              <a:ext uri="{FF2B5EF4-FFF2-40B4-BE49-F238E27FC236}">
                <a16:creationId xmlns:a16="http://schemas.microsoft.com/office/drawing/2014/main" id="{D8FFB0FB-94A9-4F58-AF7C-F8ECB0A72E74}"/>
              </a:ext>
            </a:extLst>
          </p:cNvPr>
          <p:cNvSpPr>
            <a:spLocks noChangeAspect="1"/>
          </p:cNvSpPr>
          <p:nvPr/>
        </p:nvSpPr>
        <p:spPr>
          <a:xfrm>
            <a:off x="1241538" y="955813"/>
            <a:ext cx="7300800" cy="4789805"/>
          </a:xfrm>
          <a:prstGeom prst="roundRect">
            <a:avLst/>
          </a:prstGeom>
          <a:ln/>
        </p:spPr>
        <p:style>
          <a:lnRef idx="0">
            <a:schemeClr val="accent5"/>
          </a:lnRef>
          <a:fillRef idx="3">
            <a:schemeClr val="accent5"/>
          </a:fillRef>
          <a:effectRef idx="3">
            <a:schemeClr val="accent5"/>
          </a:effectRef>
          <a:fontRef idx="minor">
            <a:schemeClr val="lt1"/>
          </a:fontRef>
        </p:style>
        <p:txBody>
          <a:bodyPr/>
          <a:lstStyle/>
          <a:p>
            <a:pPr>
              <a:spcBef>
                <a:spcPts val="600"/>
              </a:spcBef>
              <a:spcAft>
                <a:spcPts val="600"/>
              </a:spcAft>
              <a:tabLst>
                <a:tab pos="685800" algn="l"/>
                <a:tab pos="914400" algn="l"/>
              </a:tabLst>
              <a:defRPr/>
            </a:pPr>
            <a:r>
              <a:rPr lang="sv-SE" sz="1600" b="1" dirty="0">
                <a:solidFill>
                  <a:schemeClr val="tx1"/>
                </a:solidFill>
              </a:rPr>
              <a:t>TIPS FÖR GENOMFÖRANDE</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Hur organisationen avser genomföra granskning och revidering beskrivs med fördel i relevant styrande dokument, såsom policy, instruktion, eller liknande.</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Revideringar kan till exempel göras för de styrande dokumenten eller i analys av verksamheten då större förändringar skett. </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Granskning bör inte bara göras reaktivt vid identifierade förändringar utan även vid återkommande tillfällen och kontinuerligt, exempelvis årligen eller halvårsvis.</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Tänk på att revideringar av exempelvis styrande dokument, såsom kriteriemodellen, leder till att revideringar i de efterföljande stegen i kontinuitetshanterings­processen måste genomföras.</a:t>
            </a:r>
          </a:p>
          <a:p>
            <a:pPr marL="285750" indent="-285750">
              <a:spcBef>
                <a:spcPts val="600"/>
              </a:spcBef>
              <a:spcAft>
                <a:spcPts val="600"/>
              </a:spcAft>
              <a:buFont typeface="Arial" panose="020B0604020202020204" pitchFamily="34" charset="0"/>
              <a:buChar char="•"/>
              <a:tabLst>
                <a:tab pos="685800" algn="l"/>
                <a:tab pos="914400" algn="l"/>
              </a:tabLst>
              <a:defRPr/>
            </a:pPr>
            <a:r>
              <a:rPr lang="sv-SE" sz="1600" dirty="0">
                <a:solidFill>
                  <a:schemeClr val="tx1"/>
                </a:solidFill>
              </a:rPr>
              <a:t>Andra exempel på orsaker till revidering kan vara förändrade prioriteringar, strategin är inte hållbar, mer utbildning, övning eller test behövs, programmet för kontinuitetshantering är ineffektivt, m.m.</a:t>
            </a:r>
          </a:p>
          <a:p>
            <a:pPr marL="285750" indent="-285750">
              <a:spcBef>
                <a:spcPts val="600"/>
              </a:spcBef>
              <a:spcAft>
                <a:spcPts val="600"/>
              </a:spcAft>
              <a:buFont typeface="Arial" panose="020B0604020202020204" pitchFamily="34" charset="0"/>
              <a:buChar char="•"/>
              <a:tabLst>
                <a:tab pos="685800" algn="l"/>
                <a:tab pos="914400" algn="l"/>
              </a:tabLst>
              <a:defRPr/>
            </a:pPr>
            <a:endParaRPr lang="sv-SE" sz="1600" dirty="0">
              <a:solidFill>
                <a:schemeClr val="tx1"/>
              </a:solidFill>
            </a:endParaRPr>
          </a:p>
        </p:txBody>
      </p:sp>
      <p:sp>
        <p:nvSpPr>
          <p:cNvPr id="33" name="X">
            <a:extLst>
              <a:ext uri="{FF2B5EF4-FFF2-40B4-BE49-F238E27FC236}">
                <a16:creationId xmlns:a16="http://schemas.microsoft.com/office/drawing/2014/main" id="{1F29C5F0-068E-4DBB-9999-96F7FEADE373}"/>
              </a:ext>
            </a:extLst>
          </p:cNvPr>
          <p:cNvSpPr/>
          <p:nvPr/>
        </p:nvSpPr>
        <p:spPr>
          <a:xfrm>
            <a:off x="7781541" y="779627"/>
            <a:ext cx="636588" cy="969963"/>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66"/>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6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93"/>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9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5"/>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94"/>
                                        </p:tgtEl>
                                        <p:attrNameLst>
                                          <p:attrName>style.visibility</p:attrName>
                                        </p:attrNameLst>
                                      </p:cBhvr>
                                      <p:to>
                                        <p:strVal val="hidden"/>
                                      </p:to>
                                    </p:set>
                                  </p:childTnLst>
                                </p:cTn>
                              </p:par>
                              <p:par>
                                <p:cTn id="17" presetID="1" presetClass="exit" presetSubtype="0" fill="hold" grpId="2" nodeType="withEffect">
                                  <p:stCondLst>
                                    <p:cond delay="0"/>
                                  </p:stCondLst>
                                  <p:childTnLst>
                                    <p:set>
                                      <p:cBhvr>
                                        <p:cTn id="18" dur="1" fill="hold">
                                          <p:stCondLst>
                                            <p:cond delay="0"/>
                                          </p:stCondLst>
                                        </p:cTn>
                                        <p:tgtEl>
                                          <p:spTgt spid="9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9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6"/>
                                        </p:tgtEl>
                                        <p:attrNameLst>
                                          <p:attrName>style.visibility</p:attrName>
                                        </p:attrNameLst>
                                      </p:cBhvr>
                                      <p:to>
                                        <p:strVal val="hidden"/>
                                      </p:to>
                                    </p:set>
                                  </p:childTnLst>
                                </p:cTn>
                              </p:par>
                              <p:par>
                                <p:cTn id="23" presetID="1" presetClass="exit" presetSubtype="0" fill="hold" grpId="8" nodeType="withEffect">
                                  <p:stCondLst>
                                    <p:cond delay="0"/>
                                  </p:stCondLst>
                                  <p:childTnLst>
                                    <p:set>
                                      <p:cBhvr>
                                        <p:cTn id="24" dur="1" fill="hold">
                                          <p:stCondLst>
                                            <p:cond delay="0"/>
                                          </p:stCondLst>
                                        </p:cTn>
                                        <p:tgtEl>
                                          <p:spTgt spid="6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93"/>
                                        </p:tgtEl>
                                        <p:attrNameLst>
                                          <p:attrName>style.visibility</p:attrName>
                                        </p:attrNameLst>
                                      </p:cBhvr>
                                      <p:to>
                                        <p:strVal val="hidden"/>
                                      </p:to>
                                    </p:set>
                                  </p:childTnLst>
                                </p:cTn>
                              </p:par>
                              <p:par>
                                <p:cTn id="27" presetID="1" presetClass="exit" presetSubtype="0" fill="hold" grpId="8" nodeType="withEffect">
                                  <p:stCondLst>
                                    <p:cond delay="0"/>
                                  </p:stCondLst>
                                  <p:childTnLst>
                                    <p:set>
                                      <p:cBhvr>
                                        <p:cTn id="28" dur="1" fill="hold">
                                          <p:stCondLst>
                                            <p:cond delay="0"/>
                                          </p:stCondLst>
                                        </p:cTn>
                                        <p:tgtEl>
                                          <p:spTgt spid="9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95"/>
                                        </p:tgtEl>
                                        <p:attrNameLst>
                                          <p:attrName>style.visibility</p:attrName>
                                        </p:attrNameLst>
                                      </p:cBhvr>
                                      <p:to>
                                        <p:strVal val="hidden"/>
                                      </p:to>
                                    </p:set>
                                  </p:childTnLst>
                                </p:cTn>
                              </p:par>
                              <p:par>
                                <p:cTn id="31" presetID="1" presetClass="exit" presetSubtype="0" fill="hold" grpId="8" nodeType="withEffect">
                                  <p:stCondLst>
                                    <p:cond delay="0"/>
                                  </p:stCondLst>
                                  <p:childTnLst>
                                    <p:set>
                                      <p:cBhvr>
                                        <p:cTn id="32" dur="1" fill="hold">
                                          <p:stCondLst>
                                            <p:cond delay="0"/>
                                          </p:stCondLst>
                                        </p:cTn>
                                        <p:tgtEl>
                                          <p:spTgt spid="94"/>
                                        </p:tgtEl>
                                        <p:attrNameLst>
                                          <p:attrName>style.visibility</p:attrName>
                                        </p:attrNameLst>
                                      </p:cBhvr>
                                      <p:to>
                                        <p:strVal val="hidden"/>
                                      </p:to>
                                    </p:set>
                                  </p:childTnLst>
                                </p:cTn>
                              </p:par>
                              <p:par>
                                <p:cTn id="33" presetID="1" presetClass="exit" presetSubtype="0" fill="hold" grpId="8" nodeType="withEffect">
                                  <p:stCondLst>
                                    <p:cond delay="0"/>
                                  </p:stCondLst>
                                  <p:childTnLst>
                                    <p:set>
                                      <p:cBhvr>
                                        <p:cTn id="34" dur="1" fill="hold">
                                          <p:stCondLst>
                                            <p:cond delay="0"/>
                                          </p:stCondLst>
                                        </p:cTn>
                                        <p:tgtEl>
                                          <p:spTgt spid="9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9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8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66"/>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xit" presetSubtype="0" fill="hold" grpId="1" nodeType="withEffect">
                                  <p:stCondLst>
                                    <p:cond delay="0"/>
                                  </p:stCondLst>
                                  <p:childTnLst>
                                    <p:set>
                                      <p:cBhvr>
                                        <p:cTn id="49" dur="1" fill="hold">
                                          <p:stCondLst>
                                            <p:cond delay="0"/>
                                          </p:stCondLst>
                                        </p:cTn>
                                        <p:tgtEl>
                                          <p:spTgt spid="65"/>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52" restart="whenNotActive" fill="hold" evtFilter="cancelBubble" nodeType="interactiveSeq">
                <p:stCondLst>
                  <p:cond evt="onClick" delay="0">
                    <p:tgtEl>
                      <p:spTgt spid="86"/>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0"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childTnLst>
                                </p:cTn>
                              </p:par>
                              <p:par>
                                <p:cTn id="58" presetID="10" presetClass="entr" presetSubtype="0" fill="hold"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fade">
                                      <p:cBhvr>
                                        <p:cTn id="60" dur="500"/>
                                        <p:tgtEl>
                                          <p:spTgt spid="66"/>
                                        </p:tgtEl>
                                      </p:cBhvr>
                                    </p:animEffect>
                                  </p:childTnLst>
                                </p:cTn>
                              </p:par>
                              <p:par>
                                <p:cTn id="61" presetID="1" presetClass="exit" presetSubtype="0" fill="hold" nodeType="withEffect">
                                  <p:stCondLst>
                                    <p:cond delay="0"/>
                                  </p:stCondLst>
                                  <p:childTnLst>
                                    <p:set>
                                      <p:cBhvr>
                                        <p:cTn id="62" dur="1" fill="hold">
                                          <p:stCondLst>
                                            <p:cond delay="0"/>
                                          </p:stCondLst>
                                        </p:cTn>
                                        <p:tgtEl>
                                          <p:spTgt spid="93"/>
                                        </p:tgtEl>
                                        <p:attrNameLst>
                                          <p:attrName>style.visibility</p:attrName>
                                        </p:attrNameLst>
                                      </p:cBhvr>
                                      <p:to>
                                        <p:strVal val="hidden"/>
                                      </p:to>
                                    </p:set>
                                  </p:childTnLst>
                                </p:cTn>
                              </p:par>
                              <p:par>
                                <p:cTn id="63" presetID="1" presetClass="exit" presetSubtype="0" fill="hold" grpId="3" nodeType="withEffect">
                                  <p:stCondLst>
                                    <p:cond delay="0"/>
                                  </p:stCondLst>
                                  <p:childTnLst>
                                    <p:set>
                                      <p:cBhvr>
                                        <p:cTn id="64" dur="1" fill="hold">
                                          <p:stCondLst>
                                            <p:cond delay="0"/>
                                          </p:stCondLst>
                                        </p:cTn>
                                        <p:tgtEl>
                                          <p:spTgt spid="9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95"/>
                                        </p:tgtEl>
                                        <p:attrNameLst>
                                          <p:attrName>style.visibility</p:attrName>
                                        </p:attrNameLst>
                                      </p:cBhvr>
                                      <p:to>
                                        <p:strVal val="hidden"/>
                                      </p:to>
                                    </p:set>
                                  </p:childTnLst>
                                </p:cTn>
                              </p:par>
                              <p:par>
                                <p:cTn id="67" presetID="1" presetClass="exit" presetSubtype="0" fill="hold" grpId="3" nodeType="withEffect">
                                  <p:stCondLst>
                                    <p:cond delay="0"/>
                                  </p:stCondLst>
                                  <p:childTnLst>
                                    <p:set>
                                      <p:cBhvr>
                                        <p:cTn id="68" dur="1" fill="hold">
                                          <p:stCondLst>
                                            <p:cond delay="0"/>
                                          </p:stCondLst>
                                        </p:cTn>
                                        <p:tgtEl>
                                          <p:spTgt spid="94"/>
                                        </p:tgtEl>
                                        <p:attrNameLst>
                                          <p:attrName>style.visibility</p:attrName>
                                        </p:attrNameLst>
                                      </p:cBhvr>
                                      <p:to>
                                        <p:strVal val="hidden"/>
                                      </p:to>
                                    </p:set>
                                  </p:childTnLst>
                                </p:cTn>
                              </p:par>
                              <p:par>
                                <p:cTn id="69" presetID="1" presetClass="exit" presetSubtype="0" fill="hold" grpId="3" nodeType="withEffect">
                                  <p:stCondLst>
                                    <p:cond delay="0"/>
                                  </p:stCondLst>
                                  <p:childTnLst>
                                    <p:set>
                                      <p:cBhvr>
                                        <p:cTn id="70" dur="1" fill="hold">
                                          <p:stCondLst>
                                            <p:cond delay="0"/>
                                          </p:stCondLst>
                                        </p:cTn>
                                        <p:tgtEl>
                                          <p:spTgt spid="96"/>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97"/>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75" restart="whenNotActive" fill="hold" evtFilter="cancelBubble" nodeType="interactiveSeq">
                <p:stCondLst>
                  <p:cond evt="onClick" delay="0">
                    <p:tgtEl>
                      <p:spTgt spid="93"/>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 presetClass="exit" presetSubtype="0" fill="hold" grpId="1" nodeType="withEffect">
                                  <p:stCondLst>
                                    <p:cond delay="0"/>
                                  </p:stCondLst>
                                  <p:childTnLst>
                                    <p:set>
                                      <p:cBhvr>
                                        <p:cTn id="79" dur="1" fill="hold">
                                          <p:stCondLst>
                                            <p:cond delay="0"/>
                                          </p:stCondLst>
                                        </p:cTn>
                                        <p:tgtEl>
                                          <p:spTgt spid="92"/>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82" restart="whenNotActive" fill="hold" evtFilter="cancelBubble" nodeType="interactiveSeq">
                <p:stCondLst>
                  <p:cond evt="onClick" delay="0">
                    <p:tgtEl>
                      <p:spTgt spid="87"/>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0" presetClass="entr" presetSubtype="0" fill="hold" grpId="0" nodeType="after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fade">
                                      <p:cBhvr>
                                        <p:cTn id="87" dur="500"/>
                                        <p:tgtEl>
                                          <p:spTgt spid="92"/>
                                        </p:tgtEl>
                                      </p:cBhvr>
                                    </p:animEffect>
                                  </p:childTnLst>
                                </p:cTn>
                              </p:par>
                              <p:par>
                                <p:cTn id="88" presetID="10" presetClass="entr" presetSubtype="0" fill="hold" nodeType="withEffect">
                                  <p:stCondLst>
                                    <p:cond delay="0"/>
                                  </p:stCondLst>
                                  <p:childTnLst>
                                    <p:set>
                                      <p:cBhvr>
                                        <p:cTn id="89" dur="1" fill="hold">
                                          <p:stCondLst>
                                            <p:cond delay="0"/>
                                          </p:stCondLst>
                                        </p:cTn>
                                        <p:tgtEl>
                                          <p:spTgt spid="93"/>
                                        </p:tgtEl>
                                        <p:attrNameLst>
                                          <p:attrName>style.visibility</p:attrName>
                                        </p:attrNameLst>
                                      </p:cBhvr>
                                      <p:to>
                                        <p:strVal val="visible"/>
                                      </p:to>
                                    </p:set>
                                    <p:animEffect transition="in" filter="fade">
                                      <p:cBhvr>
                                        <p:cTn id="90" dur="500"/>
                                        <p:tgtEl>
                                          <p:spTgt spid="93"/>
                                        </p:tgtEl>
                                      </p:cBhvr>
                                    </p:animEffect>
                                  </p:childTnLst>
                                </p:cTn>
                              </p:par>
                              <p:par>
                                <p:cTn id="91" presetID="1" presetClass="exit" presetSubtype="0" fill="hold" nodeType="withEffect">
                                  <p:stCondLst>
                                    <p:cond delay="0"/>
                                  </p:stCondLst>
                                  <p:childTnLst>
                                    <p:set>
                                      <p:cBhvr>
                                        <p:cTn id="92" dur="1" fill="hold">
                                          <p:stCondLst>
                                            <p:cond delay="0"/>
                                          </p:stCondLst>
                                        </p:cTn>
                                        <p:tgtEl>
                                          <p:spTgt spid="66"/>
                                        </p:tgtEl>
                                        <p:attrNameLst>
                                          <p:attrName>style.visibility</p:attrName>
                                        </p:attrNameLst>
                                      </p:cBhvr>
                                      <p:to>
                                        <p:strVal val="hidden"/>
                                      </p:to>
                                    </p:set>
                                  </p:childTnLst>
                                </p:cTn>
                              </p:par>
                              <p:par>
                                <p:cTn id="93" presetID="1" presetClass="exit" presetSubtype="0" fill="hold" grpId="3" nodeType="withEffect">
                                  <p:stCondLst>
                                    <p:cond delay="0"/>
                                  </p:stCondLst>
                                  <p:childTnLst>
                                    <p:set>
                                      <p:cBhvr>
                                        <p:cTn id="94" dur="1" fill="hold">
                                          <p:stCondLst>
                                            <p:cond delay="0"/>
                                          </p:stCondLst>
                                        </p:cTn>
                                        <p:tgtEl>
                                          <p:spTgt spid="65"/>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95"/>
                                        </p:tgtEl>
                                        <p:attrNameLst>
                                          <p:attrName>style.visibility</p:attrName>
                                        </p:attrNameLst>
                                      </p:cBhvr>
                                      <p:to>
                                        <p:strVal val="hidden"/>
                                      </p:to>
                                    </p:set>
                                  </p:childTnLst>
                                </p:cTn>
                              </p:par>
                              <p:par>
                                <p:cTn id="97" presetID="1" presetClass="exit" presetSubtype="0" fill="hold" grpId="4" nodeType="withEffect">
                                  <p:stCondLst>
                                    <p:cond delay="0"/>
                                  </p:stCondLst>
                                  <p:childTnLst>
                                    <p:set>
                                      <p:cBhvr>
                                        <p:cTn id="98" dur="1" fill="hold">
                                          <p:stCondLst>
                                            <p:cond delay="0"/>
                                          </p:stCondLst>
                                        </p:cTn>
                                        <p:tgtEl>
                                          <p:spTgt spid="94"/>
                                        </p:tgtEl>
                                        <p:attrNameLst>
                                          <p:attrName>style.visibility</p:attrName>
                                        </p:attrNameLst>
                                      </p:cBhvr>
                                      <p:to>
                                        <p:strVal val="hidden"/>
                                      </p:to>
                                    </p:set>
                                  </p:childTnLst>
                                </p:cTn>
                              </p:par>
                              <p:par>
                                <p:cTn id="99" presetID="1" presetClass="exit" presetSubtype="0" fill="hold" grpId="4" nodeType="withEffect">
                                  <p:stCondLst>
                                    <p:cond delay="0"/>
                                  </p:stCondLst>
                                  <p:childTnLst>
                                    <p:set>
                                      <p:cBhvr>
                                        <p:cTn id="100" dur="1" fill="hold">
                                          <p:stCondLst>
                                            <p:cond delay="0"/>
                                          </p:stCondLst>
                                        </p:cTn>
                                        <p:tgtEl>
                                          <p:spTgt spid="96"/>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97"/>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105" restart="whenNotActive" fill="hold" evtFilter="cancelBubble" nodeType="interactiveSeq">
                <p:stCondLst>
                  <p:cond evt="onClick" delay="0">
                    <p:tgtEl>
                      <p:spTgt spid="95"/>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1" presetClass="exit" presetSubtype="0" fill="hold" grpId="1" nodeType="withEffect">
                                  <p:stCondLst>
                                    <p:cond delay="0"/>
                                  </p:stCondLst>
                                  <p:childTnLst>
                                    <p:set>
                                      <p:cBhvr>
                                        <p:cTn id="109" dur="1" fill="hold">
                                          <p:stCondLst>
                                            <p:cond delay="0"/>
                                          </p:stCondLst>
                                        </p:cTn>
                                        <p:tgtEl>
                                          <p:spTgt spid="94"/>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112" restart="whenNotActive" fill="hold" evtFilter="cancelBubble" nodeType="interactiveSeq">
                <p:stCondLst>
                  <p:cond evt="onClick" delay="0">
                    <p:tgtEl>
                      <p:spTgt spid="88"/>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10" presetClass="entr" presetSubtype="0" fill="hold" grpId="0" nodeType="after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fade">
                                      <p:cBhvr>
                                        <p:cTn id="117" dur="500"/>
                                        <p:tgtEl>
                                          <p:spTgt spid="94"/>
                                        </p:tgtEl>
                                      </p:cBhvr>
                                    </p:animEffect>
                                  </p:childTnLst>
                                </p:cTn>
                              </p:par>
                              <p:par>
                                <p:cTn id="118" presetID="10" presetClass="entr" presetSubtype="0" fill="hold" nodeType="withEffect">
                                  <p:stCondLst>
                                    <p:cond delay="0"/>
                                  </p:stCondLst>
                                  <p:childTnLst>
                                    <p:set>
                                      <p:cBhvr>
                                        <p:cTn id="119" dur="1" fill="hold">
                                          <p:stCondLst>
                                            <p:cond delay="0"/>
                                          </p:stCondLst>
                                        </p:cTn>
                                        <p:tgtEl>
                                          <p:spTgt spid="95"/>
                                        </p:tgtEl>
                                        <p:attrNameLst>
                                          <p:attrName>style.visibility</p:attrName>
                                        </p:attrNameLst>
                                      </p:cBhvr>
                                      <p:to>
                                        <p:strVal val="visible"/>
                                      </p:to>
                                    </p:set>
                                    <p:animEffect transition="in" filter="fade">
                                      <p:cBhvr>
                                        <p:cTn id="120" dur="500"/>
                                        <p:tgtEl>
                                          <p:spTgt spid="95"/>
                                        </p:tgtEl>
                                      </p:cBhvr>
                                    </p:animEffect>
                                  </p:childTnLst>
                                </p:cTn>
                              </p:par>
                              <p:par>
                                <p:cTn id="121" presetID="1" presetClass="exit" presetSubtype="0" fill="hold" nodeType="withEffect">
                                  <p:stCondLst>
                                    <p:cond delay="0"/>
                                  </p:stCondLst>
                                  <p:childTnLst>
                                    <p:set>
                                      <p:cBhvr>
                                        <p:cTn id="122" dur="1" fill="hold">
                                          <p:stCondLst>
                                            <p:cond delay="0"/>
                                          </p:stCondLst>
                                        </p:cTn>
                                        <p:tgtEl>
                                          <p:spTgt spid="66"/>
                                        </p:tgtEl>
                                        <p:attrNameLst>
                                          <p:attrName>style.visibility</p:attrName>
                                        </p:attrNameLst>
                                      </p:cBhvr>
                                      <p:to>
                                        <p:strVal val="hidden"/>
                                      </p:to>
                                    </p:set>
                                  </p:childTnLst>
                                </p:cTn>
                              </p:par>
                              <p:par>
                                <p:cTn id="123" presetID="1" presetClass="exit" presetSubtype="0" fill="hold" grpId="4" nodeType="withEffect">
                                  <p:stCondLst>
                                    <p:cond delay="0"/>
                                  </p:stCondLst>
                                  <p:childTnLst>
                                    <p:set>
                                      <p:cBhvr>
                                        <p:cTn id="124" dur="1" fill="hold">
                                          <p:stCondLst>
                                            <p:cond delay="0"/>
                                          </p:stCondLst>
                                        </p:cTn>
                                        <p:tgtEl>
                                          <p:spTgt spid="65"/>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93"/>
                                        </p:tgtEl>
                                        <p:attrNameLst>
                                          <p:attrName>style.visibility</p:attrName>
                                        </p:attrNameLst>
                                      </p:cBhvr>
                                      <p:to>
                                        <p:strVal val="hidden"/>
                                      </p:to>
                                    </p:set>
                                  </p:childTnLst>
                                </p:cTn>
                              </p:par>
                              <p:par>
                                <p:cTn id="127" presetID="1" presetClass="exit" presetSubtype="0" fill="hold" grpId="4" nodeType="withEffect">
                                  <p:stCondLst>
                                    <p:cond delay="0"/>
                                  </p:stCondLst>
                                  <p:childTnLst>
                                    <p:set>
                                      <p:cBhvr>
                                        <p:cTn id="128" dur="1" fill="hold">
                                          <p:stCondLst>
                                            <p:cond delay="0"/>
                                          </p:stCondLst>
                                        </p:cTn>
                                        <p:tgtEl>
                                          <p:spTgt spid="92"/>
                                        </p:tgtEl>
                                        <p:attrNameLst>
                                          <p:attrName>style.visibility</p:attrName>
                                        </p:attrNameLst>
                                      </p:cBhvr>
                                      <p:to>
                                        <p:strVal val="hidden"/>
                                      </p:to>
                                    </p:set>
                                  </p:childTnLst>
                                </p:cTn>
                              </p:par>
                              <p:par>
                                <p:cTn id="129" presetID="1" presetClass="exit" presetSubtype="0" fill="hold" grpId="5" nodeType="withEffect">
                                  <p:stCondLst>
                                    <p:cond delay="0"/>
                                  </p:stCondLst>
                                  <p:childTnLst>
                                    <p:set>
                                      <p:cBhvr>
                                        <p:cTn id="130" dur="1" fill="hold">
                                          <p:stCondLst>
                                            <p:cond delay="0"/>
                                          </p:stCondLst>
                                        </p:cTn>
                                        <p:tgtEl>
                                          <p:spTgt spid="96"/>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97"/>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135" restart="whenNotActive" fill="hold" evtFilter="cancelBubble" nodeType="interactiveSeq">
                <p:stCondLst>
                  <p:cond evt="onClick" delay="0">
                    <p:tgtEl>
                      <p:spTgt spid="97"/>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1" presetClass="exit" presetSubtype="0" fill="hold" grpId="1" nodeType="withEffect">
                                  <p:stCondLst>
                                    <p:cond delay="0"/>
                                  </p:stCondLst>
                                  <p:childTnLst>
                                    <p:set>
                                      <p:cBhvr>
                                        <p:cTn id="139" dur="1" fill="hold">
                                          <p:stCondLst>
                                            <p:cond delay="0"/>
                                          </p:stCondLst>
                                        </p:cTn>
                                        <p:tgtEl>
                                          <p:spTgt spid="96"/>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142" restart="whenNotActive" fill="hold" evtFilter="cancelBubble" nodeType="interactiveSeq">
                <p:stCondLst>
                  <p:cond evt="onClick" delay="0">
                    <p:tgtEl>
                      <p:spTgt spid="89"/>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10"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500"/>
                                        <p:tgtEl>
                                          <p:spTgt spid="96"/>
                                        </p:tgtEl>
                                      </p:cBhvr>
                                    </p:animEffect>
                                  </p:childTnLst>
                                </p:cTn>
                              </p:par>
                              <p:par>
                                <p:cTn id="148" presetID="10" presetClass="entr" presetSubtype="0" fill="hold" nodeType="withEffect">
                                  <p:stCondLst>
                                    <p:cond delay="0"/>
                                  </p:stCondLst>
                                  <p:childTnLst>
                                    <p:set>
                                      <p:cBhvr>
                                        <p:cTn id="149" dur="1" fill="hold">
                                          <p:stCondLst>
                                            <p:cond delay="0"/>
                                          </p:stCondLst>
                                        </p:cTn>
                                        <p:tgtEl>
                                          <p:spTgt spid="97"/>
                                        </p:tgtEl>
                                        <p:attrNameLst>
                                          <p:attrName>style.visibility</p:attrName>
                                        </p:attrNameLst>
                                      </p:cBhvr>
                                      <p:to>
                                        <p:strVal val="visible"/>
                                      </p:to>
                                    </p:set>
                                    <p:animEffect transition="in" filter="fade">
                                      <p:cBhvr>
                                        <p:cTn id="150" dur="500"/>
                                        <p:tgtEl>
                                          <p:spTgt spid="97"/>
                                        </p:tgtEl>
                                      </p:cBhvr>
                                    </p:animEffect>
                                  </p:childTnLst>
                                </p:cTn>
                              </p:par>
                              <p:par>
                                <p:cTn id="151" presetID="1" presetClass="exit" presetSubtype="0" fill="hold" nodeType="withEffect">
                                  <p:stCondLst>
                                    <p:cond delay="0"/>
                                  </p:stCondLst>
                                  <p:childTnLst>
                                    <p:set>
                                      <p:cBhvr>
                                        <p:cTn id="152" dur="1" fill="hold">
                                          <p:stCondLst>
                                            <p:cond delay="0"/>
                                          </p:stCondLst>
                                        </p:cTn>
                                        <p:tgtEl>
                                          <p:spTgt spid="66"/>
                                        </p:tgtEl>
                                        <p:attrNameLst>
                                          <p:attrName>style.visibility</p:attrName>
                                        </p:attrNameLst>
                                      </p:cBhvr>
                                      <p:to>
                                        <p:strVal val="hidden"/>
                                      </p:to>
                                    </p:set>
                                  </p:childTnLst>
                                </p:cTn>
                              </p:par>
                              <p:par>
                                <p:cTn id="153" presetID="1" presetClass="exit" presetSubtype="0" fill="hold" grpId="5" nodeType="withEffect">
                                  <p:stCondLst>
                                    <p:cond delay="0"/>
                                  </p:stCondLst>
                                  <p:childTnLst>
                                    <p:set>
                                      <p:cBhvr>
                                        <p:cTn id="154" dur="1" fill="hold">
                                          <p:stCondLst>
                                            <p:cond delay="0"/>
                                          </p:stCondLst>
                                        </p:cTn>
                                        <p:tgtEl>
                                          <p:spTgt spid="65"/>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93"/>
                                        </p:tgtEl>
                                        <p:attrNameLst>
                                          <p:attrName>style.visibility</p:attrName>
                                        </p:attrNameLst>
                                      </p:cBhvr>
                                      <p:to>
                                        <p:strVal val="hidden"/>
                                      </p:to>
                                    </p:set>
                                  </p:childTnLst>
                                </p:cTn>
                              </p:par>
                              <p:par>
                                <p:cTn id="157" presetID="1" presetClass="exit" presetSubtype="0" fill="hold" grpId="5" nodeType="withEffect">
                                  <p:stCondLst>
                                    <p:cond delay="0"/>
                                  </p:stCondLst>
                                  <p:childTnLst>
                                    <p:set>
                                      <p:cBhvr>
                                        <p:cTn id="158" dur="1" fill="hold">
                                          <p:stCondLst>
                                            <p:cond delay="0"/>
                                          </p:stCondLst>
                                        </p:cTn>
                                        <p:tgtEl>
                                          <p:spTgt spid="92"/>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95"/>
                                        </p:tgtEl>
                                        <p:attrNameLst>
                                          <p:attrName>style.visibility</p:attrName>
                                        </p:attrNameLst>
                                      </p:cBhvr>
                                      <p:to>
                                        <p:strVal val="hidden"/>
                                      </p:to>
                                    </p:set>
                                  </p:childTnLst>
                                </p:cTn>
                              </p:par>
                              <p:par>
                                <p:cTn id="161" presetID="1" presetClass="exit" presetSubtype="0" fill="hold" grpId="5" nodeType="withEffect">
                                  <p:stCondLst>
                                    <p:cond delay="0"/>
                                  </p:stCondLst>
                                  <p:childTnLst>
                                    <p:set>
                                      <p:cBhvr>
                                        <p:cTn id="162" dur="1" fill="hold">
                                          <p:stCondLst>
                                            <p:cond delay="0"/>
                                          </p:stCondLst>
                                        </p:cTn>
                                        <p:tgtEl>
                                          <p:spTgt spid="94"/>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165" restart="whenNotActive" fill="hold" evtFilter="cancelBubble" nodeType="interactiveSeq">
                <p:stCondLst>
                  <p:cond evt="onClick" delay="0">
                    <p:tgtEl>
                      <p:spTgt spid="18"/>
                    </p:tgtEl>
                  </p:cond>
                </p:stCondLst>
                <p:endSync evt="end" delay="0">
                  <p:rtn val="all"/>
                </p:endSync>
                <p:childTnLst>
                  <p:par>
                    <p:cTn id="166" fill="hold" nodeType="clickPar">
                      <p:stCondLst>
                        <p:cond delay="0"/>
                      </p:stCondLst>
                      <p:childTnLst>
                        <p:par>
                          <p:cTn id="167" fill="hold" nodeType="withGroup">
                            <p:stCondLst>
                              <p:cond delay="0"/>
                            </p:stCondLst>
                            <p:childTnLst>
                              <p:par>
                                <p:cTn id="168" presetID="10" presetClass="entr" presetSubtype="0" fill="hold" nodeType="clickEffect">
                                  <p:stCondLst>
                                    <p:cond delay="0"/>
                                  </p:stCondLst>
                                  <p:childTnLst>
                                    <p:set>
                                      <p:cBhvr>
                                        <p:cTn id="169" dur="1" fill="hold">
                                          <p:stCondLst>
                                            <p:cond delay="0"/>
                                          </p:stCondLst>
                                        </p:cTn>
                                        <p:tgtEl>
                                          <p:spTgt spid="31"/>
                                        </p:tgtEl>
                                        <p:attrNameLst>
                                          <p:attrName>style.visibility</p:attrName>
                                        </p:attrNameLst>
                                      </p:cBhvr>
                                      <p:to>
                                        <p:strVal val="visible"/>
                                      </p:to>
                                    </p:set>
                                    <p:animEffect transition="in" filter="fade">
                                      <p:cBhvr>
                                        <p:cTn id="170" dur="500"/>
                                        <p:tgtEl>
                                          <p:spTgt spid="31"/>
                                        </p:tgtEl>
                                      </p:cBhvr>
                                    </p:animEffect>
                                  </p:childTnLst>
                                </p:cTn>
                              </p:par>
                              <p:par>
                                <p:cTn id="171" presetID="10" presetClass="entr" presetSubtype="0" fill="hold" nodeType="withEffect">
                                  <p:stCondLst>
                                    <p:cond delay="0"/>
                                  </p:stCondLst>
                                  <p:childTnLst>
                                    <p:set>
                                      <p:cBhvr>
                                        <p:cTn id="172" dur="1" fill="hold">
                                          <p:stCondLst>
                                            <p:cond delay="0"/>
                                          </p:stCondLst>
                                        </p:cTn>
                                        <p:tgtEl>
                                          <p:spTgt spid="33"/>
                                        </p:tgtEl>
                                        <p:attrNameLst>
                                          <p:attrName>style.visibility</p:attrName>
                                        </p:attrNameLst>
                                      </p:cBhvr>
                                      <p:to>
                                        <p:strVal val="visible"/>
                                      </p:to>
                                    </p:set>
                                    <p:animEffect transition="in" filter="fade">
                                      <p:cBhvr>
                                        <p:cTn id="173" dur="500"/>
                                        <p:tgtEl>
                                          <p:spTgt spid="33"/>
                                        </p:tgtEl>
                                      </p:cBhvr>
                                    </p:animEffect>
                                  </p:childTnLst>
                                </p:cTn>
                              </p:par>
                              <p:par>
                                <p:cTn id="174" presetID="1" presetClass="entr" presetSubtype="0" fill="hold" grpId="0" nodeType="withEffect">
                                  <p:stCondLst>
                                    <p:cond delay="0"/>
                                  </p:stCondLst>
                                  <p:childTnLst>
                                    <p:set>
                                      <p:cBhvr>
                                        <p:cTn id="175"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76" restart="whenNotActive" fill="hold" evtFilter="cancelBubble" nodeType="interactiveSeq">
                <p:stCondLst>
                  <p:cond evt="onClick" delay="0">
                    <p:tgtEl>
                      <p:spTgt spid="32"/>
                    </p:tgtEl>
                  </p:cond>
                </p:stCondLst>
                <p:endSync evt="end" delay="0">
                  <p:rtn val="all"/>
                </p:endSync>
                <p:childTnLst>
                  <p:par>
                    <p:cTn id="177" fill="hold" nodeType="clickPar">
                      <p:stCondLst>
                        <p:cond delay="0"/>
                      </p:stCondLst>
                      <p:childTnLst>
                        <p:par>
                          <p:cTn id="178" fill="hold" nodeType="withGroup">
                            <p:stCondLst>
                              <p:cond delay="0"/>
                            </p:stCondLst>
                            <p:childTnLst>
                              <p:par>
                                <p:cTn id="179" presetID="1" presetClass="exit" presetSubtype="0" fill="hold" nodeType="clickEffect">
                                  <p:stCondLst>
                                    <p:cond delay="0"/>
                                  </p:stCondLst>
                                  <p:childTnLst>
                                    <p:set>
                                      <p:cBhvr>
                                        <p:cTn id="180" dur="1" fill="hold">
                                          <p:stCondLst>
                                            <p:cond delay="0"/>
                                          </p:stCondLst>
                                        </p:cTn>
                                        <p:tgtEl>
                                          <p:spTgt spid="66"/>
                                        </p:tgtEl>
                                        <p:attrNameLst>
                                          <p:attrName>style.visibility</p:attrName>
                                        </p:attrNameLst>
                                      </p:cBhvr>
                                      <p:to>
                                        <p:strVal val="hidden"/>
                                      </p:to>
                                    </p:set>
                                  </p:childTnLst>
                                </p:cTn>
                              </p:par>
                              <p:par>
                                <p:cTn id="181" presetID="1" presetClass="exit" presetSubtype="0" fill="hold" grpId="7" nodeType="withEffect">
                                  <p:stCondLst>
                                    <p:cond delay="0"/>
                                  </p:stCondLst>
                                  <p:childTnLst>
                                    <p:set>
                                      <p:cBhvr>
                                        <p:cTn id="182" dur="1" fill="hold">
                                          <p:stCondLst>
                                            <p:cond delay="0"/>
                                          </p:stCondLst>
                                        </p:cTn>
                                        <p:tgtEl>
                                          <p:spTgt spid="65"/>
                                        </p:tgtEl>
                                        <p:attrNameLst>
                                          <p:attrName>style.visibility</p:attrName>
                                        </p:attrNameLst>
                                      </p:cBhvr>
                                      <p:to>
                                        <p:strVal val="hidden"/>
                                      </p:to>
                                    </p:set>
                                  </p:childTnLst>
                                </p:cTn>
                              </p:par>
                              <p:par>
                                <p:cTn id="183" presetID="1" presetClass="exit" presetSubtype="0" fill="hold" nodeType="withEffect">
                                  <p:stCondLst>
                                    <p:cond delay="0"/>
                                  </p:stCondLst>
                                  <p:childTnLst>
                                    <p:set>
                                      <p:cBhvr>
                                        <p:cTn id="184" dur="1" fill="hold">
                                          <p:stCondLst>
                                            <p:cond delay="0"/>
                                          </p:stCondLst>
                                        </p:cTn>
                                        <p:tgtEl>
                                          <p:spTgt spid="93"/>
                                        </p:tgtEl>
                                        <p:attrNameLst>
                                          <p:attrName>style.visibility</p:attrName>
                                        </p:attrNameLst>
                                      </p:cBhvr>
                                      <p:to>
                                        <p:strVal val="hidden"/>
                                      </p:to>
                                    </p:set>
                                  </p:childTnLst>
                                </p:cTn>
                              </p:par>
                              <p:par>
                                <p:cTn id="185" presetID="1" presetClass="exit" presetSubtype="0" fill="hold" grpId="7" nodeType="withEffect">
                                  <p:stCondLst>
                                    <p:cond delay="0"/>
                                  </p:stCondLst>
                                  <p:childTnLst>
                                    <p:set>
                                      <p:cBhvr>
                                        <p:cTn id="186" dur="1" fill="hold">
                                          <p:stCondLst>
                                            <p:cond delay="0"/>
                                          </p:stCondLst>
                                        </p:cTn>
                                        <p:tgtEl>
                                          <p:spTgt spid="92"/>
                                        </p:tgtEl>
                                        <p:attrNameLst>
                                          <p:attrName>style.visibility</p:attrName>
                                        </p:attrNameLst>
                                      </p:cBhvr>
                                      <p:to>
                                        <p:strVal val="hidden"/>
                                      </p:to>
                                    </p:set>
                                  </p:childTnLst>
                                </p:cTn>
                              </p:par>
                              <p:par>
                                <p:cTn id="187" presetID="1" presetClass="exit" presetSubtype="0" fill="hold" nodeType="withEffect">
                                  <p:stCondLst>
                                    <p:cond delay="0"/>
                                  </p:stCondLst>
                                  <p:childTnLst>
                                    <p:set>
                                      <p:cBhvr>
                                        <p:cTn id="188" dur="1" fill="hold">
                                          <p:stCondLst>
                                            <p:cond delay="0"/>
                                          </p:stCondLst>
                                        </p:cTn>
                                        <p:tgtEl>
                                          <p:spTgt spid="95"/>
                                        </p:tgtEl>
                                        <p:attrNameLst>
                                          <p:attrName>style.visibility</p:attrName>
                                        </p:attrNameLst>
                                      </p:cBhvr>
                                      <p:to>
                                        <p:strVal val="hidden"/>
                                      </p:to>
                                    </p:set>
                                  </p:childTnLst>
                                </p:cTn>
                              </p:par>
                              <p:par>
                                <p:cTn id="189" presetID="1" presetClass="exit" presetSubtype="0" fill="hold" grpId="7" nodeType="withEffect">
                                  <p:stCondLst>
                                    <p:cond delay="0"/>
                                  </p:stCondLst>
                                  <p:childTnLst>
                                    <p:set>
                                      <p:cBhvr>
                                        <p:cTn id="190" dur="1" fill="hold">
                                          <p:stCondLst>
                                            <p:cond delay="0"/>
                                          </p:stCondLst>
                                        </p:cTn>
                                        <p:tgtEl>
                                          <p:spTgt spid="94"/>
                                        </p:tgtEl>
                                        <p:attrNameLst>
                                          <p:attrName>style.visibility</p:attrName>
                                        </p:attrNameLst>
                                      </p:cBhvr>
                                      <p:to>
                                        <p:strVal val="hidden"/>
                                      </p:to>
                                    </p:set>
                                  </p:childTnLst>
                                </p:cTn>
                              </p:par>
                              <p:par>
                                <p:cTn id="191" presetID="1" presetClass="exit" presetSubtype="0" fill="hold" grpId="7" nodeType="withEffect">
                                  <p:stCondLst>
                                    <p:cond delay="0"/>
                                  </p:stCondLst>
                                  <p:childTnLst>
                                    <p:set>
                                      <p:cBhvr>
                                        <p:cTn id="192" dur="1" fill="hold">
                                          <p:stCondLst>
                                            <p:cond delay="0"/>
                                          </p:stCondLst>
                                        </p:cTn>
                                        <p:tgtEl>
                                          <p:spTgt spid="96"/>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97"/>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97" restart="whenNotActive" fill="hold" evtFilter="cancelBubble" nodeType="interactiveSeq">
                <p:stCondLst>
                  <p:cond evt="onClick" delay="0">
                    <p:tgtEl>
                      <p:spTgt spid="30"/>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1" presetClass="exit" presetSubtype="0" fill="hold" nodeType="clickEffect">
                                  <p:stCondLst>
                                    <p:cond delay="0"/>
                                  </p:stCondLst>
                                  <p:childTnLst>
                                    <p:set>
                                      <p:cBhvr>
                                        <p:cTn id="201" dur="1" fill="hold">
                                          <p:stCondLst>
                                            <p:cond delay="0"/>
                                          </p:stCondLst>
                                        </p:cTn>
                                        <p:tgtEl>
                                          <p:spTgt spid="66"/>
                                        </p:tgtEl>
                                        <p:attrNameLst>
                                          <p:attrName>style.visibility</p:attrName>
                                        </p:attrNameLst>
                                      </p:cBhvr>
                                      <p:to>
                                        <p:strVal val="hidden"/>
                                      </p:to>
                                    </p:set>
                                  </p:childTnLst>
                                </p:cTn>
                              </p:par>
                              <p:par>
                                <p:cTn id="202" presetID="1" presetClass="exit" presetSubtype="0" fill="hold" grpId="6" nodeType="withEffect">
                                  <p:stCondLst>
                                    <p:cond delay="0"/>
                                  </p:stCondLst>
                                  <p:childTnLst>
                                    <p:set>
                                      <p:cBhvr>
                                        <p:cTn id="203" dur="1" fill="hold">
                                          <p:stCondLst>
                                            <p:cond delay="0"/>
                                          </p:stCondLst>
                                        </p:cTn>
                                        <p:tgtEl>
                                          <p:spTgt spid="65"/>
                                        </p:tgtEl>
                                        <p:attrNameLst>
                                          <p:attrName>style.visibility</p:attrName>
                                        </p:attrNameLst>
                                      </p:cBhvr>
                                      <p:to>
                                        <p:strVal val="hidden"/>
                                      </p:to>
                                    </p:set>
                                  </p:childTnLst>
                                </p:cTn>
                              </p:par>
                              <p:par>
                                <p:cTn id="204" presetID="1" presetClass="exit" presetSubtype="0" fill="hold" nodeType="withEffect">
                                  <p:stCondLst>
                                    <p:cond delay="0"/>
                                  </p:stCondLst>
                                  <p:childTnLst>
                                    <p:set>
                                      <p:cBhvr>
                                        <p:cTn id="205" dur="1" fill="hold">
                                          <p:stCondLst>
                                            <p:cond delay="0"/>
                                          </p:stCondLst>
                                        </p:cTn>
                                        <p:tgtEl>
                                          <p:spTgt spid="93"/>
                                        </p:tgtEl>
                                        <p:attrNameLst>
                                          <p:attrName>style.visibility</p:attrName>
                                        </p:attrNameLst>
                                      </p:cBhvr>
                                      <p:to>
                                        <p:strVal val="hidden"/>
                                      </p:to>
                                    </p:set>
                                  </p:childTnLst>
                                </p:cTn>
                              </p:par>
                              <p:par>
                                <p:cTn id="206" presetID="1" presetClass="exit" presetSubtype="0" fill="hold" grpId="6" nodeType="withEffect">
                                  <p:stCondLst>
                                    <p:cond delay="0"/>
                                  </p:stCondLst>
                                  <p:childTnLst>
                                    <p:set>
                                      <p:cBhvr>
                                        <p:cTn id="207" dur="1" fill="hold">
                                          <p:stCondLst>
                                            <p:cond delay="0"/>
                                          </p:stCondLst>
                                        </p:cTn>
                                        <p:tgtEl>
                                          <p:spTgt spid="92"/>
                                        </p:tgtEl>
                                        <p:attrNameLst>
                                          <p:attrName>style.visibility</p:attrName>
                                        </p:attrNameLst>
                                      </p:cBhvr>
                                      <p:to>
                                        <p:strVal val="hidden"/>
                                      </p:to>
                                    </p:set>
                                  </p:childTnLst>
                                </p:cTn>
                              </p:par>
                              <p:par>
                                <p:cTn id="208" presetID="1" presetClass="exit" presetSubtype="0" fill="hold" nodeType="withEffect">
                                  <p:stCondLst>
                                    <p:cond delay="0"/>
                                  </p:stCondLst>
                                  <p:childTnLst>
                                    <p:set>
                                      <p:cBhvr>
                                        <p:cTn id="209" dur="1" fill="hold">
                                          <p:stCondLst>
                                            <p:cond delay="0"/>
                                          </p:stCondLst>
                                        </p:cTn>
                                        <p:tgtEl>
                                          <p:spTgt spid="95"/>
                                        </p:tgtEl>
                                        <p:attrNameLst>
                                          <p:attrName>style.visibility</p:attrName>
                                        </p:attrNameLst>
                                      </p:cBhvr>
                                      <p:to>
                                        <p:strVal val="hidden"/>
                                      </p:to>
                                    </p:set>
                                  </p:childTnLst>
                                </p:cTn>
                              </p:par>
                              <p:par>
                                <p:cTn id="210" presetID="1" presetClass="exit" presetSubtype="0" fill="hold" grpId="6" nodeType="withEffect">
                                  <p:stCondLst>
                                    <p:cond delay="0"/>
                                  </p:stCondLst>
                                  <p:childTnLst>
                                    <p:set>
                                      <p:cBhvr>
                                        <p:cTn id="211" dur="1" fill="hold">
                                          <p:stCondLst>
                                            <p:cond delay="0"/>
                                          </p:stCondLst>
                                        </p:cTn>
                                        <p:tgtEl>
                                          <p:spTgt spid="94"/>
                                        </p:tgtEl>
                                        <p:attrNameLst>
                                          <p:attrName>style.visibility</p:attrName>
                                        </p:attrNameLst>
                                      </p:cBhvr>
                                      <p:to>
                                        <p:strVal val="hidden"/>
                                      </p:to>
                                    </p:set>
                                  </p:childTnLst>
                                </p:cTn>
                              </p:par>
                              <p:par>
                                <p:cTn id="212" presetID="1" presetClass="exit" presetSubtype="0" fill="hold" grpId="6" nodeType="withEffect">
                                  <p:stCondLst>
                                    <p:cond delay="0"/>
                                  </p:stCondLst>
                                  <p:childTnLst>
                                    <p:set>
                                      <p:cBhvr>
                                        <p:cTn id="213" dur="1" fill="hold">
                                          <p:stCondLst>
                                            <p:cond delay="0"/>
                                          </p:stCondLst>
                                        </p:cTn>
                                        <p:tgtEl>
                                          <p:spTgt spid="96"/>
                                        </p:tgtEl>
                                        <p:attrNameLst>
                                          <p:attrName>style.visibility</p:attrName>
                                        </p:attrNameLst>
                                      </p:cBhvr>
                                      <p:to>
                                        <p:strVal val="hidden"/>
                                      </p:to>
                                    </p:set>
                                  </p:childTnLst>
                                </p:cTn>
                              </p:par>
                              <p:par>
                                <p:cTn id="214" presetID="1" presetClass="exit" presetSubtype="0" fill="hold" nodeType="withEffect">
                                  <p:stCondLst>
                                    <p:cond delay="0"/>
                                  </p:stCondLst>
                                  <p:childTnLst>
                                    <p:set>
                                      <p:cBhvr>
                                        <p:cTn id="215" dur="1" fill="hold">
                                          <p:stCondLst>
                                            <p:cond delay="0"/>
                                          </p:stCondLst>
                                        </p:cTn>
                                        <p:tgtEl>
                                          <p:spTgt spid="97"/>
                                        </p:tgtEl>
                                        <p:attrNameLst>
                                          <p:attrName>style.visibility</p:attrName>
                                        </p:attrNameLst>
                                      </p:cBhvr>
                                      <p:to>
                                        <p:strVal val="hidden"/>
                                      </p:to>
                                    </p:set>
                                  </p:childTnLst>
                                </p:cTn>
                              </p:par>
                              <p:par>
                                <p:cTn id="216" presetID="1" presetClass="exit" presetSubtype="0" fill="hold" nodeType="withEffect">
                                  <p:stCondLst>
                                    <p:cond delay="0"/>
                                  </p:stCondLst>
                                  <p:childTnLst>
                                    <p:set>
                                      <p:cBhvr>
                                        <p:cTn id="217" dur="1" fill="hold">
                                          <p:stCondLst>
                                            <p:cond delay="0"/>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1" presetClass="exit" presetSubtype="0" fill="hold" nodeType="withEffect">
                                  <p:stCondLst>
                                    <p:cond delay="0"/>
                                  </p:stCondLst>
                                  <p:childTnLst>
                                    <p:set>
                                      <p:cBhvr>
                                        <p:cTn id="222" dur="1" fill="hold">
                                          <p:stCondLst>
                                            <p:cond delay="0"/>
                                          </p:stCondLst>
                                        </p:cTn>
                                        <p:tgtEl>
                                          <p:spTgt spid="33"/>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31"/>
                                        </p:tgtEl>
                                        <p:attrNameLst>
                                          <p:attrName>style.visibility</p:attrName>
                                        </p:attrNameLst>
                                      </p:cBhvr>
                                      <p:to>
                                        <p:strVal val="hidden"/>
                                      </p:to>
                                    </p:set>
                                  </p:childTnLst>
                                </p:cTn>
                              </p:par>
                              <p:par>
                                <p:cTn id="225" presetID="1" presetClass="exit" presetSubtype="0" fill="hold" grpId="2" nodeType="withEffect">
                                  <p:stCondLst>
                                    <p:cond delay="0"/>
                                  </p:stCondLst>
                                  <p:childTnLst>
                                    <p:set>
                                      <p:cBhvr>
                                        <p:cTn id="22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65" grpId="0" animBg="1"/>
      <p:bldP spid="65" grpId="1" animBg="1"/>
      <p:bldP spid="65" grpId="2" animBg="1"/>
      <p:bldP spid="65" grpId="3" animBg="1"/>
      <p:bldP spid="65" grpId="4" animBg="1"/>
      <p:bldP spid="65" grpId="5" animBg="1"/>
      <p:bldP spid="65" grpId="6" animBg="1"/>
      <p:bldP spid="65" grpId="7" animBg="1"/>
      <p:bldP spid="65" grpId="8" animBg="1"/>
      <p:bldP spid="92" grpId="0" animBg="1"/>
      <p:bldP spid="92" grpId="1" animBg="1"/>
      <p:bldP spid="92" grpId="2" animBg="1"/>
      <p:bldP spid="92" grpId="3" animBg="1"/>
      <p:bldP spid="92" grpId="4" animBg="1"/>
      <p:bldP spid="92" grpId="5" animBg="1"/>
      <p:bldP spid="92" grpId="6" animBg="1"/>
      <p:bldP spid="92" grpId="7" animBg="1"/>
      <p:bldP spid="92" grpId="8" animBg="1"/>
      <p:bldP spid="94" grpId="0" animBg="1"/>
      <p:bldP spid="94" grpId="1" animBg="1"/>
      <p:bldP spid="94" grpId="2" animBg="1"/>
      <p:bldP spid="94" grpId="3" animBg="1"/>
      <p:bldP spid="94" grpId="4" animBg="1"/>
      <p:bldP spid="94" grpId="5" animBg="1"/>
      <p:bldP spid="94" grpId="6" animBg="1"/>
      <p:bldP spid="94" grpId="7" animBg="1"/>
      <p:bldP spid="94" grpId="8" animBg="1"/>
      <p:bldP spid="96" grpId="0" animBg="1"/>
      <p:bldP spid="96" grpId="1" animBg="1"/>
      <p:bldP spid="96" grpId="2" animBg="1"/>
      <p:bldP spid="96" grpId="3" animBg="1"/>
      <p:bldP spid="96" grpId="4" animBg="1"/>
      <p:bldP spid="96" grpId="5" animBg="1"/>
      <p:bldP spid="96" grpId="6" animBg="1"/>
      <p:bldP spid="96" grpId="7" animBg="1"/>
      <p:bldP spid="96" grpId="8" animBg="1"/>
      <p:bldP spid="28" grpId="0" animBg="1"/>
      <p:bldP spid="28" grpId="1" animBg="1"/>
      <p:bldP spid="28" grpId="2"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textruta 19">
            <a:hlinkClick r:id="rId3" action="ppaction://hlinksldjump"/>
            <a:extLst>
              <a:ext uri="{FF2B5EF4-FFF2-40B4-BE49-F238E27FC236}">
                <a16:creationId xmlns:a16="http://schemas.microsoft.com/office/drawing/2014/main" id="{2E59A9E3-EA11-44D5-9013-F8CF66BE144E}"/>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grpSp>
        <p:nvGrpSpPr>
          <p:cNvPr id="96259" name="Grupp 24">
            <a:extLst>
              <a:ext uri="{FF2B5EF4-FFF2-40B4-BE49-F238E27FC236}">
                <a16:creationId xmlns:a16="http://schemas.microsoft.com/office/drawing/2014/main" id="{7E73E256-590C-4750-8BBB-9E036E3C0536}"/>
              </a:ext>
            </a:extLst>
          </p:cNvPr>
          <p:cNvGrpSpPr>
            <a:grpSpLocks/>
          </p:cNvGrpSpPr>
          <p:nvPr/>
        </p:nvGrpSpPr>
        <p:grpSpPr bwMode="auto">
          <a:xfrm>
            <a:off x="69850" y="6264275"/>
            <a:ext cx="1079500" cy="539750"/>
            <a:chOff x="169363" y="6133850"/>
            <a:chExt cx="1080000" cy="540000"/>
          </a:xfrm>
        </p:grpSpPr>
        <p:sp>
          <p:nvSpPr>
            <p:cNvPr id="26" name="Höger 25">
              <a:extLst>
                <a:ext uri="{FF2B5EF4-FFF2-40B4-BE49-F238E27FC236}">
                  <a16:creationId xmlns:a16="http://schemas.microsoft.com/office/drawing/2014/main" id="{33EE94C6-D8D4-4EA1-81CF-566F3CB5634A}"/>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27" name="textruta 26">
              <a:hlinkClick r:id="rId3" action="ppaction://hlinksldjump"/>
              <a:extLst>
                <a:ext uri="{FF2B5EF4-FFF2-40B4-BE49-F238E27FC236}">
                  <a16:creationId xmlns:a16="http://schemas.microsoft.com/office/drawing/2014/main" id="{D93BC52E-057C-43B0-B7F0-C69ECC59E851}"/>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24" name="Höger 23">
            <a:hlinkClick r:id="rId4" action="ppaction://hlinksldjump"/>
            <a:extLst>
              <a:ext uri="{FF2B5EF4-FFF2-40B4-BE49-F238E27FC236}">
                <a16:creationId xmlns:a16="http://schemas.microsoft.com/office/drawing/2014/main" id="{5678650F-15A2-484D-8600-BDA40A551832}"/>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sp>
        <p:nvSpPr>
          <p:cNvPr id="49" name="textruta 14">
            <a:extLst>
              <a:ext uri="{FF2B5EF4-FFF2-40B4-BE49-F238E27FC236}">
                <a16:creationId xmlns:a16="http://schemas.microsoft.com/office/drawing/2014/main" id="{ED2BC4B5-6EE0-4CFB-B529-7CBB5AF409BC}"/>
              </a:ext>
            </a:extLst>
          </p:cNvPr>
          <p:cNvSpPr txBox="1">
            <a:spLocks noChangeArrowheads="1"/>
          </p:cNvSpPr>
          <p:nvPr/>
        </p:nvSpPr>
        <p:spPr bwMode="auto">
          <a:xfrm>
            <a:off x="319088" y="1136650"/>
            <a:ext cx="80057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defRPr/>
            </a:pPr>
            <a:r>
              <a:rPr lang="sv-SE" sz="1400" dirty="0">
                <a:latin typeface="+mn-lt"/>
              </a:rPr>
              <a:t>Utbildning om kontinuitetshantering är en viktig del i upprätthållandet. Nedanstående frågor kan vara bra att beakta.</a:t>
            </a:r>
          </a:p>
          <a:p>
            <a:pPr>
              <a:defRPr/>
            </a:pPr>
            <a:endParaRPr lang="sv-SE" sz="1400" dirty="0">
              <a:latin typeface="+mn-lt"/>
            </a:endParaRPr>
          </a:p>
          <a:p>
            <a:pPr>
              <a:defRPr/>
            </a:pPr>
            <a:r>
              <a:rPr lang="sv-SE" sz="1400" dirty="0">
                <a:latin typeface="+mn-lt"/>
              </a:rPr>
              <a:t>Utbildning bör ske på olika nivåer i organisationen med olika syften. Utbildningen ska vara anpassad till den roll som deltagaren kommer att ha i organisationen, exempelvis:</a:t>
            </a:r>
            <a:endParaRPr lang="sv-SE" sz="1200" dirty="0">
              <a:latin typeface="+mn-lt"/>
            </a:endParaRPr>
          </a:p>
        </p:txBody>
      </p:sp>
      <p:sp>
        <p:nvSpPr>
          <p:cNvPr id="45" name="Rektangel med rundade hörn 44">
            <a:extLst>
              <a:ext uri="{FF2B5EF4-FFF2-40B4-BE49-F238E27FC236}">
                <a16:creationId xmlns:a16="http://schemas.microsoft.com/office/drawing/2014/main" id="{99AB884E-9D2A-494A-9A16-57CF9ED4DDA8}"/>
              </a:ext>
            </a:extLst>
          </p:cNvPr>
          <p:cNvSpPr/>
          <p:nvPr/>
        </p:nvSpPr>
        <p:spPr bwMode="auto">
          <a:xfrm>
            <a:off x="355600" y="2427288"/>
            <a:ext cx="3525838" cy="3238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400" b="1" dirty="0"/>
              <a:t>Grundutbildning –  ”för kännedom”</a:t>
            </a:r>
          </a:p>
        </p:txBody>
      </p:sp>
      <p:sp>
        <p:nvSpPr>
          <p:cNvPr id="46" name="Rektangel med rundade hörn 45">
            <a:extLst>
              <a:ext uri="{FF2B5EF4-FFF2-40B4-BE49-F238E27FC236}">
                <a16:creationId xmlns:a16="http://schemas.microsoft.com/office/drawing/2014/main" id="{34668B81-6329-4480-BD74-F1C3E3924281}"/>
              </a:ext>
            </a:extLst>
          </p:cNvPr>
          <p:cNvSpPr/>
          <p:nvPr/>
        </p:nvSpPr>
        <p:spPr bwMode="auto">
          <a:xfrm>
            <a:off x="355600" y="4264025"/>
            <a:ext cx="3525838" cy="3238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sv-SE" sz="1400" b="1" dirty="0"/>
              <a:t>Fördjupad utbildning – ”för metodstöd”</a:t>
            </a:r>
          </a:p>
        </p:txBody>
      </p:sp>
      <p:pic>
        <p:nvPicPr>
          <p:cNvPr id="96264" name="Bildobjekt 2">
            <a:extLst>
              <a:ext uri="{FF2B5EF4-FFF2-40B4-BE49-F238E27FC236}">
                <a16:creationId xmlns:a16="http://schemas.microsoft.com/office/drawing/2014/main" id="{D66606AA-4065-44AC-9F03-436522BA6E10}"/>
              </a:ext>
            </a:extLst>
          </p:cNvPr>
          <p:cNvPicPr>
            <a:picLocks noChangeAspect="1"/>
          </p:cNvPicPr>
          <p:nvPr/>
        </p:nvPicPr>
        <p:blipFill>
          <a:blip r:embed="rId5">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5" name="Rektangel 25">
            <a:extLst>
              <a:ext uri="{FF2B5EF4-FFF2-40B4-BE49-F238E27FC236}">
                <a16:creationId xmlns:a16="http://schemas.microsoft.com/office/drawing/2014/main" id="{C947ACF8-75BF-4EDC-A703-AFB53DA6729F}"/>
              </a:ext>
            </a:extLst>
          </p:cNvPr>
          <p:cNvSpPr>
            <a:spLocks noChangeArrowheads="1"/>
          </p:cNvSpPr>
          <p:nvPr/>
        </p:nvSpPr>
        <p:spPr bwMode="auto">
          <a:xfrm>
            <a:off x="569913" y="227013"/>
            <a:ext cx="1179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Upprätthålla</a:t>
            </a:r>
          </a:p>
        </p:txBody>
      </p:sp>
      <p:pic>
        <p:nvPicPr>
          <p:cNvPr id="96266" name="Bildobjekt 3">
            <a:extLst>
              <a:ext uri="{FF2B5EF4-FFF2-40B4-BE49-F238E27FC236}">
                <a16:creationId xmlns:a16="http://schemas.microsoft.com/office/drawing/2014/main" id="{14A3B700-C5CD-437F-BB2F-E846616A4E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3" y="144463"/>
            <a:ext cx="4968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ruta 53">
            <a:extLst>
              <a:ext uri="{FF2B5EF4-FFF2-40B4-BE49-F238E27FC236}">
                <a16:creationId xmlns:a16="http://schemas.microsoft.com/office/drawing/2014/main" id="{01ABBCD2-1D2F-45E4-92E6-D1EA091ECF11}"/>
              </a:ext>
            </a:extLst>
          </p:cNvPr>
          <p:cNvSpPr txBox="1"/>
          <p:nvPr/>
        </p:nvSpPr>
        <p:spPr>
          <a:xfrm>
            <a:off x="3979863" y="2427288"/>
            <a:ext cx="4941887" cy="1531937"/>
          </a:xfrm>
          <a:prstGeom prst="roundRect">
            <a:avLst/>
          </a:prstGeom>
          <a:solidFill>
            <a:schemeClr val="bg1">
              <a:lumMod val="75000"/>
            </a:schemeClr>
          </a:solidFill>
        </p:spPr>
        <p:txBody>
          <a:bodyPr>
            <a:spAutoFit/>
          </a:bodyPr>
          <a:lstStyle/>
          <a:p>
            <a:pPr>
              <a:defRPr/>
            </a:pPr>
            <a:r>
              <a:rPr lang="sv-SE" sz="1200" dirty="0">
                <a:latin typeface="+mj-lt"/>
              </a:rPr>
              <a:t>För medarbetare som inte är direkt involverade i kontinuitetshanteringsarbetet, räcker det med kortare utbildning i syfte att informera om området, varför det genomförs, samt hur det kommer att påverka dem i deras dagliga arbete. </a:t>
            </a:r>
          </a:p>
          <a:p>
            <a:pPr>
              <a:defRPr/>
            </a:pPr>
            <a:endParaRPr lang="sv-SE" sz="1200" dirty="0">
              <a:latin typeface="+mj-lt"/>
            </a:endParaRPr>
          </a:p>
          <a:p>
            <a:pPr>
              <a:defRPr/>
            </a:pPr>
            <a:r>
              <a:rPr lang="sv-SE" sz="1200" dirty="0">
                <a:latin typeface="+mj-lt"/>
              </a:rPr>
              <a:t>En sådan utbildning kan omfatta så lite som 1 timme till några timmar.</a:t>
            </a:r>
          </a:p>
        </p:txBody>
      </p:sp>
      <p:sp>
        <p:nvSpPr>
          <p:cNvPr id="55" name="X">
            <a:extLst>
              <a:ext uri="{FF2B5EF4-FFF2-40B4-BE49-F238E27FC236}">
                <a16:creationId xmlns:a16="http://schemas.microsoft.com/office/drawing/2014/main" id="{CDB11DEA-4524-48A0-A2C9-EA540F4B49E6}"/>
              </a:ext>
            </a:extLst>
          </p:cNvPr>
          <p:cNvSpPr>
            <a:spLocks noChangeAspect="1"/>
          </p:cNvSpPr>
          <p:nvPr/>
        </p:nvSpPr>
        <p:spPr>
          <a:xfrm>
            <a:off x="8694738" y="2235200"/>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ruta 57">
            <a:extLst>
              <a:ext uri="{FF2B5EF4-FFF2-40B4-BE49-F238E27FC236}">
                <a16:creationId xmlns:a16="http://schemas.microsoft.com/office/drawing/2014/main" id="{6B498178-7839-435B-AD94-E938341B69D0}"/>
              </a:ext>
            </a:extLst>
          </p:cNvPr>
          <p:cNvSpPr txBox="1"/>
          <p:nvPr/>
        </p:nvSpPr>
        <p:spPr>
          <a:xfrm>
            <a:off x="4049713" y="4244181"/>
            <a:ext cx="4941887" cy="1735138"/>
          </a:xfrm>
          <a:prstGeom prst="roundRect">
            <a:avLst/>
          </a:prstGeom>
          <a:solidFill>
            <a:schemeClr val="bg1">
              <a:lumMod val="75000"/>
            </a:schemeClr>
          </a:solidFill>
        </p:spPr>
        <p:txBody>
          <a:bodyPr>
            <a:spAutoFit/>
          </a:bodyPr>
          <a:lstStyle/>
          <a:p>
            <a:pPr>
              <a:defRPr/>
            </a:pPr>
            <a:r>
              <a:rPr lang="sv-SE" sz="1200" dirty="0">
                <a:latin typeface="+mj-lt"/>
              </a:rPr>
              <a:t>För vissa, exempelvis för de som ska arbeta aktivt i och ha ett ansvar för kontinuitetshanteringsprocessen, behövs djupgående och längre utbildningar som syftar till att förklara metoder och tillvägagångssätt. Ytterligare personer behöver kanske utbildas för att så småningom kunna utbilda själva. </a:t>
            </a:r>
          </a:p>
          <a:p>
            <a:pPr>
              <a:defRPr/>
            </a:pPr>
            <a:endParaRPr lang="sv-SE" sz="1200" dirty="0">
              <a:latin typeface="+mj-lt"/>
            </a:endParaRPr>
          </a:p>
          <a:p>
            <a:pPr>
              <a:defRPr/>
            </a:pPr>
            <a:r>
              <a:rPr lang="sv-SE" sz="1200" dirty="0">
                <a:latin typeface="+mj-lt"/>
              </a:rPr>
              <a:t>Sådana utbildningar kan omfatta halv-/ heldagsutbildningar eller flera återkommande utbildningstillfällen. </a:t>
            </a:r>
          </a:p>
        </p:txBody>
      </p:sp>
      <p:sp>
        <p:nvSpPr>
          <p:cNvPr id="59" name="X">
            <a:extLst>
              <a:ext uri="{FF2B5EF4-FFF2-40B4-BE49-F238E27FC236}">
                <a16:creationId xmlns:a16="http://schemas.microsoft.com/office/drawing/2014/main" id="{1CED7FEA-819D-4CCF-BC2A-E54965455220}"/>
              </a:ext>
            </a:extLst>
          </p:cNvPr>
          <p:cNvSpPr>
            <a:spLocks noChangeAspect="1"/>
          </p:cNvSpPr>
          <p:nvPr/>
        </p:nvSpPr>
        <p:spPr>
          <a:xfrm>
            <a:off x="8723313" y="4097338"/>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ruta 20">
            <a:hlinkClick r:id="rId3" action="ppaction://hlinksldjump"/>
            <a:extLst>
              <a:ext uri="{FF2B5EF4-FFF2-40B4-BE49-F238E27FC236}">
                <a16:creationId xmlns:a16="http://schemas.microsoft.com/office/drawing/2014/main" id="{FB757E49-72D3-4F2E-964D-C9BFCBF1F6C4}"/>
              </a:ext>
            </a:extLst>
          </p:cNvPr>
          <p:cNvSpPr txBox="1">
            <a:spLocks noChangeArrowheads="1"/>
          </p:cNvSpPr>
          <p:nvPr/>
        </p:nvSpPr>
        <p:spPr bwMode="auto">
          <a:xfrm>
            <a:off x="19050" y="6256338"/>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22" name="textruta 21">
            <a:hlinkClick r:id="rId7" action="ppaction://hlinksldjump"/>
            <a:extLst>
              <a:ext uri="{FF2B5EF4-FFF2-40B4-BE49-F238E27FC236}">
                <a16:creationId xmlns:a16="http://schemas.microsoft.com/office/drawing/2014/main" id="{3D783077-B02A-40EB-8590-25B9A1214C02}"/>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96273" name="textruta 22">
            <a:extLst>
              <a:ext uri="{FF2B5EF4-FFF2-40B4-BE49-F238E27FC236}">
                <a16:creationId xmlns:a16="http://schemas.microsoft.com/office/drawing/2014/main" id="{973AE567-9F9B-463D-8ABE-5D2995782077}"/>
              </a:ext>
            </a:extLst>
          </p:cNvPr>
          <p:cNvSpPr txBox="1">
            <a:spLocks noChangeArrowheads="1"/>
          </p:cNvSpPr>
          <p:nvPr/>
        </p:nvSpPr>
        <p:spPr bwMode="auto">
          <a:xfrm>
            <a:off x="22225" y="22733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96274" name="textruta 22">
            <a:extLst>
              <a:ext uri="{FF2B5EF4-FFF2-40B4-BE49-F238E27FC236}">
                <a16:creationId xmlns:a16="http://schemas.microsoft.com/office/drawing/2014/main" id="{802E1849-7162-4155-885B-66283FEF552E}"/>
              </a:ext>
            </a:extLst>
          </p:cNvPr>
          <p:cNvSpPr txBox="1">
            <a:spLocks noChangeArrowheads="1"/>
          </p:cNvSpPr>
          <p:nvPr/>
        </p:nvSpPr>
        <p:spPr bwMode="auto">
          <a:xfrm>
            <a:off x="22225" y="41529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55"/>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54"/>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9"/>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5"/>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exit" presetSubtype="0" fill="hold" grpId="1" nodeType="withEffect">
                                  <p:stCondLst>
                                    <p:cond delay="0"/>
                                  </p:stCondLst>
                                  <p:childTnLst>
                                    <p:set>
                                      <p:cBhvr>
                                        <p:cTn id="17" dur="1" fill="hold">
                                          <p:stCondLst>
                                            <p:cond delay="0"/>
                                          </p:stCondLst>
                                        </p:cTn>
                                        <p:tgtEl>
                                          <p:spTgt spid="54"/>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0" restart="whenNotActive" fill="hold" evtFilter="cancelBubble" nodeType="interactiveSeq">
                <p:stCondLst>
                  <p:cond evt="onClick" delay="0">
                    <p:tgtEl>
                      <p:spTgt spid="4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 presetClass="exit" presetSubtype="0" fill="hold" nodeType="withEffect">
                                  <p:stCondLst>
                                    <p:cond delay="0"/>
                                  </p:stCondLst>
                                  <p:childTnLst>
                                    <p:set>
                                      <p:cBhvr>
                                        <p:cTn id="30" dur="1" fill="hold">
                                          <p:stCondLst>
                                            <p:cond delay="0"/>
                                          </p:stCondLst>
                                        </p:cTn>
                                        <p:tgtEl>
                                          <p:spTgt spid="59"/>
                                        </p:tgtEl>
                                        <p:attrNameLst>
                                          <p:attrName>style.visibility</p:attrName>
                                        </p:attrNameLst>
                                      </p:cBhvr>
                                      <p:to>
                                        <p:strVal val="hidden"/>
                                      </p:to>
                                    </p:set>
                                  </p:childTnLst>
                                </p:cTn>
                              </p:par>
                              <p:par>
                                <p:cTn id="31" presetID="1" presetClass="exit" presetSubtype="0" fill="hold" grpId="3" nodeType="withEffect">
                                  <p:stCondLst>
                                    <p:cond delay="0"/>
                                  </p:stCondLst>
                                  <p:childTnLst>
                                    <p:set>
                                      <p:cBhvr>
                                        <p:cTn id="32"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3" restart="whenNotActive" fill="hold" evtFilter="cancelBubble" nodeType="interactiveSeq">
                <p:stCondLst>
                  <p:cond evt="onClick" delay="0">
                    <p:tgtEl>
                      <p:spTgt spid="59"/>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exit" presetSubtype="0" fill="hold" grpId="1" nodeType="withEffect">
                                  <p:stCondLst>
                                    <p:cond delay="0"/>
                                  </p:stCondLst>
                                  <p:childTnLst>
                                    <p:set>
                                      <p:cBhvr>
                                        <p:cTn id="37" dur="1" fill="hold">
                                          <p:stCondLst>
                                            <p:cond delay="0"/>
                                          </p:stCondLst>
                                        </p:cTn>
                                        <p:tgtEl>
                                          <p:spTgt spid="58"/>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40" restart="whenNotActive" fill="hold" evtFilter="cancelBubble" nodeType="interactiveSeq">
                <p:stCondLst>
                  <p:cond evt="onClick" delay="0">
                    <p:tgtEl>
                      <p:spTgt spid="46"/>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par>
                                <p:cTn id="46" presetID="10" presetClass="entr" presetSubtype="0" fill="hold"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par>
                                <p:cTn id="49" presetID="1" presetClass="exit" presetSubtype="0" fill="hold" nodeType="withEffect">
                                  <p:stCondLst>
                                    <p:cond delay="0"/>
                                  </p:stCondLst>
                                  <p:childTnLst>
                                    <p:set>
                                      <p:cBhvr>
                                        <p:cTn id="50" dur="1" fill="hold">
                                          <p:stCondLst>
                                            <p:cond delay="0"/>
                                          </p:stCondLst>
                                        </p:cTn>
                                        <p:tgtEl>
                                          <p:spTgt spid="55"/>
                                        </p:tgtEl>
                                        <p:attrNameLst>
                                          <p:attrName>style.visibility</p:attrName>
                                        </p:attrNameLst>
                                      </p:cBhvr>
                                      <p:to>
                                        <p:strVal val="hidden"/>
                                      </p:to>
                                    </p:set>
                                  </p:childTnLst>
                                </p:cTn>
                              </p:par>
                              <p:par>
                                <p:cTn id="51" presetID="1" presetClass="exit" presetSubtype="0" fill="hold" grpId="3" nodeType="withEffect">
                                  <p:stCondLst>
                                    <p:cond delay="0"/>
                                  </p:stCondLst>
                                  <p:childTnLst>
                                    <p:set>
                                      <p:cBhvr>
                                        <p:cTn id="52"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53" restart="whenNotActive" fill="hold" evtFilter="cancelBubble" nodeType="interactiveSeq">
                <p:stCondLst>
                  <p:cond evt="onClick" delay="0">
                    <p:tgtEl>
                      <p:spTgt spid="21"/>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exit" presetSubtype="0" fill="hold" nodeType="clickEffect">
                                  <p:stCondLst>
                                    <p:cond delay="0"/>
                                  </p:stCondLst>
                                  <p:childTnLst>
                                    <p:set>
                                      <p:cBhvr>
                                        <p:cTn id="57" dur="1" fill="hold">
                                          <p:stCondLst>
                                            <p:cond delay="0"/>
                                          </p:stCondLst>
                                        </p:cTn>
                                        <p:tgtEl>
                                          <p:spTgt spid="55"/>
                                        </p:tgtEl>
                                        <p:attrNameLst>
                                          <p:attrName>style.visibility</p:attrName>
                                        </p:attrNameLst>
                                      </p:cBhvr>
                                      <p:to>
                                        <p:strVal val="hidden"/>
                                      </p:to>
                                    </p:set>
                                  </p:childTnLst>
                                </p:cTn>
                              </p:par>
                              <p:par>
                                <p:cTn id="58" presetID="1" presetClass="exit" presetSubtype="0" fill="hold" grpId="5" nodeType="withEffect">
                                  <p:stCondLst>
                                    <p:cond delay="0"/>
                                  </p:stCondLst>
                                  <p:childTnLst>
                                    <p:set>
                                      <p:cBhvr>
                                        <p:cTn id="59" dur="1" fill="hold">
                                          <p:stCondLst>
                                            <p:cond delay="0"/>
                                          </p:stCondLst>
                                        </p:cTn>
                                        <p:tgtEl>
                                          <p:spTgt spid="54"/>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59"/>
                                        </p:tgtEl>
                                        <p:attrNameLst>
                                          <p:attrName>style.visibility</p:attrName>
                                        </p:attrNameLst>
                                      </p:cBhvr>
                                      <p:to>
                                        <p:strVal val="hidden"/>
                                      </p:to>
                                    </p:set>
                                  </p:childTnLst>
                                </p:cTn>
                              </p:par>
                              <p:par>
                                <p:cTn id="62" presetID="1" presetClass="exit" presetSubtype="0" fill="hold" grpId="5" nodeType="withEffect">
                                  <p:stCondLst>
                                    <p:cond delay="0"/>
                                  </p:stCondLst>
                                  <p:childTnLst>
                                    <p:set>
                                      <p:cBhvr>
                                        <p:cTn id="63"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4" restart="whenNotActive" fill="hold" evtFilter="cancelBubble" nodeType="interactiveSeq">
                <p:stCondLst>
                  <p:cond evt="onClick" delay="0">
                    <p:tgtEl>
                      <p:spTgt spid="24"/>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1" presetClass="exit" presetSubtype="0" fill="hold" nodeType="clickEffect">
                                  <p:stCondLst>
                                    <p:cond delay="0"/>
                                  </p:stCondLst>
                                  <p:childTnLst>
                                    <p:set>
                                      <p:cBhvr>
                                        <p:cTn id="68" dur="1" fill="hold">
                                          <p:stCondLst>
                                            <p:cond delay="0"/>
                                          </p:stCondLst>
                                        </p:cTn>
                                        <p:tgtEl>
                                          <p:spTgt spid="55"/>
                                        </p:tgtEl>
                                        <p:attrNameLst>
                                          <p:attrName>style.visibility</p:attrName>
                                        </p:attrNameLst>
                                      </p:cBhvr>
                                      <p:to>
                                        <p:strVal val="hidden"/>
                                      </p:to>
                                    </p:set>
                                  </p:childTnLst>
                                </p:cTn>
                              </p:par>
                              <p:par>
                                <p:cTn id="69" presetID="1" presetClass="exit" presetSubtype="0" fill="hold" grpId="4" nodeType="withEffect">
                                  <p:stCondLst>
                                    <p:cond delay="0"/>
                                  </p:stCondLst>
                                  <p:childTnLst>
                                    <p:set>
                                      <p:cBhvr>
                                        <p:cTn id="70" dur="1" fill="hold">
                                          <p:stCondLst>
                                            <p:cond delay="0"/>
                                          </p:stCondLst>
                                        </p:cTn>
                                        <p:tgtEl>
                                          <p:spTgt spid="54"/>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59"/>
                                        </p:tgtEl>
                                        <p:attrNameLst>
                                          <p:attrName>style.visibility</p:attrName>
                                        </p:attrNameLst>
                                      </p:cBhvr>
                                      <p:to>
                                        <p:strVal val="hidden"/>
                                      </p:to>
                                    </p:set>
                                  </p:childTnLst>
                                </p:cTn>
                              </p:par>
                              <p:par>
                                <p:cTn id="73" presetID="1" presetClass="exit" presetSubtype="0" fill="hold" grpId="4" nodeType="withEffect">
                                  <p:stCondLst>
                                    <p:cond delay="0"/>
                                  </p:stCondLst>
                                  <p:childTnLst>
                                    <p:set>
                                      <p:cBhvr>
                                        <p:cTn id="74"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54" grpId="0" animBg="1"/>
      <p:bldP spid="54" grpId="1" animBg="1"/>
      <p:bldP spid="54" grpId="2" animBg="1"/>
      <p:bldP spid="54" grpId="3" animBg="1"/>
      <p:bldP spid="54" grpId="4" animBg="1"/>
      <p:bldP spid="54" grpId="5" animBg="1"/>
      <p:bldP spid="58" grpId="0" animBg="1"/>
      <p:bldP spid="58" grpId="1" animBg="1"/>
      <p:bldP spid="58" grpId="2" animBg="1"/>
      <p:bldP spid="58" grpId="3" animBg="1"/>
      <p:bldP spid="58" grpId="4" animBg="1"/>
      <p:bldP spid="58" grpId="5"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8306" name="Grupp 66">
            <a:extLst>
              <a:ext uri="{FF2B5EF4-FFF2-40B4-BE49-F238E27FC236}">
                <a16:creationId xmlns:a16="http://schemas.microsoft.com/office/drawing/2014/main" id="{A19C3763-38D9-4C21-B8F4-052F289B4F49}"/>
              </a:ext>
            </a:extLst>
          </p:cNvPr>
          <p:cNvGrpSpPr>
            <a:grpSpLocks/>
          </p:cNvGrpSpPr>
          <p:nvPr/>
        </p:nvGrpSpPr>
        <p:grpSpPr bwMode="auto">
          <a:xfrm>
            <a:off x="69850" y="6264275"/>
            <a:ext cx="1079500" cy="539750"/>
            <a:chOff x="169363" y="6133850"/>
            <a:chExt cx="1080000" cy="540000"/>
          </a:xfrm>
        </p:grpSpPr>
        <p:sp>
          <p:nvSpPr>
            <p:cNvPr id="68" name="Höger 67">
              <a:extLst>
                <a:ext uri="{FF2B5EF4-FFF2-40B4-BE49-F238E27FC236}">
                  <a16:creationId xmlns:a16="http://schemas.microsoft.com/office/drawing/2014/main" id="{F3ECC3AA-58AD-42B8-AB9F-10340B6E6B0F}"/>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sp>
          <p:nvSpPr>
            <p:cNvPr id="69" name="textruta 68">
              <a:hlinkClick r:id="" action="ppaction://noaction"/>
              <a:extLst>
                <a:ext uri="{FF2B5EF4-FFF2-40B4-BE49-F238E27FC236}">
                  <a16:creationId xmlns:a16="http://schemas.microsoft.com/office/drawing/2014/main" id="{F40093A4-33C1-4726-9038-6FF618B9BB19}"/>
                </a:ext>
              </a:extLst>
            </p:cNvPr>
            <p:cNvSpPr txBox="1"/>
            <p:nvPr/>
          </p:nvSpPr>
          <p:spPr>
            <a:xfrm>
              <a:off x="231305" y="6264085"/>
              <a:ext cx="1018058" cy="27794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panose="02020603050405020304" pitchFamily="18" charset="0"/>
                </a:rPr>
                <a:t>    Tillbaka</a:t>
              </a:r>
            </a:p>
          </p:txBody>
        </p:sp>
      </p:grpSp>
      <p:sp>
        <p:nvSpPr>
          <p:cNvPr id="98307" name="textruta 69">
            <a:hlinkClick r:id="" action="ppaction://noaction"/>
            <a:extLst>
              <a:ext uri="{FF2B5EF4-FFF2-40B4-BE49-F238E27FC236}">
                <a16:creationId xmlns:a16="http://schemas.microsoft.com/office/drawing/2014/main" id="{CEE25526-8777-4204-B9BC-6A33334EC00B}"/>
              </a:ext>
            </a:extLst>
          </p:cNvPr>
          <p:cNvSpPr txBox="1">
            <a:spLocks noChangeArrowheads="1"/>
          </p:cNvSpPr>
          <p:nvPr/>
        </p:nvSpPr>
        <p:spPr bwMode="auto">
          <a:xfrm>
            <a:off x="0" y="6221413"/>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8308" name="textruta 66">
            <a:hlinkClick r:id="rId3" action="ppaction://hlinksldjump"/>
            <a:extLst>
              <a:ext uri="{FF2B5EF4-FFF2-40B4-BE49-F238E27FC236}">
                <a16:creationId xmlns:a16="http://schemas.microsoft.com/office/drawing/2014/main" id="{F6ED122F-74C0-4562-B297-314294B5F8DA}"/>
              </a:ext>
            </a:extLst>
          </p:cNvPr>
          <p:cNvSpPr txBox="1">
            <a:spLocks noChangeArrowheads="1"/>
          </p:cNvSpPr>
          <p:nvPr/>
        </p:nvSpPr>
        <p:spPr bwMode="auto">
          <a:xfrm>
            <a:off x="41275" y="622935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9" name="textruta 14">
            <a:extLst>
              <a:ext uri="{FF2B5EF4-FFF2-40B4-BE49-F238E27FC236}">
                <a16:creationId xmlns:a16="http://schemas.microsoft.com/office/drawing/2014/main" id="{A65A63AC-011F-4085-A318-39958EBE49E3}"/>
              </a:ext>
            </a:extLst>
          </p:cNvPr>
          <p:cNvSpPr txBox="1">
            <a:spLocks noChangeArrowheads="1"/>
          </p:cNvSpPr>
          <p:nvPr/>
        </p:nvSpPr>
        <p:spPr bwMode="auto">
          <a:xfrm>
            <a:off x="433388" y="4603750"/>
            <a:ext cx="297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Begreppen övning och test</a:t>
            </a:r>
          </a:p>
        </p:txBody>
      </p:sp>
      <p:sp>
        <p:nvSpPr>
          <p:cNvPr id="46" name="Txt 1">
            <a:extLst>
              <a:ext uri="{FF2B5EF4-FFF2-40B4-BE49-F238E27FC236}">
                <a16:creationId xmlns:a16="http://schemas.microsoft.com/office/drawing/2014/main" id="{E1F8BC52-352E-474E-B039-E10B53BD349D}"/>
              </a:ext>
            </a:extLst>
          </p:cNvPr>
          <p:cNvSpPr/>
          <p:nvPr/>
        </p:nvSpPr>
        <p:spPr bwMode="auto">
          <a:xfrm>
            <a:off x="904875" y="5021263"/>
            <a:ext cx="3257550" cy="32385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a:rPr>
              <a:t>Övning</a:t>
            </a:r>
          </a:p>
        </p:txBody>
      </p:sp>
      <p:sp>
        <p:nvSpPr>
          <p:cNvPr id="48" name="Txt 2">
            <a:extLst>
              <a:ext uri="{FF2B5EF4-FFF2-40B4-BE49-F238E27FC236}">
                <a16:creationId xmlns:a16="http://schemas.microsoft.com/office/drawing/2014/main" id="{B258801D-AC1F-4B80-B8AD-25DC90AE35E9}"/>
              </a:ext>
            </a:extLst>
          </p:cNvPr>
          <p:cNvSpPr/>
          <p:nvPr/>
        </p:nvSpPr>
        <p:spPr bwMode="auto">
          <a:xfrm>
            <a:off x="904875" y="5465763"/>
            <a:ext cx="3257550" cy="32385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a:rPr>
              <a:t>Test</a:t>
            </a:r>
          </a:p>
        </p:txBody>
      </p:sp>
      <p:sp>
        <p:nvSpPr>
          <p:cNvPr id="11" name="textruta 10">
            <a:extLst>
              <a:ext uri="{FF2B5EF4-FFF2-40B4-BE49-F238E27FC236}">
                <a16:creationId xmlns:a16="http://schemas.microsoft.com/office/drawing/2014/main" id="{A8179B6F-A462-45F6-972D-BA837E7F5454}"/>
              </a:ext>
            </a:extLst>
          </p:cNvPr>
          <p:cNvSpPr txBox="1"/>
          <p:nvPr/>
        </p:nvSpPr>
        <p:spPr>
          <a:xfrm>
            <a:off x="392113" y="715963"/>
            <a:ext cx="7127875" cy="1055687"/>
          </a:xfrm>
          <a:prstGeom prst="roundRect">
            <a:avLst/>
          </a:prstGeom>
          <a:noFill/>
          <a:ln>
            <a:no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Inom kontinuitetshanteringen beskrivs</a:t>
            </a:r>
            <a:r>
              <a:rPr kumimoji="0" lang="sv-SE" sz="1400" b="1" i="1"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övning</a:t>
            </a:r>
            <a:r>
              <a:rPr kumimoji="0" lang="sv-SE" sz="1400" b="1" i="1"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och </a:t>
            </a: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test</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ofta utifrån att de har skilda, men kompletterande mål och syften. Framtagna kontinuitetsplaner och dess kontinuitetslösningar bör både övas och testas för att säkerställa organisationens förmåga att effektivt hantera omfattande störningar eller avbrott. </a:t>
            </a:r>
          </a:p>
        </p:txBody>
      </p:sp>
      <p:pic>
        <p:nvPicPr>
          <p:cNvPr id="98314" name="Bildobjekt 2">
            <a:extLst>
              <a:ext uri="{FF2B5EF4-FFF2-40B4-BE49-F238E27FC236}">
                <a16:creationId xmlns:a16="http://schemas.microsoft.com/office/drawing/2014/main" id="{D2026958-1C71-45F3-9A93-7C3055D25CD3}"/>
              </a:ext>
            </a:extLst>
          </p:cNvPr>
          <p:cNvPicPr>
            <a:picLocks noChangeAspect="1"/>
          </p:cNvPicPr>
          <p:nvPr/>
        </p:nvPicPr>
        <p:blipFill>
          <a:blip r:embed="rId4">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5" name="Rektangel 25">
            <a:extLst>
              <a:ext uri="{FF2B5EF4-FFF2-40B4-BE49-F238E27FC236}">
                <a16:creationId xmlns:a16="http://schemas.microsoft.com/office/drawing/2014/main" id="{B5A81EE8-E50D-4090-BB06-F32FD76EFF48}"/>
              </a:ext>
            </a:extLst>
          </p:cNvPr>
          <p:cNvSpPr>
            <a:spLocks noChangeArrowheads="1"/>
          </p:cNvSpPr>
          <p:nvPr/>
        </p:nvSpPr>
        <p:spPr bwMode="auto">
          <a:xfrm>
            <a:off x="569913" y="227013"/>
            <a:ext cx="1179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Upprätthålla</a:t>
            </a:r>
          </a:p>
        </p:txBody>
      </p:sp>
      <p:pic>
        <p:nvPicPr>
          <p:cNvPr id="98316" name="Bildobjekt 3">
            <a:extLst>
              <a:ext uri="{FF2B5EF4-FFF2-40B4-BE49-F238E27FC236}">
                <a16:creationId xmlns:a16="http://schemas.microsoft.com/office/drawing/2014/main" id="{6E51D360-8ADB-461E-BBDB-666461A772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144463"/>
            <a:ext cx="4968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ruta 43">
            <a:hlinkClick r:id="rId6" action="ppaction://hlinksldjump"/>
            <a:extLst>
              <a:ext uri="{FF2B5EF4-FFF2-40B4-BE49-F238E27FC236}">
                <a16:creationId xmlns:a16="http://schemas.microsoft.com/office/drawing/2014/main" id="{68316D59-71B0-48D5-A81D-BD8E749203D1}"/>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dirty="0">
                <a:ln>
                  <a:noFill/>
                </a:ln>
                <a:solidFill>
                  <a:srgbClr val="FFFFFF"/>
                </a:solidFill>
                <a:effectLst/>
                <a:uLnTx/>
                <a:uFillTx/>
                <a:latin typeface="Book Antiqua"/>
                <a:ea typeface="+mn-ea"/>
                <a:cs typeface="Times New Roman"/>
              </a:rPr>
              <a:t>Gå till huvudmeny</a:t>
            </a:r>
          </a:p>
        </p:txBody>
      </p:sp>
      <p:sp>
        <p:nvSpPr>
          <p:cNvPr id="98318" name="Click 1">
            <a:extLst>
              <a:ext uri="{FF2B5EF4-FFF2-40B4-BE49-F238E27FC236}">
                <a16:creationId xmlns:a16="http://schemas.microsoft.com/office/drawing/2014/main" id="{CE32D537-5A01-48FB-AD9E-EC3DCC013B8C}"/>
              </a:ext>
            </a:extLst>
          </p:cNvPr>
          <p:cNvSpPr txBox="1">
            <a:spLocks noChangeArrowheads="1"/>
          </p:cNvSpPr>
          <p:nvPr/>
        </p:nvSpPr>
        <p:spPr bwMode="auto">
          <a:xfrm>
            <a:off x="392113" y="49069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8319" name="Click 2">
            <a:extLst>
              <a:ext uri="{FF2B5EF4-FFF2-40B4-BE49-F238E27FC236}">
                <a16:creationId xmlns:a16="http://schemas.microsoft.com/office/drawing/2014/main" id="{BED1A007-0089-4528-A046-6823389C2310}"/>
              </a:ext>
            </a:extLst>
          </p:cNvPr>
          <p:cNvSpPr txBox="1">
            <a:spLocks noChangeArrowheads="1"/>
          </p:cNvSpPr>
          <p:nvPr/>
        </p:nvSpPr>
        <p:spPr bwMode="auto">
          <a:xfrm>
            <a:off x="419100" y="534352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98320" name="Bildobjekt 49">
            <a:extLst>
              <a:ext uri="{FF2B5EF4-FFF2-40B4-BE49-F238E27FC236}">
                <a16:creationId xmlns:a16="http://schemas.microsoft.com/office/drawing/2014/main" id="{55599AA8-DF47-4546-BD67-F88A38733A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152" r="19830" b="7809"/>
          <a:stretch>
            <a:fillRect/>
          </a:stretch>
        </p:blipFill>
        <p:spPr bwMode="auto">
          <a:xfrm>
            <a:off x="803275" y="1879600"/>
            <a:ext cx="3937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1">
            <a:extLst>
              <a:ext uri="{FF2B5EF4-FFF2-40B4-BE49-F238E27FC236}">
                <a16:creationId xmlns:a16="http://schemas.microsoft.com/office/drawing/2014/main" id="{44057D4B-7862-4E38-A2E7-2AC19D08557E}"/>
              </a:ext>
            </a:extLst>
          </p:cNvPr>
          <p:cNvSpPr txBox="1"/>
          <p:nvPr/>
        </p:nvSpPr>
        <p:spPr>
          <a:xfrm>
            <a:off x="5009357" y="3992720"/>
            <a:ext cx="3847306" cy="1939925"/>
          </a:xfrm>
          <a:prstGeom prst="roundRect">
            <a:avLst/>
          </a:prstGeom>
          <a:solidFill>
            <a:schemeClr val="bg1">
              <a:lumMod val="75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Övning</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är en aktivitet för att träna, bedöma, tillämpa och utveckla organisationers förmåga och färdigheter. Övningar utgår från ett lärande och utbildande perspektiv, med fokus på att bygga upp en förmåga hos individer eller grupper snarare än att verifiera enskilda processer. Däremot kan en övning ha testande inslag. Detta styrs framför allt av hur målen och mätpunkterna för övningen definieras. </a:t>
            </a:r>
          </a:p>
        </p:txBody>
      </p:sp>
      <p:sp>
        <p:nvSpPr>
          <p:cNvPr id="19" name="Text 2">
            <a:extLst>
              <a:ext uri="{FF2B5EF4-FFF2-40B4-BE49-F238E27FC236}">
                <a16:creationId xmlns:a16="http://schemas.microsoft.com/office/drawing/2014/main" id="{5139FE3D-3B49-43B1-A896-8174970A5DA6}"/>
              </a:ext>
            </a:extLst>
          </p:cNvPr>
          <p:cNvSpPr txBox="1"/>
          <p:nvPr/>
        </p:nvSpPr>
        <p:spPr>
          <a:xfrm>
            <a:off x="4976813" y="3978036"/>
            <a:ext cx="3879850" cy="2145268"/>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Test </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är en aktivitet för att bestämma helhet, kvalitet eller riktighet i det testade objektet. Den tydligaste skillnaden mellan övningar och tester är att tester innefattar moment av prövning och mätning, utifrån en förväntan om att det/de testade objekten antingen ska godkännas eller underkännas inom ramen för uppsatta mål och mätpunkter. En förutsättning för att kunna genomföra tester är att det finns etablerade förmågor och framtagna kontinuitetsplaner som går att verifiera. </a:t>
            </a:r>
          </a:p>
        </p:txBody>
      </p:sp>
      <p:sp>
        <p:nvSpPr>
          <p:cNvPr id="22" name="X">
            <a:extLst>
              <a:ext uri="{FF2B5EF4-FFF2-40B4-BE49-F238E27FC236}">
                <a16:creationId xmlns:a16="http://schemas.microsoft.com/office/drawing/2014/main" id="{CB0B6568-1392-4228-BED4-D00FE4179BA7}"/>
              </a:ext>
            </a:extLst>
          </p:cNvPr>
          <p:cNvSpPr>
            <a:spLocks noChangeAspect="1"/>
          </p:cNvSpPr>
          <p:nvPr/>
        </p:nvSpPr>
        <p:spPr>
          <a:xfrm>
            <a:off x="8340725" y="3743482"/>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23" name="Höger 63">
            <a:hlinkClick r:id="rId8" action="ppaction://hlinksldjump"/>
            <a:extLst>
              <a:ext uri="{FF2B5EF4-FFF2-40B4-BE49-F238E27FC236}">
                <a16:creationId xmlns:a16="http://schemas.microsoft.com/office/drawing/2014/main" id="{A3B3F6AB-2EF9-4F7D-AE84-83049857D02D}"/>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a:rPr>
              <a:t>Fortsätt</a:t>
            </a: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2"/>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grpId="3" nodeType="clickEffect">
                                  <p:stCondLst>
                                    <p:cond delay="0"/>
                                  </p:stCondLst>
                                  <p:childTnLst>
                                    <p:set>
                                      <p:cBhvr>
                                        <p:cTn id="15" dur="1" fill="hold">
                                          <p:stCondLst>
                                            <p:cond delay="0"/>
                                          </p:stCondLst>
                                        </p:cTn>
                                        <p:tgtEl>
                                          <p:spTgt spid="21"/>
                                        </p:tgtEl>
                                        <p:attrNameLst>
                                          <p:attrName>style.visibility</p:attrName>
                                        </p:attrNameLst>
                                      </p:cBhvr>
                                      <p:to>
                                        <p:strVal val="hidden"/>
                                      </p:to>
                                    </p:set>
                                  </p:childTnLst>
                                </p:cTn>
                              </p:par>
                              <p:par>
                                <p:cTn id="16" presetID="1" presetClass="exit" presetSubtype="0" fill="hold" grpId="3" nodeType="withEffect">
                                  <p:stCondLst>
                                    <p:cond delay="0"/>
                                  </p:stCondLst>
                                  <p:childTnLst>
                                    <p:set>
                                      <p:cBhvr>
                                        <p:cTn id="17" dur="1" fill="hold">
                                          <p:stCondLst>
                                            <p:cond delay="0"/>
                                          </p:stCondLst>
                                        </p:cTn>
                                        <p:tgtEl>
                                          <p:spTgt spid="22"/>
                                        </p:tgtEl>
                                        <p:attrNameLst>
                                          <p:attrName>style.visibility</p:attrName>
                                        </p:attrNameLst>
                                      </p:cBhvr>
                                      <p:to>
                                        <p:strVal val="hidden"/>
                                      </p:to>
                                    </p:set>
                                  </p:childTnLst>
                                </p:cTn>
                              </p:par>
                              <p:par>
                                <p:cTn id="18" presetID="1" presetClass="exit" presetSubtype="0" fill="hold" grpId="4" nodeType="withEffect">
                                  <p:stCondLst>
                                    <p:cond delay="0"/>
                                  </p:stCondLst>
                                  <p:childTnLst>
                                    <p:set>
                                      <p:cBhvr>
                                        <p:cTn id="19" dur="1" fill="hold">
                                          <p:stCondLst>
                                            <p:cond delay="0"/>
                                          </p:stCondLst>
                                        </p:cTn>
                                        <p:tgtEl>
                                          <p:spTgt spid="22"/>
                                        </p:tgtEl>
                                        <p:attrNameLst>
                                          <p:attrName>style.visibility</p:attrName>
                                        </p:attrNameLst>
                                      </p:cBhvr>
                                      <p:to>
                                        <p:strVal val="hidden"/>
                                      </p:to>
                                    </p:set>
                                  </p:childTnLst>
                                </p:cTn>
                              </p:par>
                              <p:par>
                                <p:cTn id="20" presetID="1" presetClass="exit" presetSubtype="0" fill="hold" grpId="3" nodeType="withEffect">
                                  <p:stCondLst>
                                    <p:cond delay="0"/>
                                  </p:stCondLst>
                                  <p:childTnLst>
                                    <p:set>
                                      <p:cBhvr>
                                        <p:cTn id="21"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46"/>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1" restart="whenNotActive" fill="hold" evtFilter="cancelBubble" nodeType="interactiveSeq">
                <p:stCondLst>
                  <p:cond evt="onClick" delay="0">
                    <p:tgtEl>
                      <p:spTgt spid="48"/>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2"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par>
                                <p:cTn id="36" presetID="1" presetClass="entr" presetSubtype="0" fill="hold" grpId="2"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xit" presetSubtype="0" fill="hold" grpId="2" nodeType="withEffect">
                                  <p:stCondLst>
                                    <p:cond delay="0"/>
                                  </p:stCondLst>
                                  <p:childTnLst>
                                    <p:set>
                                      <p:cBhvr>
                                        <p:cTn id="39"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21" grpId="0" animBg="1"/>
      <p:bldP spid="21" grpId="1" animBg="1"/>
      <p:bldP spid="21" grpId="2" animBg="1"/>
      <p:bldP spid="21" grpId="3" animBg="1"/>
      <p:bldP spid="19" grpId="0" animBg="1"/>
      <p:bldP spid="19" grpId="1" animBg="1"/>
      <p:bldP spid="19" grpId="2" animBg="1"/>
      <p:bldP spid="19" grpId="3" animBg="1"/>
      <p:bldP spid="22" grpId="0" animBg="1"/>
      <p:bldP spid="22" grpId="1" animBg="1"/>
      <p:bldP spid="22" grpId="2" animBg="1"/>
      <p:bldP spid="22" grpId="3" animBg="1"/>
      <p:bldP spid="22" grpId="4"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2402" name="Grupp 66">
            <a:extLst>
              <a:ext uri="{FF2B5EF4-FFF2-40B4-BE49-F238E27FC236}">
                <a16:creationId xmlns:a16="http://schemas.microsoft.com/office/drawing/2014/main" id="{1FF06FF5-0A5C-40D2-B31D-48C7D9DEB2ED}"/>
              </a:ext>
            </a:extLst>
          </p:cNvPr>
          <p:cNvGrpSpPr>
            <a:grpSpLocks/>
          </p:cNvGrpSpPr>
          <p:nvPr/>
        </p:nvGrpSpPr>
        <p:grpSpPr bwMode="auto">
          <a:xfrm>
            <a:off x="69850" y="6264275"/>
            <a:ext cx="1079500" cy="539750"/>
            <a:chOff x="169363" y="6133850"/>
            <a:chExt cx="1080000" cy="540000"/>
          </a:xfrm>
        </p:grpSpPr>
        <p:sp>
          <p:nvSpPr>
            <p:cNvPr id="68" name="Höger 67">
              <a:extLst>
                <a:ext uri="{FF2B5EF4-FFF2-40B4-BE49-F238E27FC236}">
                  <a16:creationId xmlns:a16="http://schemas.microsoft.com/office/drawing/2014/main" id="{F3ECC3AA-58AD-42B8-AB9F-10340B6E6B0F}"/>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sp>
          <p:nvSpPr>
            <p:cNvPr id="69" name="textruta 68">
              <a:hlinkClick r:id="" action="ppaction://noaction"/>
              <a:extLst>
                <a:ext uri="{FF2B5EF4-FFF2-40B4-BE49-F238E27FC236}">
                  <a16:creationId xmlns:a16="http://schemas.microsoft.com/office/drawing/2014/main" id="{F40093A4-33C1-4726-9038-6FF618B9BB19}"/>
                </a:ext>
              </a:extLst>
            </p:cNvPr>
            <p:cNvSpPr txBox="1"/>
            <p:nvPr/>
          </p:nvSpPr>
          <p:spPr>
            <a:xfrm>
              <a:off x="231305" y="6264085"/>
              <a:ext cx="1018058" cy="27794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panose="02020603050405020304" pitchFamily="18" charset="0"/>
                </a:rPr>
                <a:t>    Tillbaka</a:t>
              </a:r>
            </a:p>
          </p:txBody>
        </p:sp>
      </p:grpSp>
      <p:sp>
        <p:nvSpPr>
          <p:cNvPr id="102403" name="textruta 69">
            <a:hlinkClick r:id="" action="ppaction://noaction"/>
            <a:extLst>
              <a:ext uri="{FF2B5EF4-FFF2-40B4-BE49-F238E27FC236}">
                <a16:creationId xmlns:a16="http://schemas.microsoft.com/office/drawing/2014/main" id="{B1036814-EC23-4B5F-AF50-C201D5813A54}"/>
              </a:ext>
            </a:extLst>
          </p:cNvPr>
          <p:cNvSpPr txBox="1">
            <a:spLocks noChangeArrowheads="1"/>
          </p:cNvSpPr>
          <p:nvPr/>
        </p:nvSpPr>
        <p:spPr bwMode="auto">
          <a:xfrm>
            <a:off x="0" y="6221413"/>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2404" name="textruta 66">
            <a:hlinkClick r:id="rId3" action="ppaction://hlinksldjump"/>
            <a:extLst>
              <a:ext uri="{FF2B5EF4-FFF2-40B4-BE49-F238E27FC236}">
                <a16:creationId xmlns:a16="http://schemas.microsoft.com/office/drawing/2014/main" id="{0809EBF7-0727-4060-BFB9-A7651E6D3234}"/>
              </a:ext>
            </a:extLst>
          </p:cNvPr>
          <p:cNvSpPr txBox="1">
            <a:spLocks noChangeArrowheads="1"/>
          </p:cNvSpPr>
          <p:nvPr/>
        </p:nvSpPr>
        <p:spPr bwMode="auto">
          <a:xfrm>
            <a:off x="41275" y="622935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4" name="Höger 63">
            <a:hlinkClick r:id="rId4" action="ppaction://hlinksldjump"/>
            <a:extLst>
              <a:ext uri="{FF2B5EF4-FFF2-40B4-BE49-F238E27FC236}">
                <a16:creationId xmlns:a16="http://schemas.microsoft.com/office/drawing/2014/main" id="{50F7575C-945C-4AAB-A7C0-37375912BB8C}"/>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a:rPr>
              <a:t>Fortsätt</a:t>
            </a: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sp>
        <p:nvSpPr>
          <p:cNvPr id="49" name="textruta 14">
            <a:extLst>
              <a:ext uri="{FF2B5EF4-FFF2-40B4-BE49-F238E27FC236}">
                <a16:creationId xmlns:a16="http://schemas.microsoft.com/office/drawing/2014/main" id="{A65A63AC-011F-4085-A318-39958EBE49E3}"/>
              </a:ext>
            </a:extLst>
          </p:cNvPr>
          <p:cNvSpPr txBox="1">
            <a:spLocks noChangeArrowheads="1"/>
          </p:cNvSpPr>
          <p:nvPr/>
        </p:nvSpPr>
        <p:spPr bwMode="auto">
          <a:xfrm>
            <a:off x="95250" y="3704431"/>
            <a:ext cx="4070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Exempel på delar i en övnings - och teststrategi  </a:t>
            </a:r>
          </a:p>
        </p:txBody>
      </p:sp>
      <p:sp>
        <p:nvSpPr>
          <p:cNvPr id="45" name="Txt 02">
            <a:extLst>
              <a:ext uri="{FF2B5EF4-FFF2-40B4-BE49-F238E27FC236}">
                <a16:creationId xmlns:a16="http://schemas.microsoft.com/office/drawing/2014/main" id="{D5475D52-A9B5-49A0-925A-289B7D0D7F7F}"/>
              </a:ext>
            </a:extLst>
          </p:cNvPr>
          <p:cNvSpPr/>
          <p:nvPr/>
        </p:nvSpPr>
        <p:spPr bwMode="auto">
          <a:xfrm>
            <a:off x="465138" y="4133850"/>
            <a:ext cx="3257550" cy="32385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a:rPr>
              <a:t>Prioritering av  processer</a:t>
            </a:r>
          </a:p>
        </p:txBody>
      </p:sp>
      <p:sp>
        <p:nvSpPr>
          <p:cNvPr id="46" name="Txt 03">
            <a:extLst>
              <a:ext uri="{FF2B5EF4-FFF2-40B4-BE49-F238E27FC236}">
                <a16:creationId xmlns:a16="http://schemas.microsoft.com/office/drawing/2014/main" id="{E1F8BC52-352E-474E-B039-E10B53BD349D}"/>
              </a:ext>
            </a:extLst>
          </p:cNvPr>
          <p:cNvSpPr/>
          <p:nvPr/>
        </p:nvSpPr>
        <p:spPr bwMode="auto">
          <a:xfrm>
            <a:off x="465138" y="4513263"/>
            <a:ext cx="3257550" cy="32385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a:rPr>
              <a:t>Förmågeområden</a:t>
            </a:r>
          </a:p>
        </p:txBody>
      </p:sp>
      <p:sp>
        <p:nvSpPr>
          <p:cNvPr id="47" name="Txt 04">
            <a:extLst>
              <a:ext uri="{FF2B5EF4-FFF2-40B4-BE49-F238E27FC236}">
                <a16:creationId xmlns:a16="http://schemas.microsoft.com/office/drawing/2014/main" id="{774D6A25-2126-48F2-BD49-2E3D81FE2B30}"/>
              </a:ext>
            </a:extLst>
          </p:cNvPr>
          <p:cNvSpPr/>
          <p:nvPr/>
        </p:nvSpPr>
        <p:spPr bwMode="auto">
          <a:xfrm>
            <a:off x="465138" y="4895850"/>
            <a:ext cx="3257550" cy="32385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a:rPr>
              <a:t>Mognadsnivå</a:t>
            </a:r>
          </a:p>
        </p:txBody>
      </p:sp>
      <p:sp>
        <p:nvSpPr>
          <p:cNvPr id="48" name="Txt 05">
            <a:extLst>
              <a:ext uri="{FF2B5EF4-FFF2-40B4-BE49-F238E27FC236}">
                <a16:creationId xmlns:a16="http://schemas.microsoft.com/office/drawing/2014/main" id="{B258801D-AC1F-4B80-B8AD-25DC90AE35E9}"/>
              </a:ext>
            </a:extLst>
          </p:cNvPr>
          <p:cNvSpPr/>
          <p:nvPr/>
        </p:nvSpPr>
        <p:spPr bwMode="auto">
          <a:xfrm>
            <a:off x="465138" y="5275263"/>
            <a:ext cx="3257550" cy="32385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a:rPr>
              <a:t>Övnings - och testtyper</a:t>
            </a:r>
          </a:p>
        </p:txBody>
      </p:sp>
      <p:sp>
        <p:nvSpPr>
          <p:cNvPr id="11" name="textruta 10">
            <a:extLst>
              <a:ext uri="{FF2B5EF4-FFF2-40B4-BE49-F238E27FC236}">
                <a16:creationId xmlns:a16="http://schemas.microsoft.com/office/drawing/2014/main" id="{A8179B6F-A462-45F6-972D-BA837E7F5454}"/>
              </a:ext>
            </a:extLst>
          </p:cNvPr>
          <p:cNvSpPr txBox="1"/>
          <p:nvPr/>
        </p:nvSpPr>
        <p:spPr>
          <a:xfrm>
            <a:off x="320675" y="736600"/>
            <a:ext cx="7054850" cy="815975"/>
          </a:xfrm>
          <a:prstGeom prst="roundRect">
            <a:avLst/>
          </a:prstGeom>
          <a:noFill/>
          <a:ln>
            <a:no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För att säkerställa relevanta övningar och tester bör en övnings - och teststrategi upprättas som tydligt visar hur organisationen över tid säkerställer förmåga att upprätthålla sina kritiska processer.</a:t>
            </a:r>
          </a:p>
        </p:txBody>
      </p:sp>
      <p:pic>
        <p:nvPicPr>
          <p:cNvPr id="102412" name="Bildobjekt 2">
            <a:extLst>
              <a:ext uri="{FF2B5EF4-FFF2-40B4-BE49-F238E27FC236}">
                <a16:creationId xmlns:a16="http://schemas.microsoft.com/office/drawing/2014/main" id="{AB843CF1-4E0B-4A4B-B3C9-D03E2A77FF00}"/>
              </a:ext>
            </a:extLst>
          </p:cNvPr>
          <p:cNvPicPr>
            <a:picLocks noChangeAspect="1"/>
          </p:cNvPicPr>
          <p:nvPr/>
        </p:nvPicPr>
        <p:blipFill>
          <a:blip r:embed="rId5">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3" name="Rektangel 25">
            <a:extLst>
              <a:ext uri="{FF2B5EF4-FFF2-40B4-BE49-F238E27FC236}">
                <a16:creationId xmlns:a16="http://schemas.microsoft.com/office/drawing/2014/main" id="{C9FC97C2-BC95-4E75-A383-CD412B12C8BA}"/>
              </a:ext>
            </a:extLst>
          </p:cNvPr>
          <p:cNvSpPr>
            <a:spLocks noChangeArrowheads="1"/>
          </p:cNvSpPr>
          <p:nvPr/>
        </p:nvSpPr>
        <p:spPr bwMode="auto">
          <a:xfrm>
            <a:off x="569913" y="227013"/>
            <a:ext cx="1179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Upprätthålla</a:t>
            </a:r>
          </a:p>
        </p:txBody>
      </p:sp>
      <p:pic>
        <p:nvPicPr>
          <p:cNvPr id="102414" name="Bildobjekt 3">
            <a:extLst>
              <a:ext uri="{FF2B5EF4-FFF2-40B4-BE49-F238E27FC236}">
                <a16:creationId xmlns:a16="http://schemas.microsoft.com/office/drawing/2014/main" id="{62F0E48D-CAAE-408B-A04B-247E535ECA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3" y="144463"/>
            <a:ext cx="4968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ak 4">
            <a:extLst>
              <a:ext uri="{FF2B5EF4-FFF2-40B4-BE49-F238E27FC236}">
                <a16:creationId xmlns:a16="http://schemas.microsoft.com/office/drawing/2014/main" id="{1AF40202-B021-43E9-9F89-55C3CD6AD9D4}"/>
              </a:ext>
            </a:extLst>
          </p:cNvPr>
          <p:cNvCxnSpPr/>
          <p:nvPr/>
        </p:nvCxnSpPr>
        <p:spPr>
          <a:xfrm>
            <a:off x="320675" y="3611563"/>
            <a:ext cx="4392613" cy="0"/>
          </a:xfrm>
          <a:prstGeom prst="line">
            <a:avLst/>
          </a:prstGeom>
        </p:spPr>
        <p:style>
          <a:lnRef idx="1">
            <a:schemeClr val="dk1"/>
          </a:lnRef>
          <a:fillRef idx="0">
            <a:schemeClr val="dk1"/>
          </a:fillRef>
          <a:effectRef idx="0">
            <a:schemeClr val="dk1"/>
          </a:effectRef>
          <a:fontRef idx="minor">
            <a:schemeClr val="tx1"/>
          </a:fontRef>
        </p:style>
      </p:cxnSp>
      <p:sp>
        <p:nvSpPr>
          <p:cNvPr id="44" name="textruta 43">
            <a:hlinkClick r:id="rId7" action="ppaction://hlinksldjump"/>
            <a:extLst>
              <a:ext uri="{FF2B5EF4-FFF2-40B4-BE49-F238E27FC236}">
                <a16:creationId xmlns:a16="http://schemas.microsoft.com/office/drawing/2014/main" id="{68316D59-71B0-48D5-A81D-BD8E749203D1}"/>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dirty="0">
                <a:ln>
                  <a:noFill/>
                </a:ln>
                <a:solidFill>
                  <a:srgbClr val="FFFFFF"/>
                </a:solidFill>
                <a:effectLst/>
                <a:uLnTx/>
                <a:uFillTx/>
                <a:latin typeface="Book Antiqua"/>
                <a:ea typeface="+mn-ea"/>
                <a:cs typeface="Times New Roman"/>
              </a:rPr>
              <a:t>Gå till huvudmeny</a:t>
            </a:r>
          </a:p>
        </p:txBody>
      </p:sp>
      <p:sp>
        <p:nvSpPr>
          <p:cNvPr id="102417" name="Click 2">
            <a:extLst>
              <a:ext uri="{FF2B5EF4-FFF2-40B4-BE49-F238E27FC236}">
                <a16:creationId xmlns:a16="http://schemas.microsoft.com/office/drawing/2014/main" id="{39410DDD-2200-416E-AF14-DECBC00AB79B}"/>
              </a:ext>
            </a:extLst>
          </p:cNvPr>
          <p:cNvSpPr txBox="1">
            <a:spLocks noChangeArrowheads="1"/>
          </p:cNvSpPr>
          <p:nvPr/>
        </p:nvSpPr>
        <p:spPr bwMode="auto">
          <a:xfrm>
            <a:off x="134938" y="397827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2418" name="Click 3">
            <a:extLst>
              <a:ext uri="{FF2B5EF4-FFF2-40B4-BE49-F238E27FC236}">
                <a16:creationId xmlns:a16="http://schemas.microsoft.com/office/drawing/2014/main" id="{297A343B-FFE7-4832-B73A-279A6FC4F970}"/>
              </a:ext>
            </a:extLst>
          </p:cNvPr>
          <p:cNvSpPr txBox="1">
            <a:spLocks noChangeArrowheads="1"/>
          </p:cNvSpPr>
          <p:nvPr/>
        </p:nvSpPr>
        <p:spPr bwMode="auto">
          <a:xfrm>
            <a:off x="134938" y="435927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2419" name="Click 4">
            <a:extLst>
              <a:ext uri="{FF2B5EF4-FFF2-40B4-BE49-F238E27FC236}">
                <a16:creationId xmlns:a16="http://schemas.microsoft.com/office/drawing/2014/main" id="{78E5BF82-3492-4D1F-BF54-75D64A0AB25E}"/>
              </a:ext>
            </a:extLst>
          </p:cNvPr>
          <p:cNvSpPr txBox="1">
            <a:spLocks noChangeArrowheads="1"/>
          </p:cNvSpPr>
          <p:nvPr/>
        </p:nvSpPr>
        <p:spPr bwMode="auto">
          <a:xfrm>
            <a:off x="134938" y="477837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2420" name="Click 5">
            <a:extLst>
              <a:ext uri="{FF2B5EF4-FFF2-40B4-BE49-F238E27FC236}">
                <a16:creationId xmlns:a16="http://schemas.microsoft.com/office/drawing/2014/main" id="{461519BD-A4C0-4CBC-9B9B-477B4412ACEA}"/>
              </a:ext>
            </a:extLst>
          </p:cNvPr>
          <p:cNvSpPr txBox="1">
            <a:spLocks noChangeArrowheads="1"/>
          </p:cNvSpPr>
          <p:nvPr/>
        </p:nvSpPr>
        <p:spPr bwMode="auto">
          <a:xfrm>
            <a:off x="134938" y="514032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2421" name="Click 1">
            <a:extLst>
              <a:ext uri="{FF2B5EF4-FFF2-40B4-BE49-F238E27FC236}">
                <a16:creationId xmlns:a16="http://schemas.microsoft.com/office/drawing/2014/main" id="{D8531BC2-E352-4FDE-8C42-D0D89A947011}"/>
              </a:ext>
            </a:extLst>
          </p:cNvPr>
          <p:cNvSpPr txBox="1">
            <a:spLocks noChangeArrowheads="1"/>
          </p:cNvSpPr>
          <p:nvPr/>
        </p:nvSpPr>
        <p:spPr bwMode="auto">
          <a:xfrm>
            <a:off x="207110" y="19605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8" name="Txt 01">
            <a:extLst>
              <a:ext uri="{FF2B5EF4-FFF2-40B4-BE49-F238E27FC236}">
                <a16:creationId xmlns:a16="http://schemas.microsoft.com/office/drawing/2014/main" id="{FFF3F15C-3D2E-4825-BDA6-D7D1443BC996}"/>
              </a:ext>
            </a:extLst>
          </p:cNvPr>
          <p:cNvSpPr/>
          <p:nvPr/>
        </p:nvSpPr>
        <p:spPr bwMode="auto">
          <a:xfrm>
            <a:off x="569913" y="2141538"/>
            <a:ext cx="3525837" cy="3238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Book Antiqua"/>
                <a:ea typeface="+mn-ea"/>
                <a:cs typeface="Times New Roman"/>
              </a:rPr>
              <a:t>Övnings - och teststrategi </a:t>
            </a:r>
          </a:p>
        </p:txBody>
      </p:sp>
      <p:sp>
        <p:nvSpPr>
          <p:cNvPr id="26" name="Txt 1">
            <a:extLst>
              <a:ext uri="{FF2B5EF4-FFF2-40B4-BE49-F238E27FC236}">
                <a16:creationId xmlns:a16="http://schemas.microsoft.com/office/drawing/2014/main" id="{115AC6CF-8A70-40CA-8FD7-56A23A6EEEBA}"/>
              </a:ext>
            </a:extLst>
          </p:cNvPr>
          <p:cNvSpPr txBox="1"/>
          <p:nvPr/>
        </p:nvSpPr>
        <p:spPr>
          <a:xfrm>
            <a:off x="4295775" y="1443037"/>
            <a:ext cx="4600575" cy="1941512"/>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1"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Övnings - och teststrategin </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bör svara på vad organisationen vill uppnå och varför, hur organisationen ska nå dit, samt hur utvecklingen ska mätas. Sammantaget bör övnings – och teststrategin  inkludera en beskrivning över hur planerade tester ska bidraga till organisationens förmågeutveckling.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Övnings - och teststrategi  kan vara en del av verksamhetens övergripande kontinuitetsstrategi eller ett separat dokument där ingångsvärden och utgångspunkter för övning och test beskrivs mer utförligt. </a:t>
            </a:r>
          </a:p>
        </p:txBody>
      </p:sp>
      <p:sp>
        <p:nvSpPr>
          <p:cNvPr id="27" name="X 1">
            <a:extLst>
              <a:ext uri="{FF2B5EF4-FFF2-40B4-BE49-F238E27FC236}">
                <a16:creationId xmlns:a16="http://schemas.microsoft.com/office/drawing/2014/main" id="{E206D446-19EE-4C39-9D8B-017F657EA8FB}"/>
              </a:ext>
            </a:extLst>
          </p:cNvPr>
          <p:cNvSpPr>
            <a:spLocks noChangeAspect="1"/>
          </p:cNvSpPr>
          <p:nvPr/>
        </p:nvSpPr>
        <p:spPr>
          <a:xfrm>
            <a:off x="8437563" y="1179512"/>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29" name="Txt 2">
            <a:extLst>
              <a:ext uri="{FF2B5EF4-FFF2-40B4-BE49-F238E27FC236}">
                <a16:creationId xmlns:a16="http://schemas.microsoft.com/office/drawing/2014/main" id="{DA280048-1C7C-48B4-9AD2-6F1F5F408051}"/>
              </a:ext>
            </a:extLst>
          </p:cNvPr>
          <p:cNvSpPr txBox="1"/>
          <p:nvPr/>
        </p:nvSpPr>
        <p:spPr>
          <a:xfrm>
            <a:off x="4851399" y="3840162"/>
            <a:ext cx="3489325" cy="2554288"/>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Prioritering av processer. </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En beskrivning över hur verksamhetens processer har prioriterats för test kan ingå i övnings-och teststrategin. Utifrån denna prioritering kan olika krav, exempelvis avseende frekvens eller omfattning definieras.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Vanligtvis utgör processernas maximalt tolerabla avbrottsperioder grunden för prioritering. Även andra kriterier, såsom riskbedömning för processernas stödjande resurser eller processernas affärsbetydelse kan ligga till grund för prioritering. </a:t>
            </a:r>
          </a:p>
        </p:txBody>
      </p:sp>
      <p:sp>
        <p:nvSpPr>
          <p:cNvPr id="30" name="Txt 5">
            <a:extLst>
              <a:ext uri="{FF2B5EF4-FFF2-40B4-BE49-F238E27FC236}">
                <a16:creationId xmlns:a16="http://schemas.microsoft.com/office/drawing/2014/main" id="{49B6522B-3670-4B66-8C77-19C8B25EDF9D}"/>
              </a:ext>
            </a:extLst>
          </p:cNvPr>
          <p:cNvSpPr txBox="1"/>
          <p:nvPr/>
        </p:nvSpPr>
        <p:spPr>
          <a:xfrm>
            <a:off x="4851399" y="3851555"/>
            <a:ext cx="3489324" cy="2144712"/>
          </a:xfrm>
          <a:prstGeom prst="roundRect">
            <a:avLst/>
          </a:prstGeom>
          <a:solidFill>
            <a:schemeClr val="bg1">
              <a:lumMod val="75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Övnings - och testtyper. </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I övnings- och teststrategin beskrivs de övnings- eller testtyper som organisationen avser använda. Valet av övnings</a:t>
            </a:r>
            <a:r>
              <a:rPr kumimoji="0" lang="sv-SE" sz="1200" b="0" i="0" u="none" strike="noStrike" kern="1200" cap="none" spc="0" normalizeH="0" baseline="0" noProof="0" dirty="0">
                <a:ln>
                  <a:noFill/>
                </a:ln>
                <a:solidFill>
                  <a:srgbClr val="FF0000"/>
                </a:solidFill>
                <a:effectLst/>
                <a:uLnTx/>
                <a:uFillTx/>
                <a:latin typeface="Book Antiqua"/>
                <a:ea typeface="+mn-ea"/>
                <a:cs typeface="Times New Roman" panose="02020603050405020304" pitchFamily="18" charset="0"/>
              </a:rPr>
              <a:t>-</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eller testtyper bör anpassas till målgruppens mognads- och ambitionsnivå. Skrivbordsövningar eller simuleringar är vanliga övnings</a:t>
            </a:r>
            <a:r>
              <a:rPr kumimoji="0" lang="sv-SE" sz="1200" b="0" i="0" u="none" strike="noStrike" kern="1200" cap="none" spc="0" normalizeH="0" baseline="0" noProof="0" dirty="0">
                <a:ln>
                  <a:noFill/>
                </a:ln>
                <a:solidFill>
                  <a:srgbClr val="FF0000"/>
                </a:solidFill>
                <a:effectLst/>
                <a:uLnTx/>
                <a:uFillTx/>
                <a:latin typeface="Book Antiqua"/>
                <a:ea typeface="+mn-ea"/>
                <a:cs typeface="Times New Roman" panose="02020603050405020304" pitchFamily="18" charset="0"/>
              </a:rPr>
              <a:t>-</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eller testtyper. För fler exempel se nästa sida.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p:txBody>
      </p:sp>
      <p:sp>
        <p:nvSpPr>
          <p:cNvPr id="31" name="Txt 4">
            <a:extLst>
              <a:ext uri="{FF2B5EF4-FFF2-40B4-BE49-F238E27FC236}">
                <a16:creationId xmlns:a16="http://schemas.microsoft.com/office/drawing/2014/main" id="{8305966E-04B7-411D-B94A-4E9E7DBE67D3}"/>
              </a:ext>
            </a:extLst>
          </p:cNvPr>
          <p:cNvSpPr txBox="1"/>
          <p:nvPr/>
        </p:nvSpPr>
        <p:spPr>
          <a:xfrm>
            <a:off x="4851398" y="3834765"/>
            <a:ext cx="3489325" cy="2145268"/>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Mognadsnivå. </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Övnings – och teststrategin bör förklara hur organisationen stegvis ska stärka sin förmåga över tid. För att mäta organisationens mognadsnivå kan en framtagen modell likt mognadstrappan användas. Mognadstrappan, eller annan framtagande modell, förklarar utifrån olika mognadsnivåer en organisations mognad och kan hjälpa till att identifiera eventuella brister. </a:t>
            </a:r>
            <a:endParaRPr kumimoji="0" lang="sv-SE" sz="1200" b="0" i="0" u="none" strike="sngStrike" kern="1200" cap="none" spc="0" normalizeH="0" baseline="0" noProof="0" dirty="0">
              <a:ln>
                <a:noFill/>
              </a:ln>
              <a:solidFill>
                <a:srgbClr val="FF0000"/>
              </a:solidFill>
              <a:effectLst/>
              <a:uLnTx/>
              <a:uFillTx/>
              <a:latin typeface="Book Antiqua"/>
              <a:ea typeface="+mn-ea"/>
              <a:cs typeface="Times New Roman" panose="02020603050405020304" pitchFamily="18" charset="0"/>
            </a:endParaRPr>
          </a:p>
        </p:txBody>
      </p:sp>
      <p:sp>
        <p:nvSpPr>
          <p:cNvPr id="32" name="Txt 3">
            <a:extLst>
              <a:ext uri="{FF2B5EF4-FFF2-40B4-BE49-F238E27FC236}">
                <a16:creationId xmlns:a16="http://schemas.microsoft.com/office/drawing/2014/main" id="{05ACBAE4-D2E4-498B-B543-827B470650CB}"/>
              </a:ext>
            </a:extLst>
          </p:cNvPr>
          <p:cNvSpPr txBox="1"/>
          <p:nvPr/>
        </p:nvSpPr>
        <p:spPr>
          <a:xfrm>
            <a:off x="4858144" y="3835262"/>
            <a:ext cx="3489325" cy="2316163"/>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Förmågeområden. </a:t>
            </a:r>
            <a:r>
              <a:rPr kumimoji="0" lang="sv-SE" sz="1200" b="0" i="0" u="none" strike="noStrike" kern="1200" cap="none" spc="0" normalizeH="0" baseline="0" noProof="0" dirty="0">
                <a:ln>
                  <a:noFill/>
                </a:ln>
                <a:solidFill>
                  <a:srgbClr val="000000"/>
                </a:solidFill>
                <a:effectLst/>
                <a:uLnTx/>
                <a:uFillTx/>
                <a:latin typeface="Book Antiqua" panose="02040602050305030304" pitchFamily="18" charset="0"/>
                <a:ea typeface="Times New Roman" panose="02020603050405020304" pitchFamily="18" charset="0"/>
                <a:cs typeface="Times New Roman" panose="02020603050405020304" pitchFamily="18" charset="0"/>
              </a:rPr>
              <a:t>För att möjliggöra effektiva tester som ger önskad effekt bör ett antal förmågeområden definieras. Alla relevanta förmågeområden för respektive process bör övas eller testas över tid för att säkerställa heltäckande och funktionella kontinuitetsplaner. </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panose="02040602050305030304" pitchFamily="18" charset="0"/>
                <a:ea typeface="Times New Roman" panose="02020603050405020304" pitchFamily="18" charset="0"/>
                <a:cs typeface="Times New Roman" panose="02020603050405020304" pitchFamily="18" charset="0"/>
              </a:rPr>
              <a:t>Förslag på förmågeområden</a:t>
            </a:r>
            <a:r>
              <a:rPr kumimoji="0" lang="sv-SE" sz="1200" b="0" i="1" u="none" strike="noStrike" kern="1200" cap="none" spc="0" normalizeH="0" baseline="0" noProof="0" dirty="0">
                <a:ln>
                  <a:noFill/>
                </a:ln>
                <a:solidFill>
                  <a:srgbClr val="000000"/>
                </a:solidFill>
                <a:effectLst/>
                <a:uLnTx/>
                <a:uFillTx/>
                <a:latin typeface="Book Antiqua" panose="02040602050305030304" pitchFamily="18" charset="0"/>
                <a:ea typeface="Times New Roman" panose="02020603050405020304" pitchFamily="18" charset="0"/>
                <a:cs typeface="Times New Roman" panose="02020603050405020304" pitchFamily="18" charset="0"/>
              </a:rPr>
              <a:t>: Kommunikation, Logistik, Kompetens, Ledning, Medvetenhet, Resurser, Samverkan, Tidskrav</a:t>
            </a:r>
            <a:r>
              <a:rPr kumimoji="0" lang="sv-SE" sz="1200" b="0" i="0" u="none" strike="noStrike" kern="1200" cap="none" spc="0" normalizeH="0" baseline="0" noProof="0" dirty="0">
                <a:ln>
                  <a:noFill/>
                </a:ln>
                <a:solidFill>
                  <a:srgbClr val="000000"/>
                </a:solidFill>
                <a:effectLst/>
                <a:uLnTx/>
                <a:uFillTx/>
                <a:latin typeface="Book Antiqua" panose="02040602050305030304" pitchFamily="18" charset="0"/>
                <a:ea typeface="Times New Roman" panose="02020603050405020304" pitchFamily="18" charset="0"/>
                <a:cs typeface="Times New Roman" panose="02020603050405020304" pitchFamily="18" charset="0"/>
              </a:rPr>
              <a:t>.</a:t>
            </a:r>
          </a:p>
        </p:txBody>
      </p:sp>
      <p:sp>
        <p:nvSpPr>
          <p:cNvPr id="33" name="X 2">
            <a:extLst>
              <a:ext uri="{FF2B5EF4-FFF2-40B4-BE49-F238E27FC236}">
                <a16:creationId xmlns:a16="http://schemas.microsoft.com/office/drawing/2014/main" id="{102CD430-6964-4840-AEBF-425197A5A608}"/>
              </a:ext>
            </a:extLst>
          </p:cNvPr>
          <p:cNvSpPr>
            <a:spLocks noChangeAspect="1"/>
          </p:cNvSpPr>
          <p:nvPr/>
        </p:nvSpPr>
        <p:spPr>
          <a:xfrm>
            <a:off x="7833519" y="3602317"/>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7"/>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2" nodeType="clickEffect">
                                  <p:stCondLst>
                                    <p:cond delay="0"/>
                                  </p:stCondLst>
                                  <p:childTnLst>
                                    <p:set>
                                      <p:cBhvr>
                                        <p:cTn id="23" dur="1" fill="hold">
                                          <p:stCondLst>
                                            <p:cond delay="0"/>
                                          </p:stCondLst>
                                        </p:cTn>
                                        <p:tgtEl>
                                          <p:spTgt spid="26"/>
                                        </p:tgtEl>
                                        <p:attrNameLst>
                                          <p:attrName>style.visibility</p:attrName>
                                        </p:attrNameLst>
                                      </p:cBhvr>
                                      <p:to>
                                        <p:strVal val="hidden"/>
                                      </p:to>
                                    </p:set>
                                  </p:childTnLst>
                                </p:cTn>
                              </p:par>
                              <p:par>
                                <p:cTn id="24" presetID="1" presetClass="exit" presetSubtype="0" fill="hold" grpId="2" nodeType="withEffect">
                                  <p:stCondLst>
                                    <p:cond delay="0"/>
                                  </p:stCondLst>
                                  <p:childTnLst>
                                    <p:set>
                                      <p:cBhvr>
                                        <p:cTn id="25"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33"/>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3" nodeType="click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xit" presetSubtype="0" fill="hold" grpId="3"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 presetClass="exit" presetSubtype="0" fill="hold" grpId="5" nodeType="withEffect">
                                  <p:stCondLst>
                                    <p:cond delay="0"/>
                                  </p:stCondLst>
                                  <p:childTnLst>
                                    <p:set>
                                      <p:cBhvr>
                                        <p:cTn id="34" dur="1" fill="hold">
                                          <p:stCondLst>
                                            <p:cond delay="0"/>
                                          </p:stCondLst>
                                        </p:cTn>
                                        <p:tgtEl>
                                          <p:spTgt spid="33"/>
                                        </p:tgtEl>
                                        <p:attrNameLst>
                                          <p:attrName>style.visibility</p:attrName>
                                        </p:attrNameLst>
                                      </p:cBhvr>
                                      <p:to>
                                        <p:strVal val="hidden"/>
                                      </p:to>
                                    </p:set>
                                  </p:childTnLst>
                                </p:cTn>
                              </p:par>
                              <p:par>
                                <p:cTn id="35" presetID="1" presetClass="exit" presetSubtype="0" fill="hold" grpId="4" nodeType="withEffect">
                                  <p:stCondLst>
                                    <p:cond delay="0"/>
                                  </p:stCondLst>
                                  <p:childTnLst>
                                    <p:set>
                                      <p:cBhvr>
                                        <p:cTn id="36" dur="1" fill="hold">
                                          <p:stCondLst>
                                            <p:cond delay="0"/>
                                          </p:stCondLst>
                                        </p:cTn>
                                        <p:tgtEl>
                                          <p:spTgt spid="32"/>
                                        </p:tgtEl>
                                        <p:attrNameLst>
                                          <p:attrName>style.visibility</p:attrName>
                                        </p:attrNameLst>
                                      </p:cBhvr>
                                      <p:to>
                                        <p:strVal val="hidden"/>
                                      </p:to>
                                    </p:set>
                                  </p:childTnLst>
                                </p:cTn>
                              </p:par>
                              <p:par>
                                <p:cTn id="37" presetID="1" presetClass="exit" presetSubtype="0" fill="hold" grpId="7" nodeType="with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xit" presetSubtype="0" fill="hold" grpId="5"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xit" presetSubtype="0" fill="hold" grpId="9" nodeType="withEffect">
                                  <p:stCondLst>
                                    <p:cond delay="0"/>
                                  </p:stCondLst>
                                  <p:childTnLst>
                                    <p:set>
                                      <p:cBhvr>
                                        <p:cTn id="42" dur="1" fill="hold">
                                          <p:stCondLst>
                                            <p:cond delay="0"/>
                                          </p:stCondLst>
                                        </p:cTn>
                                        <p:tgtEl>
                                          <p:spTgt spid="33"/>
                                        </p:tgtEl>
                                        <p:attrNameLst>
                                          <p:attrName>style.visibility</p:attrName>
                                        </p:attrNameLst>
                                      </p:cBhvr>
                                      <p:to>
                                        <p:strVal val="hidden"/>
                                      </p:to>
                                    </p:set>
                                  </p:childTnLst>
                                </p:cTn>
                              </p:par>
                              <p:par>
                                <p:cTn id="43" presetID="1" presetClass="exit" presetSubtype="0" fill="hold" grpId="6" nodeType="withEffect">
                                  <p:stCondLst>
                                    <p:cond delay="0"/>
                                  </p:stCondLst>
                                  <p:childTnLst>
                                    <p:set>
                                      <p:cBhvr>
                                        <p:cTn id="44"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5" restart="whenNotActive" fill="hold" evtFilter="cancelBubble" nodeType="interactiveSeq">
                <p:stCondLst>
                  <p:cond evt="onClick" delay="0">
                    <p:tgtEl>
                      <p:spTgt spid="28"/>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1" nodeType="click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par>
                                <p:cTn id="50" presetID="1" presetClass="entr" presetSubtype="0" fill="hold" grpId="1" nodeType="with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par>
                                <p:cTn id="52" presetID="1" presetClass="exit" presetSubtype="0" fill="hold" grpId="1" nodeType="withEffect">
                                  <p:stCondLst>
                                    <p:cond delay="0"/>
                                  </p:stCondLst>
                                  <p:childTnLst>
                                    <p:set>
                                      <p:cBhvr>
                                        <p:cTn id="53" dur="1" fill="hold">
                                          <p:stCondLst>
                                            <p:cond delay="0"/>
                                          </p:stCondLst>
                                        </p:cTn>
                                        <p:tgtEl>
                                          <p:spTgt spid="33"/>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9"/>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30"/>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31"/>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47"/>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grpId="6"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4"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xit" presetSubtype="0" fill="hold" grpId="5" nodeType="withEffect">
                                  <p:stCondLst>
                                    <p:cond delay="0"/>
                                  </p:stCondLst>
                                  <p:childTnLst>
                                    <p:set>
                                      <p:cBhvr>
                                        <p:cTn id="70" dur="1" fill="hold">
                                          <p:stCondLst>
                                            <p:cond delay="0"/>
                                          </p:stCondLst>
                                        </p:cTn>
                                        <p:tgtEl>
                                          <p:spTgt spid="26"/>
                                        </p:tgtEl>
                                        <p:attrNameLst>
                                          <p:attrName>style.visibility</p:attrName>
                                        </p:attrNameLst>
                                      </p:cBhvr>
                                      <p:to>
                                        <p:strVal val="hidden"/>
                                      </p:to>
                                    </p:set>
                                  </p:childTnLst>
                                </p:cTn>
                              </p:par>
                              <p:par>
                                <p:cTn id="71" presetID="1" presetClass="exit" presetSubtype="0" fill="hold" grpId="5" nodeType="withEffect">
                                  <p:stCondLst>
                                    <p:cond delay="0"/>
                                  </p:stCondLst>
                                  <p:childTnLst>
                                    <p:set>
                                      <p:cBhvr>
                                        <p:cTn id="72" dur="1" fill="hold">
                                          <p:stCondLst>
                                            <p:cond delay="0"/>
                                          </p:stCondLst>
                                        </p:cTn>
                                        <p:tgtEl>
                                          <p:spTgt spid="27"/>
                                        </p:tgtEl>
                                        <p:attrNameLst>
                                          <p:attrName>style.visibility</p:attrName>
                                        </p:attrNameLst>
                                      </p:cBhvr>
                                      <p:to>
                                        <p:strVal val="hidden"/>
                                      </p:to>
                                    </p:set>
                                  </p:childTnLst>
                                </p:cTn>
                              </p:par>
                              <p:par>
                                <p:cTn id="73" presetID="1" presetClass="exit" presetSubtype="0" fill="hold" grpId="5" nodeType="withEffect">
                                  <p:stCondLst>
                                    <p:cond delay="0"/>
                                  </p:stCondLst>
                                  <p:childTnLst>
                                    <p:set>
                                      <p:cBhvr>
                                        <p:cTn id="74" dur="1" fill="hold">
                                          <p:stCondLst>
                                            <p:cond delay="0"/>
                                          </p:stCondLst>
                                        </p:cTn>
                                        <p:tgtEl>
                                          <p:spTgt spid="29"/>
                                        </p:tgtEl>
                                        <p:attrNameLst>
                                          <p:attrName>style.visibility</p:attrName>
                                        </p:attrNameLst>
                                      </p:cBhvr>
                                      <p:to>
                                        <p:strVal val="hidden"/>
                                      </p:to>
                                    </p:set>
                                  </p:childTnLst>
                                </p:cTn>
                              </p:par>
                              <p:par>
                                <p:cTn id="75" presetID="1" presetClass="exit" presetSubtype="0" fill="hold" grpId="4" nodeType="withEffect">
                                  <p:stCondLst>
                                    <p:cond delay="0"/>
                                  </p:stCondLst>
                                  <p:childTnLst>
                                    <p:set>
                                      <p:cBhvr>
                                        <p:cTn id="76" dur="1" fill="hold">
                                          <p:stCondLst>
                                            <p:cond delay="0"/>
                                          </p:stCondLst>
                                        </p:cTn>
                                        <p:tgtEl>
                                          <p:spTgt spid="30"/>
                                        </p:tgtEl>
                                        <p:attrNameLst>
                                          <p:attrName>style.visibility</p:attrName>
                                        </p:attrNameLst>
                                      </p:cBhvr>
                                      <p:to>
                                        <p:strVal val="hidden"/>
                                      </p:to>
                                    </p:set>
                                  </p:childTnLst>
                                </p:cTn>
                              </p:par>
                              <p:par>
                                <p:cTn id="77" presetID="1" presetClass="exit" presetSubtype="0" fill="hold" grpId="5" nodeType="withEffect">
                                  <p:stCondLst>
                                    <p:cond delay="0"/>
                                  </p:stCondLst>
                                  <p:childTnLst>
                                    <p:set>
                                      <p:cBhvr>
                                        <p:cTn id="78"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79" restart="whenNotActive" fill="hold" evtFilter="cancelBubble" nodeType="interactiveSeq">
                <p:stCondLst>
                  <p:cond evt="onClick" delay="0">
                    <p:tgtEl>
                      <p:spTgt spid="48"/>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8" nodeType="clickEffect">
                                  <p:stCondLst>
                                    <p:cond delay="0"/>
                                  </p:stCondLst>
                                  <p:childTnLst>
                                    <p:set>
                                      <p:cBhvr>
                                        <p:cTn id="83" dur="1" fill="hold">
                                          <p:stCondLst>
                                            <p:cond delay="0"/>
                                          </p:stCondLst>
                                        </p:cTn>
                                        <p:tgtEl>
                                          <p:spTgt spid="33"/>
                                        </p:tgtEl>
                                        <p:attrNameLst>
                                          <p:attrName>style.visibility</p:attrName>
                                        </p:attrNameLst>
                                      </p:cBhvr>
                                      <p:to>
                                        <p:strVal val="visible"/>
                                      </p:to>
                                    </p:set>
                                  </p:childTnLst>
                                </p:cTn>
                              </p:par>
                              <p:par>
                                <p:cTn id="84" presetID="1" presetClass="entr" presetSubtype="0" fill="hold" grpId="5" nodeType="withEffect">
                                  <p:stCondLst>
                                    <p:cond delay="0"/>
                                  </p:stCondLst>
                                  <p:childTnLst>
                                    <p:set>
                                      <p:cBhvr>
                                        <p:cTn id="85" dur="1" fill="hold">
                                          <p:stCondLst>
                                            <p:cond delay="0"/>
                                          </p:stCondLst>
                                        </p:cTn>
                                        <p:tgtEl>
                                          <p:spTgt spid="30"/>
                                        </p:tgtEl>
                                        <p:attrNameLst>
                                          <p:attrName>style.visibility</p:attrName>
                                        </p:attrNameLst>
                                      </p:cBhvr>
                                      <p:to>
                                        <p:strVal val="visible"/>
                                      </p:to>
                                    </p:set>
                                  </p:childTnLst>
                                </p:cTn>
                              </p:par>
                              <p:par>
                                <p:cTn id="86" presetID="1" presetClass="exit" presetSubtype="0" fill="hold" grpId="6" nodeType="withEffect">
                                  <p:stCondLst>
                                    <p:cond delay="0"/>
                                  </p:stCondLst>
                                  <p:childTnLst>
                                    <p:set>
                                      <p:cBhvr>
                                        <p:cTn id="87" dur="1" fill="hold">
                                          <p:stCondLst>
                                            <p:cond delay="0"/>
                                          </p:stCondLst>
                                        </p:cTn>
                                        <p:tgtEl>
                                          <p:spTgt spid="26"/>
                                        </p:tgtEl>
                                        <p:attrNameLst>
                                          <p:attrName>style.visibility</p:attrName>
                                        </p:attrNameLst>
                                      </p:cBhvr>
                                      <p:to>
                                        <p:strVal val="hidden"/>
                                      </p:to>
                                    </p:set>
                                  </p:childTnLst>
                                </p:cTn>
                              </p:par>
                              <p:par>
                                <p:cTn id="88" presetID="1" presetClass="exit" presetSubtype="0" fill="hold" grpId="6" nodeType="withEffect">
                                  <p:stCondLst>
                                    <p:cond delay="0"/>
                                  </p:stCondLst>
                                  <p:childTnLst>
                                    <p:set>
                                      <p:cBhvr>
                                        <p:cTn id="89" dur="1" fill="hold">
                                          <p:stCondLst>
                                            <p:cond delay="0"/>
                                          </p:stCondLst>
                                        </p:cTn>
                                        <p:tgtEl>
                                          <p:spTgt spid="27"/>
                                        </p:tgtEl>
                                        <p:attrNameLst>
                                          <p:attrName>style.visibility</p:attrName>
                                        </p:attrNameLst>
                                      </p:cBhvr>
                                      <p:to>
                                        <p:strVal val="hidden"/>
                                      </p:to>
                                    </p:set>
                                  </p:childTnLst>
                                </p:cTn>
                              </p:par>
                              <p:par>
                                <p:cTn id="90" presetID="1" presetClass="exit" presetSubtype="0" fill="hold" grpId="6" nodeType="withEffect">
                                  <p:stCondLst>
                                    <p:cond delay="0"/>
                                  </p:stCondLst>
                                  <p:childTnLst>
                                    <p:set>
                                      <p:cBhvr>
                                        <p:cTn id="91" dur="1" fill="hold">
                                          <p:stCondLst>
                                            <p:cond delay="0"/>
                                          </p:stCondLst>
                                        </p:cTn>
                                        <p:tgtEl>
                                          <p:spTgt spid="29"/>
                                        </p:tgtEl>
                                        <p:attrNameLst>
                                          <p:attrName>style.visibility</p:attrName>
                                        </p:attrNameLst>
                                      </p:cBhvr>
                                      <p:to>
                                        <p:strVal val="hidden"/>
                                      </p:to>
                                    </p:set>
                                  </p:childTnLst>
                                </p:cTn>
                              </p:par>
                              <p:par>
                                <p:cTn id="92" presetID="1" presetClass="exit" presetSubtype="0" fill="hold" grpId="6" nodeType="withEffect">
                                  <p:stCondLst>
                                    <p:cond delay="0"/>
                                  </p:stCondLst>
                                  <p:childTnLst>
                                    <p:set>
                                      <p:cBhvr>
                                        <p:cTn id="93" dur="1" fill="hold">
                                          <p:stCondLst>
                                            <p:cond delay="0"/>
                                          </p:stCondLst>
                                        </p:cTn>
                                        <p:tgtEl>
                                          <p:spTgt spid="31"/>
                                        </p:tgtEl>
                                        <p:attrNameLst>
                                          <p:attrName>style.visibility</p:attrName>
                                        </p:attrNameLst>
                                      </p:cBhvr>
                                      <p:to>
                                        <p:strVal val="hidden"/>
                                      </p:to>
                                    </p:set>
                                  </p:childTnLst>
                                </p:cTn>
                              </p:par>
                              <p:par>
                                <p:cTn id="94" presetID="1" presetClass="exit" presetSubtype="0" fill="hold" grpId="6" nodeType="withEffect">
                                  <p:stCondLst>
                                    <p:cond delay="0"/>
                                  </p:stCondLst>
                                  <p:childTnLst>
                                    <p:set>
                                      <p:cBhvr>
                                        <p:cTn id="95"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96" restart="whenNotActive" fill="hold" evtFilter="cancelBubble" nodeType="interactiveSeq">
                <p:stCondLst>
                  <p:cond evt="onClick" delay="0">
                    <p:tgtEl>
                      <p:spTgt spid="46"/>
                    </p:tgtEl>
                  </p:cond>
                </p:stCondLst>
                <p:endSync evt="end" delay="0">
                  <p:rtn val="all"/>
                </p:endSync>
                <p:childTnLst>
                  <p:par>
                    <p:cTn id="97" fill="hold">
                      <p:stCondLst>
                        <p:cond delay="0"/>
                      </p:stCondLst>
                      <p:childTnLst>
                        <p:par>
                          <p:cTn id="98" fill="hold">
                            <p:stCondLst>
                              <p:cond delay="0"/>
                            </p:stCondLst>
                            <p:childTnLst>
                              <p:par>
                                <p:cTn id="99" presetID="1" presetClass="entr" presetSubtype="0" fill="hold" grpId="4" nodeType="click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par>
                                <p:cTn id="101" presetID="1" presetClass="entr" presetSubtype="0" fill="hold" grpId="3" nodeType="with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par>
                                <p:cTn id="103" presetID="1" presetClass="exit" presetSubtype="0" fill="hold" grpId="4" nodeType="withEffect">
                                  <p:stCondLst>
                                    <p:cond delay="0"/>
                                  </p:stCondLst>
                                  <p:childTnLst>
                                    <p:set>
                                      <p:cBhvr>
                                        <p:cTn id="104" dur="1" fill="hold">
                                          <p:stCondLst>
                                            <p:cond delay="0"/>
                                          </p:stCondLst>
                                        </p:cTn>
                                        <p:tgtEl>
                                          <p:spTgt spid="26"/>
                                        </p:tgtEl>
                                        <p:attrNameLst>
                                          <p:attrName>style.visibility</p:attrName>
                                        </p:attrNameLst>
                                      </p:cBhvr>
                                      <p:to>
                                        <p:strVal val="hidden"/>
                                      </p:to>
                                    </p:set>
                                  </p:childTnLst>
                                </p:cTn>
                              </p:par>
                              <p:par>
                                <p:cTn id="105" presetID="1" presetClass="exit" presetSubtype="0" fill="hold" grpId="4" nodeType="withEffect">
                                  <p:stCondLst>
                                    <p:cond delay="0"/>
                                  </p:stCondLst>
                                  <p:childTnLst>
                                    <p:set>
                                      <p:cBhvr>
                                        <p:cTn id="106" dur="1" fill="hold">
                                          <p:stCondLst>
                                            <p:cond delay="0"/>
                                          </p:stCondLst>
                                        </p:cTn>
                                        <p:tgtEl>
                                          <p:spTgt spid="27"/>
                                        </p:tgtEl>
                                        <p:attrNameLst>
                                          <p:attrName>style.visibility</p:attrName>
                                        </p:attrNameLst>
                                      </p:cBhvr>
                                      <p:to>
                                        <p:strVal val="hidden"/>
                                      </p:to>
                                    </p:set>
                                  </p:childTnLst>
                                </p:cTn>
                              </p:par>
                              <p:par>
                                <p:cTn id="107" presetID="1" presetClass="exit" presetSubtype="0" fill="hold" grpId="4" nodeType="withEffect">
                                  <p:stCondLst>
                                    <p:cond delay="0"/>
                                  </p:stCondLst>
                                  <p:childTnLst>
                                    <p:set>
                                      <p:cBhvr>
                                        <p:cTn id="108" dur="1" fill="hold">
                                          <p:stCondLst>
                                            <p:cond delay="0"/>
                                          </p:stCondLst>
                                        </p:cTn>
                                        <p:tgtEl>
                                          <p:spTgt spid="29"/>
                                        </p:tgtEl>
                                        <p:attrNameLst>
                                          <p:attrName>style.visibility</p:attrName>
                                        </p:attrNameLst>
                                      </p:cBhvr>
                                      <p:to>
                                        <p:strVal val="hidden"/>
                                      </p:to>
                                    </p:set>
                                  </p:childTnLst>
                                </p:cTn>
                              </p:par>
                              <p:par>
                                <p:cTn id="109" presetID="1" presetClass="exit" presetSubtype="0" fill="hold" grpId="3" nodeType="withEffect">
                                  <p:stCondLst>
                                    <p:cond delay="0"/>
                                  </p:stCondLst>
                                  <p:childTnLst>
                                    <p:set>
                                      <p:cBhvr>
                                        <p:cTn id="110" dur="1" fill="hold">
                                          <p:stCondLst>
                                            <p:cond delay="0"/>
                                          </p:stCondLst>
                                        </p:cTn>
                                        <p:tgtEl>
                                          <p:spTgt spid="30"/>
                                        </p:tgtEl>
                                        <p:attrNameLst>
                                          <p:attrName>style.visibility</p:attrName>
                                        </p:attrNameLst>
                                      </p:cBhvr>
                                      <p:to>
                                        <p:strVal val="hidden"/>
                                      </p:to>
                                    </p:set>
                                  </p:childTnLst>
                                </p:cTn>
                              </p:par>
                              <p:par>
                                <p:cTn id="111" presetID="1" presetClass="exit" presetSubtype="0" fill="hold" grpId="3" nodeType="withEffect">
                                  <p:stCondLst>
                                    <p:cond delay="0"/>
                                  </p:stCondLst>
                                  <p:childTnLst>
                                    <p:set>
                                      <p:cBhvr>
                                        <p:cTn id="112"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13" restart="whenNotActive" fill="hold" evtFilter="cancelBubble" nodeType="interactiveSeq">
                <p:stCondLst>
                  <p:cond evt="onClick" delay="0">
                    <p:tgtEl>
                      <p:spTgt spid="45"/>
                    </p:tgtEl>
                  </p:cond>
                </p:stCondLst>
                <p:endSync evt="end" delay="0">
                  <p:rtn val="all"/>
                </p:endSync>
                <p:childTnLst>
                  <p:par>
                    <p:cTn id="114" fill="hold">
                      <p:stCondLst>
                        <p:cond delay="0"/>
                      </p:stCondLst>
                      <p:childTnLst>
                        <p:par>
                          <p:cTn id="115" fill="hold">
                            <p:stCondLst>
                              <p:cond delay="0"/>
                            </p:stCondLst>
                            <p:childTnLst>
                              <p:par>
                                <p:cTn id="116" presetID="1" presetClass="entr" presetSubtype="0" fill="hold" grpId="2" nodeType="clickEffect">
                                  <p:stCondLst>
                                    <p:cond delay="0"/>
                                  </p:stCondLst>
                                  <p:childTnLst>
                                    <p:set>
                                      <p:cBhvr>
                                        <p:cTn id="117" dur="1" fill="hold">
                                          <p:stCondLst>
                                            <p:cond delay="0"/>
                                          </p:stCondLst>
                                        </p:cTn>
                                        <p:tgtEl>
                                          <p:spTgt spid="33"/>
                                        </p:tgtEl>
                                        <p:attrNameLst>
                                          <p:attrName>style.visibility</p:attrName>
                                        </p:attrNameLst>
                                      </p:cBhvr>
                                      <p:to>
                                        <p:strVal val="visible"/>
                                      </p:to>
                                    </p:set>
                                  </p:childTnLst>
                                </p:cTn>
                              </p:par>
                              <p:par>
                                <p:cTn id="118" presetID="1" presetClass="entr" presetSubtype="0" fill="hold" grpId="2" nodeType="withEffect">
                                  <p:stCondLst>
                                    <p:cond delay="0"/>
                                  </p:stCondLst>
                                  <p:childTnLst>
                                    <p:set>
                                      <p:cBhvr>
                                        <p:cTn id="119" dur="1" fill="hold">
                                          <p:stCondLst>
                                            <p:cond delay="0"/>
                                          </p:stCondLst>
                                        </p:cTn>
                                        <p:tgtEl>
                                          <p:spTgt spid="29"/>
                                        </p:tgtEl>
                                        <p:attrNameLst>
                                          <p:attrName>style.visibility</p:attrName>
                                        </p:attrNameLst>
                                      </p:cBhvr>
                                      <p:to>
                                        <p:strVal val="visible"/>
                                      </p:to>
                                    </p:set>
                                  </p:childTnLst>
                                </p:cTn>
                              </p:par>
                              <p:par>
                                <p:cTn id="120" presetID="1" presetClass="exit" presetSubtype="0" fill="hold" grpId="3" nodeType="withEffect">
                                  <p:stCondLst>
                                    <p:cond delay="0"/>
                                  </p:stCondLst>
                                  <p:childTnLst>
                                    <p:set>
                                      <p:cBhvr>
                                        <p:cTn id="121" dur="1" fill="hold">
                                          <p:stCondLst>
                                            <p:cond delay="0"/>
                                          </p:stCondLst>
                                        </p:cTn>
                                        <p:tgtEl>
                                          <p:spTgt spid="26"/>
                                        </p:tgtEl>
                                        <p:attrNameLst>
                                          <p:attrName>style.visibility</p:attrName>
                                        </p:attrNameLst>
                                      </p:cBhvr>
                                      <p:to>
                                        <p:strVal val="hidden"/>
                                      </p:to>
                                    </p:set>
                                  </p:childTnLst>
                                </p:cTn>
                              </p:par>
                              <p:par>
                                <p:cTn id="122" presetID="1" presetClass="exit" presetSubtype="0" fill="hold" grpId="3" nodeType="withEffect">
                                  <p:stCondLst>
                                    <p:cond delay="0"/>
                                  </p:stCondLst>
                                  <p:childTnLst>
                                    <p:set>
                                      <p:cBhvr>
                                        <p:cTn id="123" dur="1" fill="hold">
                                          <p:stCondLst>
                                            <p:cond delay="0"/>
                                          </p:stCondLst>
                                        </p:cTn>
                                        <p:tgtEl>
                                          <p:spTgt spid="27"/>
                                        </p:tgtEl>
                                        <p:attrNameLst>
                                          <p:attrName>style.visibility</p:attrName>
                                        </p:attrNameLst>
                                      </p:cBhvr>
                                      <p:to>
                                        <p:strVal val="hidden"/>
                                      </p:to>
                                    </p:set>
                                  </p:childTnLst>
                                </p:cTn>
                              </p:par>
                              <p:par>
                                <p:cTn id="124" presetID="1" presetClass="exit" presetSubtype="0" fill="hold" grpId="2" nodeType="withEffect">
                                  <p:stCondLst>
                                    <p:cond delay="0"/>
                                  </p:stCondLst>
                                  <p:childTnLst>
                                    <p:set>
                                      <p:cBhvr>
                                        <p:cTn id="125" dur="1" fill="hold">
                                          <p:stCondLst>
                                            <p:cond delay="0"/>
                                          </p:stCondLst>
                                        </p:cTn>
                                        <p:tgtEl>
                                          <p:spTgt spid="30"/>
                                        </p:tgtEl>
                                        <p:attrNameLst>
                                          <p:attrName>style.visibility</p:attrName>
                                        </p:attrNameLst>
                                      </p:cBhvr>
                                      <p:to>
                                        <p:strVal val="hidden"/>
                                      </p:to>
                                    </p:set>
                                  </p:childTnLst>
                                </p:cTn>
                              </p:par>
                              <p:par>
                                <p:cTn id="126" presetID="1" presetClass="exit" presetSubtype="0" fill="hold" grpId="2" nodeType="withEffect">
                                  <p:stCondLst>
                                    <p:cond delay="0"/>
                                  </p:stCondLst>
                                  <p:childTnLst>
                                    <p:set>
                                      <p:cBhvr>
                                        <p:cTn id="127" dur="1" fill="hold">
                                          <p:stCondLst>
                                            <p:cond delay="0"/>
                                          </p:stCondLst>
                                        </p:cTn>
                                        <p:tgtEl>
                                          <p:spTgt spid="31"/>
                                        </p:tgtEl>
                                        <p:attrNameLst>
                                          <p:attrName>style.visibility</p:attrName>
                                        </p:attrNameLst>
                                      </p:cBhvr>
                                      <p:to>
                                        <p:strVal val="hidden"/>
                                      </p:to>
                                    </p:set>
                                  </p:childTnLst>
                                </p:cTn>
                              </p:par>
                              <p:par>
                                <p:cTn id="128" presetID="1" presetClass="exit" presetSubtype="0" fill="hold" grpId="2" nodeType="withEffect">
                                  <p:stCondLst>
                                    <p:cond delay="0"/>
                                  </p:stCondLst>
                                  <p:childTnLst>
                                    <p:set>
                                      <p:cBhvr>
                                        <p:cTn id="129"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26" grpId="0" animBg="1"/>
      <p:bldP spid="26" grpId="1" animBg="1"/>
      <p:bldP spid="26" grpId="2" animBg="1"/>
      <p:bldP spid="26" grpId="3" animBg="1"/>
      <p:bldP spid="26" grpId="4" animBg="1"/>
      <p:bldP spid="26" grpId="5" animBg="1"/>
      <p:bldP spid="26" grpId="6" animBg="1"/>
      <p:bldP spid="27" grpId="0" animBg="1"/>
      <p:bldP spid="27" grpId="1" animBg="1"/>
      <p:bldP spid="27" grpId="2" animBg="1"/>
      <p:bldP spid="27" grpId="3" animBg="1"/>
      <p:bldP spid="27" grpId="4" animBg="1"/>
      <p:bldP spid="27" grpId="5" animBg="1"/>
      <p:bldP spid="27" grpId="6" animBg="1"/>
      <p:bldP spid="29" grpId="0" animBg="1"/>
      <p:bldP spid="29" grpId="1" animBg="1"/>
      <p:bldP spid="29" grpId="2" animBg="1"/>
      <p:bldP spid="29" grpId="3" animBg="1"/>
      <p:bldP spid="29" grpId="4" animBg="1"/>
      <p:bldP spid="29" grpId="5" animBg="1"/>
      <p:bldP spid="29" grpId="6" animBg="1"/>
      <p:bldP spid="30" grpId="0" animBg="1"/>
      <p:bldP spid="30" grpId="1" animBg="1"/>
      <p:bldP spid="30" grpId="2" animBg="1"/>
      <p:bldP spid="30" grpId="3" animBg="1"/>
      <p:bldP spid="30" grpId="4" animBg="1"/>
      <p:bldP spid="30" grpId="5" animBg="1"/>
      <p:bldP spid="30" grpId="6" animBg="1"/>
      <p:bldP spid="31" grpId="0" animBg="1"/>
      <p:bldP spid="31" grpId="1" animBg="1"/>
      <p:bldP spid="31" grpId="2" animBg="1"/>
      <p:bldP spid="31" grpId="3" animBg="1"/>
      <p:bldP spid="31" grpId="4" animBg="1"/>
      <p:bldP spid="31" grpId="5" animBg="1"/>
      <p:bldP spid="31" grpId="6" animBg="1"/>
      <p:bldP spid="32" grpId="0" animBg="1"/>
      <p:bldP spid="32" grpId="1" animBg="1"/>
      <p:bldP spid="32" grpId="2" animBg="1"/>
      <p:bldP spid="32" grpId="3" animBg="1"/>
      <p:bldP spid="32" grpId="4" animBg="1"/>
      <p:bldP spid="32" grpId="5" animBg="1"/>
      <p:bldP spid="32" grpId="6" animBg="1"/>
      <p:bldP spid="33" grpId="0" animBg="1"/>
      <p:bldP spid="33" grpId="1" animBg="1"/>
      <p:bldP spid="33" grpId="2" animBg="1"/>
      <p:bldP spid="33" grpId="3" animBg="1"/>
      <p:bldP spid="33" grpId="4" animBg="1"/>
      <p:bldP spid="33" grpId="5" animBg="1"/>
      <p:bldP spid="33" grpId="6" animBg="1"/>
      <p:bldP spid="33" grpId="7" animBg="1"/>
      <p:bldP spid="33" grpId="8" animBg="1"/>
      <p:bldP spid="33" grpId="9"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6498" name="Grupp 66">
            <a:extLst>
              <a:ext uri="{FF2B5EF4-FFF2-40B4-BE49-F238E27FC236}">
                <a16:creationId xmlns:a16="http://schemas.microsoft.com/office/drawing/2014/main" id="{8F41597A-7A4E-4F8F-8254-751D7841DC6F}"/>
              </a:ext>
            </a:extLst>
          </p:cNvPr>
          <p:cNvGrpSpPr>
            <a:grpSpLocks/>
          </p:cNvGrpSpPr>
          <p:nvPr/>
        </p:nvGrpSpPr>
        <p:grpSpPr bwMode="auto">
          <a:xfrm>
            <a:off x="69850" y="6264275"/>
            <a:ext cx="1079500" cy="539750"/>
            <a:chOff x="169363" y="6133850"/>
            <a:chExt cx="1080000" cy="540000"/>
          </a:xfrm>
        </p:grpSpPr>
        <p:sp>
          <p:nvSpPr>
            <p:cNvPr id="68" name="Höger 67">
              <a:extLst>
                <a:ext uri="{FF2B5EF4-FFF2-40B4-BE49-F238E27FC236}">
                  <a16:creationId xmlns:a16="http://schemas.microsoft.com/office/drawing/2014/main" id="{F3ECC3AA-58AD-42B8-AB9F-10340B6E6B0F}"/>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sp>
          <p:nvSpPr>
            <p:cNvPr id="69" name="textruta 68">
              <a:hlinkClick r:id="" action="ppaction://noaction"/>
              <a:extLst>
                <a:ext uri="{FF2B5EF4-FFF2-40B4-BE49-F238E27FC236}">
                  <a16:creationId xmlns:a16="http://schemas.microsoft.com/office/drawing/2014/main" id="{F40093A4-33C1-4726-9038-6FF618B9BB19}"/>
                </a:ext>
              </a:extLst>
            </p:cNvPr>
            <p:cNvSpPr txBox="1"/>
            <p:nvPr/>
          </p:nvSpPr>
          <p:spPr>
            <a:xfrm>
              <a:off x="231305" y="6264085"/>
              <a:ext cx="1018058" cy="27794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panose="02020603050405020304" pitchFamily="18" charset="0"/>
                </a:rPr>
                <a:t>    Tillbaka</a:t>
              </a:r>
            </a:p>
          </p:txBody>
        </p:sp>
      </p:grpSp>
      <p:sp>
        <p:nvSpPr>
          <p:cNvPr id="106499" name="textruta 69">
            <a:hlinkClick r:id="" action="ppaction://noaction"/>
            <a:extLst>
              <a:ext uri="{FF2B5EF4-FFF2-40B4-BE49-F238E27FC236}">
                <a16:creationId xmlns:a16="http://schemas.microsoft.com/office/drawing/2014/main" id="{8F2670EC-136B-4923-B714-F27D0CA4A39B}"/>
              </a:ext>
            </a:extLst>
          </p:cNvPr>
          <p:cNvSpPr txBox="1">
            <a:spLocks noChangeArrowheads="1"/>
          </p:cNvSpPr>
          <p:nvPr/>
        </p:nvSpPr>
        <p:spPr bwMode="auto">
          <a:xfrm>
            <a:off x="0" y="6221413"/>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6500" name="textruta 66">
            <a:hlinkClick r:id="rId3" action="ppaction://hlinksldjump"/>
            <a:extLst>
              <a:ext uri="{FF2B5EF4-FFF2-40B4-BE49-F238E27FC236}">
                <a16:creationId xmlns:a16="http://schemas.microsoft.com/office/drawing/2014/main" id="{568E045D-26F8-425F-9886-4FD245D40A1C}"/>
              </a:ext>
            </a:extLst>
          </p:cNvPr>
          <p:cNvSpPr txBox="1">
            <a:spLocks noChangeArrowheads="1"/>
          </p:cNvSpPr>
          <p:nvPr/>
        </p:nvSpPr>
        <p:spPr bwMode="auto">
          <a:xfrm>
            <a:off x="41275" y="622935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4" name="Höger 63">
            <a:hlinkClick r:id="rId4" action="ppaction://hlinksldjump"/>
            <a:extLst>
              <a:ext uri="{FF2B5EF4-FFF2-40B4-BE49-F238E27FC236}">
                <a16:creationId xmlns:a16="http://schemas.microsoft.com/office/drawing/2014/main" id="{50F7575C-945C-4AAB-A7C0-37375912BB8C}"/>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a:rPr>
              <a:t>Fortsätt</a:t>
            </a: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sp>
        <p:nvSpPr>
          <p:cNvPr id="49" name="textruta 14">
            <a:extLst>
              <a:ext uri="{FF2B5EF4-FFF2-40B4-BE49-F238E27FC236}">
                <a16:creationId xmlns:a16="http://schemas.microsoft.com/office/drawing/2014/main" id="{A65A63AC-011F-4085-A318-39958EBE49E3}"/>
              </a:ext>
            </a:extLst>
          </p:cNvPr>
          <p:cNvSpPr txBox="1">
            <a:spLocks noChangeArrowheads="1"/>
          </p:cNvSpPr>
          <p:nvPr/>
        </p:nvSpPr>
        <p:spPr bwMode="auto">
          <a:xfrm>
            <a:off x="338138" y="4422775"/>
            <a:ext cx="19827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Exempel på målområden</a:t>
            </a:r>
          </a:p>
        </p:txBody>
      </p:sp>
      <p:sp>
        <p:nvSpPr>
          <p:cNvPr id="45" name="Cl 9">
            <a:extLst>
              <a:ext uri="{FF2B5EF4-FFF2-40B4-BE49-F238E27FC236}">
                <a16:creationId xmlns:a16="http://schemas.microsoft.com/office/drawing/2014/main" id="{D5475D52-A9B5-49A0-925A-289B7D0D7F7F}"/>
              </a:ext>
            </a:extLst>
          </p:cNvPr>
          <p:cNvSpPr/>
          <p:nvPr/>
        </p:nvSpPr>
        <p:spPr bwMode="auto">
          <a:xfrm>
            <a:off x="471488" y="5865813"/>
            <a:ext cx="3257550" cy="32385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a:rPr>
              <a:t>Testa teknik och infrastruktur</a:t>
            </a:r>
          </a:p>
        </p:txBody>
      </p:sp>
      <p:sp>
        <p:nvSpPr>
          <p:cNvPr id="46" name="Cl 6">
            <a:extLst>
              <a:ext uri="{FF2B5EF4-FFF2-40B4-BE49-F238E27FC236}">
                <a16:creationId xmlns:a16="http://schemas.microsoft.com/office/drawing/2014/main" id="{E1F8BC52-352E-474E-B039-E10B53BD349D}"/>
              </a:ext>
            </a:extLst>
          </p:cNvPr>
          <p:cNvSpPr/>
          <p:nvPr/>
        </p:nvSpPr>
        <p:spPr bwMode="auto">
          <a:xfrm>
            <a:off x="455613" y="4700588"/>
            <a:ext cx="3257550" cy="32385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a:rPr>
              <a:t>Öka kompetens bland personalen</a:t>
            </a:r>
          </a:p>
        </p:txBody>
      </p:sp>
      <p:sp>
        <p:nvSpPr>
          <p:cNvPr id="47" name="Cl 8">
            <a:extLst>
              <a:ext uri="{FF2B5EF4-FFF2-40B4-BE49-F238E27FC236}">
                <a16:creationId xmlns:a16="http://schemas.microsoft.com/office/drawing/2014/main" id="{774D6A25-2126-48F2-BD49-2E3D81FE2B30}"/>
              </a:ext>
            </a:extLst>
          </p:cNvPr>
          <p:cNvSpPr/>
          <p:nvPr/>
        </p:nvSpPr>
        <p:spPr bwMode="auto">
          <a:xfrm>
            <a:off x="471488" y="5473700"/>
            <a:ext cx="3257550" cy="32385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a:rPr>
              <a:t>Testa uppsatta tidskrav</a:t>
            </a:r>
          </a:p>
        </p:txBody>
      </p:sp>
      <p:sp>
        <p:nvSpPr>
          <p:cNvPr id="48" name="Cl 7">
            <a:extLst>
              <a:ext uri="{FF2B5EF4-FFF2-40B4-BE49-F238E27FC236}">
                <a16:creationId xmlns:a16="http://schemas.microsoft.com/office/drawing/2014/main" id="{B258801D-AC1F-4B80-B8AD-25DC90AE35E9}"/>
              </a:ext>
            </a:extLst>
          </p:cNvPr>
          <p:cNvSpPr/>
          <p:nvPr/>
        </p:nvSpPr>
        <p:spPr bwMode="auto">
          <a:xfrm>
            <a:off x="471488" y="5089525"/>
            <a:ext cx="3257550" cy="32385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a:rPr>
              <a:t>Öka medvetenheten i organisationen</a:t>
            </a:r>
          </a:p>
        </p:txBody>
      </p:sp>
      <p:pic>
        <p:nvPicPr>
          <p:cNvPr id="106507" name="Bildobjekt 2">
            <a:extLst>
              <a:ext uri="{FF2B5EF4-FFF2-40B4-BE49-F238E27FC236}">
                <a16:creationId xmlns:a16="http://schemas.microsoft.com/office/drawing/2014/main" id="{4EDB2552-BE83-448C-92C2-DD4AEC263C95}"/>
              </a:ext>
            </a:extLst>
          </p:cNvPr>
          <p:cNvPicPr>
            <a:picLocks noChangeAspect="1"/>
          </p:cNvPicPr>
          <p:nvPr/>
        </p:nvPicPr>
        <p:blipFill>
          <a:blip r:embed="rId5">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8" name="Rektangel 25">
            <a:extLst>
              <a:ext uri="{FF2B5EF4-FFF2-40B4-BE49-F238E27FC236}">
                <a16:creationId xmlns:a16="http://schemas.microsoft.com/office/drawing/2014/main" id="{1CFCBC96-B783-478C-ADD6-E2866566D188}"/>
              </a:ext>
            </a:extLst>
          </p:cNvPr>
          <p:cNvSpPr>
            <a:spLocks noChangeArrowheads="1"/>
          </p:cNvSpPr>
          <p:nvPr/>
        </p:nvSpPr>
        <p:spPr bwMode="auto">
          <a:xfrm>
            <a:off x="569913" y="227013"/>
            <a:ext cx="1179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Upprätthålla</a:t>
            </a:r>
          </a:p>
        </p:txBody>
      </p:sp>
      <p:pic>
        <p:nvPicPr>
          <p:cNvPr id="106509" name="Bildobjekt 3">
            <a:extLst>
              <a:ext uri="{FF2B5EF4-FFF2-40B4-BE49-F238E27FC236}">
                <a16:creationId xmlns:a16="http://schemas.microsoft.com/office/drawing/2014/main" id="{087AFDB1-7D71-43D8-9AC0-6B5A14AAAA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3" y="144463"/>
            <a:ext cx="4968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l 3">
            <a:extLst>
              <a:ext uri="{FF2B5EF4-FFF2-40B4-BE49-F238E27FC236}">
                <a16:creationId xmlns:a16="http://schemas.microsoft.com/office/drawing/2014/main" id="{EE91414D-5100-4374-9119-D417F9BD9A39}"/>
              </a:ext>
            </a:extLst>
          </p:cNvPr>
          <p:cNvSpPr txBox="1">
            <a:spLocks noChangeArrowheads="1"/>
          </p:cNvSpPr>
          <p:nvPr/>
        </p:nvSpPr>
        <p:spPr bwMode="auto">
          <a:xfrm>
            <a:off x="723900" y="3043238"/>
            <a:ext cx="3133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Simuleringar</a:t>
            </a:r>
          </a:p>
        </p:txBody>
      </p:sp>
      <p:sp>
        <p:nvSpPr>
          <p:cNvPr id="42" name="textruta 14">
            <a:extLst>
              <a:ext uri="{FF2B5EF4-FFF2-40B4-BE49-F238E27FC236}">
                <a16:creationId xmlns:a16="http://schemas.microsoft.com/office/drawing/2014/main" id="{1C63FB10-1666-40C1-A20E-9E25AF47B44A}"/>
              </a:ext>
            </a:extLst>
          </p:cNvPr>
          <p:cNvSpPr txBox="1">
            <a:spLocks noChangeArrowheads="1"/>
          </p:cNvSpPr>
          <p:nvPr/>
        </p:nvSpPr>
        <p:spPr bwMode="auto">
          <a:xfrm>
            <a:off x="417513" y="2001838"/>
            <a:ext cx="2689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Övnings - och testtyper</a:t>
            </a:r>
          </a:p>
        </p:txBody>
      </p:sp>
      <p:sp>
        <p:nvSpPr>
          <p:cNvPr id="39" name="Rektangel 38">
            <a:extLst>
              <a:ext uri="{FF2B5EF4-FFF2-40B4-BE49-F238E27FC236}">
                <a16:creationId xmlns:a16="http://schemas.microsoft.com/office/drawing/2014/main" id="{D53EBE59-ED21-4703-8F01-D24584E4F6A2}"/>
              </a:ext>
            </a:extLst>
          </p:cNvPr>
          <p:cNvSpPr/>
          <p:nvPr/>
        </p:nvSpPr>
        <p:spPr bwMode="auto">
          <a:xfrm>
            <a:off x="501650" y="2438400"/>
            <a:ext cx="215900" cy="215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2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41" name="Cl 2">
            <a:extLst>
              <a:ext uri="{FF2B5EF4-FFF2-40B4-BE49-F238E27FC236}">
                <a16:creationId xmlns:a16="http://schemas.microsoft.com/office/drawing/2014/main" id="{C549781E-A8F0-40FF-944F-5515BCF73BFE}"/>
              </a:ext>
            </a:extLst>
          </p:cNvPr>
          <p:cNvSpPr txBox="1">
            <a:spLocks noChangeArrowheads="1"/>
          </p:cNvSpPr>
          <p:nvPr/>
        </p:nvSpPr>
        <p:spPr bwMode="auto">
          <a:xfrm>
            <a:off x="738188" y="2743200"/>
            <a:ext cx="31353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Skrivbordsövningar</a:t>
            </a:r>
          </a:p>
        </p:txBody>
      </p:sp>
      <p:cxnSp>
        <p:nvCxnSpPr>
          <p:cNvPr id="5" name="Rak 4">
            <a:extLst>
              <a:ext uri="{FF2B5EF4-FFF2-40B4-BE49-F238E27FC236}">
                <a16:creationId xmlns:a16="http://schemas.microsoft.com/office/drawing/2014/main" id="{1AF40202-B021-43E9-9F89-55C3CD6AD9D4}"/>
              </a:ext>
            </a:extLst>
          </p:cNvPr>
          <p:cNvCxnSpPr/>
          <p:nvPr/>
        </p:nvCxnSpPr>
        <p:spPr>
          <a:xfrm>
            <a:off x="284163" y="4032250"/>
            <a:ext cx="4392612" cy="0"/>
          </a:xfrm>
          <a:prstGeom prst="line">
            <a:avLst/>
          </a:prstGeom>
        </p:spPr>
        <p:style>
          <a:lnRef idx="1">
            <a:schemeClr val="dk1"/>
          </a:lnRef>
          <a:fillRef idx="0">
            <a:schemeClr val="dk1"/>
          </a:fillRef>
          <a:effectRef idx="0">
            <a:schemeClr val="dk1"/>
          </a:effectRef>
          <a:fontRef idx="minor">
            <a:schemeClr val="tx1"/>
          </a:fontRef>
        </p:style>
      </p:cxnSp>
      <p:sp>
        <p:nvSpPr>
          <p:cNvPr id="44" name="textruta 43">
            <a:hlinkClick r:id="rId7" action="ppaction://hlinksldjump"/>
            <a:extLst>
              <a:ext uri="{FF2B5EF4-FFF2-40B4-BE49-F238E27FC236}">
                <a16:creationId xmlns:a16="http://schemas.microsoft.com/office/drawing/2014/main" id="{68316D59-71B0-48D5-A81D-BD8E749203D1}"/>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dirty="0">
                <a:ln>
                  <a:noFill/>
                </a:ln>
                <a:solidFill>
                  <a:srgbClr val="FFFFFF"/>
                </a:solidFill>
                <a:effectLst/>
                <a:uLnTx/>
                <a:uFillTx/>
                <a:latin typeface="Book Antiqua"/>
                <a:ea typeface="+mn-ea"/>
                <a:cs typeface="Times New Roman"/>
              </a:rPr>
              <a:t>Gå till huvudmeny</a:t>
            </a:r>
          </a:p>
        </p:txBody>
      </p:sp>
      <p:sp>
        <p:nvSpPr>
          <p:cNvPr id="106515" name="Click 2">
            <a:extLst>
              <a:ext uri="{FF2B5EF4-FFF2-40B4-BE49-F238E27FC236}">
                <a16:creationId xmlns:a16="http://schemas.microsoft.com/office/drawing/2014/main" id="{3BDBFAF7-A4EA-442B-B78B-4E468ADE5BA9}"/>
              </a:ext>
            </a:extLst>
          </p:cNvPr>
          <p:cNvSpPr txBox="1">
            <a:spLocks noChangeArrowheads="1"/>
          </p:cNvSpPr>
          <p:nvPr/>
        </p:nvSpPr>
        <p:spPr bwMode="auto">
          <a:xfrm>
            <a:off x="119617" y="2564140"/>
            <a:ext cx="347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6516" name="Click 6">
            <a:extLst>
              <a:ext uri="{FF2B5EF4-FFF2-40B4-BE49-F238E27FC236}">
                <a16:creationId xmlns:a16="http://schemas.microsoft.com/office/drawing/2014/main" id="{5856F841-4FBD-4AF3-8CE5-B0B9223B751D}"/>
              </a:ext>
            </a:extLst>
          </p:cNvPr>
          <p:cNvSpPr txBox="1">
            <a:spLocks noChangeArrowheads="1"/>
          </p:cNvSpPr>
          <p:nvPr/>
        </p:nvSpPr>
        <p:spPr bwMode="auto">
          <a:xfrm>
            <a:off x="147638" y="457517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6517" name="Click 7">
            <a:extLst>
              <a:ext uri="{FF2B5EF4-FFF2-40B4-BE49-F238E27FC236}">
                <a16:creationId xmlns:a16="http://schemas.microsoft.com/office/drawing/2014/main" id="{7E7A9376-62E4-45CF-9EAA-BE1B462615E4}"/>
              </a:ext>
            </a:extLst>
          </p:cNvPr>
          <p:cNvSpPr txBox="1">
            <a:spLocks noChangeArrowheads="1"/>
          </p:cNvSpPr>
          <p:nvPr/>
        </p:nvSpPr>
        <p:spPr bwMode="auto">
          <a:xfrm>
            <a:off x="147638" y="495617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6518" name="Click 8">
            <a:extLst>
              <a:ext uri="{FF2B5EF4-FFF2-40B4-BE49-F238E27FC236}">
                <a16:creationId xmlns:a16="http://schemas.microsoft.com/office/drawing/2014/main" id="{1430A52B-CDD3-44D6-8019-F7A73B8BAF4C}"/>
              </a:ext>
            </a:extLst>
          </p:cNvPr>
          <p:cNvSpPr txBox="1">
            <a:spLocks noChangeArrowheads="1"/>
          </p:cNvSpPr>
          <p:nvPr/>
        </p:nvSpPr>
        <p:spPr bwMode="auto">
          <a:xfrm>
            <a:off x="147638" y="537527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6519" name="Click 9">
            <a:extLst>
              <a:ext uri="{FF2B5EF4-FFF2-40B4-BE49-F238E27FC236}">
                <a16:creationId xmlns:a16="http://schemas.microsoft.com/office/drawing/2014/main" id="{B42632C0-CE31-43B8-B6A0-5E4419A97F85}"/>
              </a:ext>
            </a:extLst>
          </p:cNvPr>
          <p:cNvSpPr txBox="1">
            <a:spLocks noChangeArrowheads="1"/>
          </p:cNvSpPr>
          <p:nvPr/>
        </p:nvSpPr>
        <p:spPr bwMode="auto">
          <a:xfrm>
            <a:off x="147638" y="573722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3" name="Cl 1">
            <a:extLst>
              <a:ext uri="{FF2B5EF4-FFF2-40B4-BE49-F238E27FC236}">
                <a16:creationId xmlns:a16="http://schemas.microsoft.com/office/drawing/2014/main" id="{4E241D81-3596-4C4E-A1F7-ABE5D48396BC}"/>
              </a:ext>
            </a:extLst>
          </p:cNvPr>
          <p:cNvSpPr txBox="1">
            <a:spLocks noChangeArrowheads="1"/>
          </p:cNvSpPr>
          <p:nvPr/>
        </p:nvSpPr>
        <p:spPr bwMode="auto">
          <a:xfrm>
            <a:off x="738188" y="2425700"/>
            <a:ext cx="31337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Dokumentationsgenomgång</a:t>
            </a:r>
          </a:p>
        </p:txBody>
      </p:sp>
      <p:sp>
        <p:nvSpPr>
          <p:cNvPr id="56" name="Cl 4">
            <a:extLst>
              <a:ext uri="{FF2B5EF4-FFF2-40B4-BE49-F238E27FC236}">
                <a16:creationId xmlns:a16="http://schemas.microsoft.com/office/drawing/2014/main" id="{6A58ACFD-49A6-4152-B299-FC7E49CADE16}"/>
              </a:ext>
            </a:extLst>
          </p:cNvPr>
          <p:cNvSpPr txBox="1">
            <a:spLocks noChangeArrowheads="1"/>
          </p:cNvSpPr>
          <p:nvPr/>
        </p:nvSpPr>
        <p:spPr bwMode="auto">
          <a:xfrm>
            <a:off x="717550" y="3371850"/>
            <a:ext cx="1203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Funktionstest</a:t>
            </a:r>
          </a:p>
        </p:txBody>
      </p:sp>
      <p:sp>
        <p:nvSpPr>
          <p:cNvPr id="57" name="Cl 5">
            <a:extLst>
              <a:ext uri="{FF2B5EF4-FFF2-40B4-BE49-F238E27FC236}">
                <a16:creationId xmlns:a16="http://schemas.microsoft.com/office/drawing/2014/main" id="{9BC85317-6B1C-45C1-941B-8DBED84702B7}"/>
              </a:ext>
            </a:extLst>
          </p:cNvPr>
          <p:cNvSpPr txBox="1">
            <a:spLocks noChangeArrowheads="1"/>
          </p:cNvSpPr>
          <p:nvPr/>
        </p:nvSpPr>
        <p:spPr bwMode="auto">
          <a:xfrm>
            <a:off x="723900" y="3733800"/>
            <a:ext cx="10842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Fullskaletest</a:t>
            </a:r>
          </a:p>
        </p:txBody>
      </p:sp>
      <p:sp>
        <p:nvSpPr>
          <p:cNvPr id="70" name="Rektangel 69">
            <a:extLst>
              <a:ext uri="{FF2B5EF4-FFF2-40B4-BE49-F238E27FC236}">
                <a16:creationId xmlns:a16="http://schemas.microsoft.com/office/drawing/2014/main" id="{267AA6CA-12C7-47AF-97E2-2D3EA31F934D}"/>
              </a:ext>
            </a:extLst>
          </p:cNvPr>
          <p:cNvSpPr/>
          <p:nvPr/>
        </p:nvSpPr>
        <p:spPr bwMode="auto">
          <a:xfrm>
            <a:off x="509588" y="3067050"/>
            <a:ext cx="215900" cy="215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Book Antiqua"/>
              <a:ea typeface="+mn-ea"/>
              <a:cs typeface="Times New Roman"/>
            </a:endParaRPr>
          </a:p>
        </p:txBody>
      </p:sp>
      <p:sp>
        <p:nvSpPr>
          <p:cNvPr id="75" name="Rektangel 74">
            <a:extLst>
              <a:ext uri="{FF2B5EF4-FFF2-40B4-BE49-F238E27FC236}">
                <a16:creationId xmlns:a16="http://schemas.microsoft.com/office/drawing/2014/main" id="{FAF8DE05-714F-4512-BCA2-885A1A9A85F7}"/>
              </a:ext>
            </a:extLst>
          </p:cNvPr>
          <p:cNvSpPr/>
          <p:nvPr/>
        </p:nvSpPr>
        <p:spPr bwMode="auto">
          <a:xfrm>
            <a:off x="509588" y="3406775"/>
            <a:ext cx="215900" cy="215900"/>
          </a:xfrm>
          <a:prstGeom prst="rect">
            <a:avLst/>
          </a:prstGeom>
          <a:solidFill>
            <a:srgbClr val="0095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2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76" name="Rektangel 75">
            <a:extLst>
              <a:ext uri="{FF2B5EF4-FFF2-40B4-BE49-F238E27FC236}">
                <a16:creationId xmlns:a16="http://schemas.microsoft.com/office/drawing/2014/main" id="{4BC8E13E-A921-49EC-8B99-0CEEC963DEF3}"/>
              </a:ext>
            </a:extLst>
          </p:cNvPr>
          <p:cNvSpPr/>
          <p:nvPr/>
        </p:nvSpPr>
        <p:spPr bwMode="auto">
          <a:xfrm>
            <a:off x="509588" y="3736975"/>
            <a:ext cx="215900" cy="215900"/>
          </a:xfrm>
          <a:prstGeom prst="rect">
            <a:avLst/>
          </a:prstGeom>
          <a:solidFill>
            <a:srgbClr val="0095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200" b="0" i="0" u="none" strike="noStrike" kern="1200" cap="none" spc="0" normalizeH="0" baseline="0" noProof="0">
              <a:ln>
                <a:noFill/>
              </a:ln>
              <a:solidFill>
                <a:srgbClr val="FFFFFF"/>
              </a:solidFill>
              <a:effectLst/>
              <a:uLnTx/>
              <a:uFillTx/>
              <a:latin typeface="Book Antiqua"/>
              <a:ea typeface="+mn-ea"/>
              <a:cs typeface="Times New Roman"/>
            </a:endParaRPr>
          </a:p>
        </p:txBody>
      </p:sp>
      <p:pic>
        <p:nvPicPr>
          <p:cNvPr id="106526" name="Bildobjekt 6">
            <a:extLst>
              <a:ext uri="{FF2B5EF4-FFF2-40B4-BE49-F238E27FC236}">
                <a16:creationId xmlns:a16="http://schemas.microsoft.com/office/drawing/2014/main" id="{AA148C24-7187-40C3-B597-E94B48E8139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17725" y="2508250"/>
            <a:ext cx="289401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ktangel 77">
            <a:extLst>
              <a:ext uri="{FF2B5EF4-FFF2-40B4-BE49-F238E27FC236}">
                <a16:creationId xmlns:a16="http://schemas.microsoft.com/office/drawing/2014/main" id="{9B984C1E-BBA7-410D-A728-A62C7D8A427A}"/>
              </a:ext>
            </a:extLst>
          </p:cNvPr>
          <p:cNvSpPr/>
          <p:nvPr/>
        </p:nvSpPr>
        <p:spPr bwMode="auto">
          <a:xfrm>
            <a:off x="508000" y="2779713"/>
            <a:ext cx="215900" cy="215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12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106528" name="Click 3">
            <a:extLst>
              <a:ext uri="{FF2B5EF4-FFF2-40B4-BE49-F238E27FC236}">
                <a16:creationId xmlns:a16="http://schemas.microsoft.com/office/drawing/2014/main" id="{F0A60ABE-8C35-4D63-9DE3-5E52C21B955D}"/>
              </a:ext>
            </a:extLst>
          </p:cNvPr>
          <p:cNvSpPr txBox="1">
            <a:spLocks noChangeArrowheads="1"/>
          </p:cNvSpPr>
          <p:nvPr/>
        </p:nvSpPr>
        <p:spPr bwMode="auto">
          <a:xfrm>
            <a:off x="128587" y="2913063"/>
            <a:ext cx="331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6529" name="Click 4">
            <a:extLst>
              <a:ext uri="{FF2B5EF4-FFF2-40B4-BE49-F238E27FC236}">
                <a16:creationId xmlns:a16="http://schemas.microsoft.com/office/drawing/2014/main" id="{29555877-EA49-4C64-9048-CF2893EA6313}"/>
              </a:ext>
            </a:extLst>
          </p:cNvPr>
          <p:cNvSpPr txBox="1">
            <a:spLocks noChangeArrowheads="1"/>
          </p:cNvSpPr>
          <p:nvPr/>
        </p:nvSpPr>
        <p:spPr bwMode="auto">
          <a:xfrm>
            <a:off x="144463" y="3267402"/>
            <a:ext cx="331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6530" name="Click 5">
            <a:extLst>
              <a:ext uri="{FF2B5EF4-FFF2-40B4-BE49-F238E27FC236}">
                <a16:creationId xmlns:a16="http://schemas.microsoft.com/office/drawing/2014/main" id="{4C839E9F-9B72-47D1-846E-1783F455A359}"/>
              </a:ext>
            </a:extLst>
          </p:cNvPr>
          <p:cNvSpPr txBox="1">
            <a:spLocks noChangeArrowheads="1"/>
          </p:cNvSpPr>
          <p:nvPr/>
        </p:nvSpPr>
        <p:spPr bwMode="auto">
          <a:xfrm>
            <a:off x="157163" y="3603710"/>
            <a:ext cx="301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6531" name="Click 1">
            <a:extLst>
              <a:ext uri="{FF2B5EF4-FFF2-40B4-BE49-F238E27FC236}">
                <a16:creationId xmlns:a16="http://schemas.microsoft.com/office/drawing/2014/main" id="{DF64F19B-DE89-43C7-A9EF-66D4A018227F}"/>
              </a:ext>
            </a:extLst>
          </p:cNvPr>
          <p:cNvSpPr txBox="1">
            <a:spLocks noChangeArrowheads="1"/>
          </p:cNvSpPr>
          <p:nvPr/>
        </p:nvSpPr>
        <p:spPr bwMode="auto">
          <a:xfrm>
            <a:off x="124465" y="2209801"/>
            <a:ext cx="344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7" name="textruta 66">
            <a:extLst>
              <a:ext uri="{FF2B5EF4-FFF2-40B4-BE49-F238E27FC236}">
                <a16:creationId xmlns:a16="http://schemas.microsoft.com/office/drawing/2014/main" id="{350FA48A-D279-4922-89A2-7380FD1767DF}"/>
              </a:ext>
            </a:extLst>
          </p:cNvPr>
          <p:cNvSpPr txBox="1"/>
          <p:nvPr/>
        </p:nvSpPr>
        <p:spPr>
          <a:xfrm>
            <a:off x="309563" y="869950"/>
            <a:ext cx="7604125" cy="1293813"/>
          </a:xfrm>
          <a:prstGeom prst="roundRect">
            <a:avLst/>
          </a:prstGeom>
          <a:noFill/>
          <a:ln>
            <a:no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I övnings - och teststrategin beskrivs bland annat de </a:t>
            </a:r>
            <a:r>
              <a:rPr kumimoji="0" lang="sv-SE" sz="14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övnings - och testtyper </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som organisationen avser använda. Valet av övningstyper eller testtyper bör göras utifrån organisationens vana av att arbeta med kontinuitetshantering samt dess mognadsnivå och uppsatta mål.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p:txBody>
      </p:sp>
      <p:sp>
        <p:nvSpPr>
          <p:cNvPr id="43" name="Txt 1">
            <a:extLst>
              <a:ext uri="{FF2B5EF4-FFF2-40B4-BE49-F238E27FC236}">
                <a16:creationId xmlns:a16="http://schemas.microsoft.com/office/drawing/2014/main" id="{FDE6A6F4-DD7D-442C-AA1E-A6E61A34551B}"/>
              </a:ext>
            </a:extLst>
          </p:cNvPr>
          <p:cNvSpPr txBox="1"/>
          <p:nvPr/>
        </p:nvSpPr>
        <p:spPr bwMode="auto">
          <a:xfrm>
            <a:off x="5206207" y="1907381"/>
            <a:ext cx="3508375" cy="1941513"/>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En </a:t>
            </a: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dokumentationsgenomgång</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även kallad walk-</a:t>
            </a:r>
            <a:r>
              <a:rPr kumimoji="0" lang="sv-SE" sz="1200" b="0" i="0" u="none" strike="noStrike" kern="1200" cap="none" spc="0" normalizeH="0" baseline="0" noProof="0" dirty="0" err="1">
                <a:ln>
                  <a:noFill/>
                </a:ln>
                <a:solidFill>
                  <a:srgbClr val="000000"/>
                </a:solidFill>
                <a:effectLst/>
                <a:uLnTx/>
                <a:uFillTx/>
                <a:latin typeface="Book Antiqua"/>
                <a:ea typeface="+mn-ea"/>
                <a:cs typeface="Times New Roman" panose="02020603050405020304" pitchFamily="18" charset="0"/>
              </a:rPr>
              <a:t>through</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syftar till att på ett strukturerat sätt identifiera flaskhalsar och andra svagheter i kontinuitetsplanerna. Deltagare granskar och diskuterar stegvis i grupp varje del av kontinuitetsplanerna. På så vis kan eventuella brister i rutiner eller kontinuitetslösningar identifieras.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p:txBody>
      </p:sp>
      <p:sp>
        <p:nvSpPr>
          <p:cNvPr id="50" name="Txt 2">
            <a:extLst>
              <a:ext uri="{FF2B5EF4-FFF2-40B4-BE49-F238E27FC236}">
                <a16:creationId xmlns:a16="http://schemas.microsoft.com/office/drawing/2014/main" id="{19D2278E-0D34-4CD4-8BA6-5038730F860C}"/>
              </a:ext>
            </a:extLst>
          </p:cNvPr>
          <p:cNvSpPr txBox="1"/>
          <p:nvPr/>
        </p:nvSpPr>
        <p:spPr bwMode="auto">
          <a:xfrm>
            <a:off x="5211444" y="1907381"/>
            <a:ext cx="3506788" cy="2144713"/>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Skrivbordsövningar</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lämpar sig väl för organisationer med låg mognadsnivå, samt som ett bra komplement för mer mogna organisationer. Skrivbordsövningar kan även genomföras för nya eller uppdaterade planer. Under skrivbordsövningar diskuterar deltagarna planernas ändamålsenlighet utifrån ett eller flera scenarier som påverkar en eller flera planer. Skrivbordsövningar har framförallt ett lärande syfte.</a:t>
            </a:r>
          </a:p>
        </p:txBody>
      </p:sp>
      <p:sp>
        <p:nvSpPr>
          <p:cNvPr id="51" name="Txt 3">
            <a:extLst>
              <a:ext uri="{FF2B5EF4-FFF2-40B4-BE49-F238E27FC236}">
                <a16:creationId xmlns:a16="http://schemas.microsoft.com/office/drawing/2014/main" id="{B346743B-099D-4970-B992-9AA6359CCBBA}"/>
              </a:ext>
            </a:extLst>
          </p:cNvPr>
          <p:cNvSpPr txBox="1"/>
          <p:nvPr/>
        </p:nvSpPr>
        <p:spPr bwMode="auto">
          <a:xfrm>
            <a:off x="5183031" y="1905794"/>
            <a:ext cx="3540438" cy="2146300"/>
          </a:xfrm>
          <a:prstGeom prst="roundRect">
            <a:avLst/>
          </a:prstGeom>
          <a:solidFill>
            <a:schemeClr val="bg1">
              <a:lumMod val="75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För en mer mogen organisation kan en </a:t>
            </a: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simulering</a:t>
            </a:r>
            <a:r>
              <a:rPr kumimoji="0" lang="sv-SE" sz="1200" b="0" i="1"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vara lämplig. En simulering innebär att deltagarna får ta del av fiktiv scenarioinformation genom olika inspel som förmedlas genom ett så kallat motspel. En simulering har ett mer testande fokus än en skrivbordsövning, och skarpa testande inslag kan förekomma, exempelvis genom test av manuella rutiner, verifiering av tekniska lösningar eller flytt till reservarbetsplats. </a:t>
            </a:r>
          </a:p>
        </p:txBody>
      </p:sp>
      <p:sp>
        <p:nvSpPr>
          <p:cNvPr id="52" name="Txt 4">
            <a:extLst>
              <a:ext uri="{FF2B5EF4-FFF2-40B4-BE49-F238E27FC236}">
                <a16:creationId xmlns:a16="http://schemas.microsoft.com/office/drawing/2014/main" id="{0136F4A4-C12C-4FCC-BE8E-43E1783AFABA}"/>
              </a:ext>
            </a:extLst>
          </p:cNvPr>
          <p:cNvSpPr txBox="1"/>
          <p:nvPr/>
        </p:nvSpPr>
        <p:spPr bwMode="auto">
          <a:xfrm>
            <a:off x="5183031" y="1901825"/>
            <a:ext cx="3547111" cy="1941512"/>
          </a:xfrm>
          <a:prstGeom prst="roundRect">
            <a:avLst/>
          </a:prstGeom>
          <a:solidFill>
            <a:schemeClr val="bg1">
              <a:lumMod val="75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Ett</a:t>
            </a:r>
            <a:r>
              <a:rPr kumimoji="0" lang="sv-SE" sz="1200" b="0" i="1"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funktionstest</a:t>
            </a:r>
            <a:r>
              <a:rPr kumimoji="0" lang="sv-SE" sz="1200" b="0" i="1"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syftar till att testa organisationens funktionella enheter, antingen som enskild funktion eller som en del av den kritiska processen. Funktionstester genomförs i syfte att säkerställa att flera organisatoriska enheter fungerar tillsammans under störda förhållanden. Tester av planerna görs då delvis skarpt eller i en för testet uppbyggd kontrollerad testmiljö. </a:t>
            </a:r>
          </a:p>
        </p:txBody>
      </p:sp>
      <p:sp>
        <p:nvSpPr>
          <p:cNvPr id="54" name="Txt 5">
            <a:extLst>
              <a:ext uri="{FF2B5EF4-FFF2-40B4-BE49-F238E27FC236}">
                <a16:creationId xmlns:a16="http://schemas.microsoft.com/office/drawing/2014/main" id="{B842B2EA-AB60-406B-97C6-83F08B073BC3}"/>
              </a:ext>
            </a:extLst>
          </p:cNvPr>
          <p:cNvSpPr txBox="1"/>
          <p:nvPr/>
        </p:nvSpPr>
        <p:spPr bwMode="auto">
          <a:xfrm>
            <a:off x="5183031" y="1903412"/>
            <a:ext cx="3540438" cy="1736725"/>
          </a:xfrm>
          <a:prstGeom prst="roundRect">
            <a:avLst/>
          </a:prstGeom>
          <a:solidFill>
            <a:schemeClr val="bg1">
              <a:lumMod val="75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Fullskaletest</a:t>
            </a: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är den mest omfattande typen av test och innefattar testning av samtliga aspekter av befintliga kontinuitetsplaner. Vid fullskaletester sker ett flertal tester parallellt och bör inkludera så många kritiska processer som möjligt. Ett fullskaletest utförs alltid som ett verkligt realtidstest i produktionsmiljö medan ordinarie verksamhet fortgår. </a:t>
            </a:r>
          </a:p>
        </p:txBody>
      </p:sp>
      <p:sp>
        <p:nvSpPr>
          <p:cNvPr id="55" name="X 1">
            <a:extLst>
              <a:ext uri="{FF2B5EF4-FFF2-40B4-BE49-F238E27FC236}">
                <a16:creationId xmlns:a16="http://schemas.microsoft.com/office/drawing/2014/main" id="{7AA41D1F-BBB7-4450-B0CC-29CAA081CB31}"/>
              </a:ext>
            </a:extLst>
          </p:cNvPr>
          <p:cNvSpPr>
            <a:spLocks noChangeAspect="1"/>
          </p:cNvSpPr>
          <p:nvPr/>
        </p:nvSpPr>
        <p:spPr>
          <a:xfrm>
            <a:off x="8233809" y="1654174"/>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
        <p:nvSpPr>
          <p:cNvPr id="58" name="Txt 6">
            <a:extLst>
              <a:ext uri="{FF2B5EF4-FFF2-40B4-BE49-F238E27FC236}">
                <a16:creationId xmlns:a16="http://schemas.microsoft.com/office/drawing/2014/main" id="{9DECBE88-F74A-41CE-87E7-00085BDB7050}"/>
              </a:ext>
            </a:extLst>
          </p:cNvPr>
          <p:cNvSpPr txBox="1"/>
          <p:nvPr/>
        </p:nvSpPr>
        <p:spPr>
          <a:xfrm>
            <a:off x="4354037" y="4392613"/>
            <a:ext cx="3489325" cy="2144712"/>
          </a:xfrm>
          <a:prstGeom prst="roundRect">
            <a:avLst/>
          </a:prstGeom>
          <a:solidFill>
            <a:schemeClr val="bg1">
              <a:lumMod val="75000"/>
            </a:schemeClr>
          </a:solidFill>
        </p:spPr>
        <p:txBody>
          <a:bodyPr>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Är det rätt personal som är involverad – kompetens, förmåga, beslutsrätt?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Utveckla individers och gruppers förmåga</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Testa förmågor under press.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Målområdet övas eller testas främst genom övnings - och testtyper som skrivbordsövning eller simulering. </a:t>
            </a:r>
          </a:p>
        </p:txBody>
      </p:sp>
      <p:sp>
        <p:nvSpPr>
          <p:cNvPr id="59" name="Txt 9">
            <a:extLst>
              <a:ext uri="{FF2B5EF4-FFF2-40B4-BE49-F238E27FC236}">
                <a16:creationId xmlns:a16="http://schemas.microsoft.com/office/drawing/2014/main" id="{692D106D-9FA7-4535-8EA0-145A37CAE9FA}"/>
              </a:ext>
            </a:extLst>
          </p:cNvPr>
          <p:cNvSpPr txBox="1"/>
          <p:nvPr/>
        </p:nvSpPr>
        <p:spPr>
          <a:xfrm>
            <a:off x="4344035" y="4388644"/>
            <a:ext cx="3489325" cy="2144712"/>
          </a:xfrm>
          <a:prstGeom prst="roundRect">
            <a:avLst/>
          </a:prstGeom>
          <a:solidFill>
            <a:schemeClr val="bg1">
              <a:lumMod val="75000"/>
            </a:schemeClr>
          </a:solidFill>
        </p:spPr>
        <p:txBody>
          <a:bodyPr>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Fungerar teknik och infrastruktur?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Fungerar våra reservrutiner?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Har vi tillgång till rätt lokaler, utrustning och teknik?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Målområdet testas främst genom testtyper som  simulering, funktionstest eller fullskaletest. </a:t>
            </a:r>
          </a:p>
        </p:txBody>
      </p:sp>
      <p:sp>
        <p:nvSpPr>
          <p:cNvPr id="60" name="Txt 7">
            <a:extLst>
              <a:ext uri="{FF2B5EF4-FFF2-40B4-BE49-F238E27FC236}">
                <a16:creationId xmlns:a16="http://schemas.microsoft.com/office/drawing/2014/main" id="{A435862F-40B2-48B4-92CE-C63565DC179C}"/>
              </a:ext>
            </a:extLst>
          </p:cNvPr>
          <p:cNvSpPr txBox="1"/>
          <p:nvPr/>
        </p:nvSpPr>
        <p:spPr>
          <a:xfrm>
            <a:off x="4335303" y="4382295"/>
            <a:ext cx="3489325" cy="2146300"/>
          </a:xfrm>
          <a:prstGeom prst="roundRect">
            <a:avLst/>
          </a:prstGeom>
          <a:solidFill>
            <a:schemeClr val="bg1">
              <a:lumMod val="75000"/>
            </a:schemeClr>
          </a:solidFill>
        </p:spPr>
        <p:txBody>
          <a:bodyPr>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Är medvetandenivån tillräckligt hög i organisationen?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Utveckling av kännedom  om eskaleringsrutiner och helheten av organisationens kontinuitetsarbete?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Målområdet övas eller testas främst övnings - och testtyper som skrivbordsövning eller simulering. </a:t>
            </a:r>
          </a:p>
        </p:txBody>
      </p:sp>
      <p:sp>
        <p:nvSpPr>
          <p:cNvPr id="61" name="Txt 8">
            <a:extLst>
              <a:ext uri="{FF2B5EF4-FFF2-40B4-BE49-F238E27FC236}">
                <a16:creationId xmlns:a16="http://schemas.microsoft.com/office/drawing/2014/main" id="{08E72746-75B9-4C27-9290-E3AA69C5CC23}"/>
              </a:ext>
            </a:extLst>
          </p:cNvPr>
          <p:cNvSpPr txBox="1"/>
          <p:nvPr/>
        </p:nvSpPr>
        <p:spPr>
          <a:xfrm>
            <a:off x="4335303" y="4386262"/>
            <a:ext cx="3489325" cy="2146300"/>
          </a:xfrm>
          <a:prstGeom prst="roundRect">
            <a:avLst/>
          </a:prstGeom>
          <a:solidFill>
            <a:schemeClr val="bg1">
              <a:lumMod val="75000"/>
            </a:schemeClr>
          </a:solidFill>
        </p:spPr>
        <p:txBody>
          <a:bodyPr>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Går tidskraven att möta?</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Är befintliga logistik-/leverantörslösningar tillräckliga?</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Behöver något i våra rutiner justeras?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sv-SE" sz="12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v-SE" sz="1200" b="1"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Målområdet testas främst genom testtyper som simulering, funktionstest eller fullskaletest. </a:t>
            </a:r>
          </a:p>
        </p:txBody>
      </p:sp>
      <p:sp>
        <p:nvSpPr>
          <p:cNvPr id="62" name="X 2">
            <a:extLst>
              <a:ext uri="{FF2B5EF4-FFF2-40B4-BE49-F238E27FC236}">
                <a16:creationId xmlns:a16="http://schemas.microsoft.com/office/drawing/2014/main" id="{49E86C20-7922-4A8E-82E0-7ED8BCD71C16}"/>
              </a:ext>
            </a:extLst>
          </p:cNvPr>
          <p:cNvSpPr>
            <a:spLocks noChangeAspect="1"/>
          </p:cNvSpPr>
          <p:nvPr/>
        </p:nvSpPr>
        <p:spPr>
          <a:xfrm>
            <a:off x="7260749" y="4143375"/>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5"/>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2" nodeType="clickEffect">
                                  <p:stCondLst>
                                    <p:cond delay="0"/>
                                  </p:stCondLst>
                                  <p:childTnLst>
                                    <p:set>
                                      <p:cBhvr>
                                        <p:cTn id="31" dur="1" fill="hold">
                                          <p:stCondLst>
                                            <p:cond delay="0"/>
                                          </p:stCondLst>
                                        </p:cTn>
                                        <p:tgtEl>
                                          <p:spTgt spid="43"/>
                                        </p:tgtEl>
                                        <p:attrNameLst>
                                          <p:attrName>style.visibility</p:attrName>
                                        </p:attrNameLst>
                                      </p:cBhvr>
                                      <p:to>
                                        <p:strVal val="hidden"/>
                                      </p:to>
                                    </p:set>
                                  </p:childTnLst>
                                </p:cTn>
                              </p:par>
                              <p:par>
                                <p:cTn id="32" presetID="1" presetClass="exit" presetSubtype="0" fill="hold" grpId="2" nodeType="withEffect">
                                  <p:stCondLst>
                                    <p:cond delay="0"/>
                                  </p:stCondLst>
                                  <p:childTnLst>
                                    <p:set>
                                      <p:cBhvr>
                                        <p:cTn id="33" dur="1" fill="hold">
                                          <p:stCondLst>
                                            <p:cond delay="0"/>
                                          </p:stCondLst>
                                        </p:cTn>
                                        <p:tgtEl>
                                          <p:spTgt spid="55"/>
                                        </p:tgtEl>
                                        <p:attrNameLst>
                                          <p:attrName>style.visibility</p:attrName>
                                        </p:attrNameLst>
                                      </p:cBhvr>
                                      <p:to>
                                        <p:strVal val="hidden"/>
                                      </p:to>
                                    </p:set>
                                  </p:childTnLst>
                                </p:cTn>
                              </p:par>
                              <p:par>
                                <p:cTn id="34" presetID="1" presetClass="exit" presetSubtype="0" fill="hold" grpId="3" nodeType="withEffect">
                                  <p:stCondLst>
                                    <p:cond delay="0"/>
                                  </p:stCondLst>
                                  <p:childTnLst>
                                    <p:set>
                                      <p:cBhvr>
                                        <p:cTn id="35" dur="1" fill="hold">
                                          <p:stCondLst>
                                            <p:cond delay="0"/>
                                          </p:stCondLst>
                                        </p:cTn>
                                        <p:tgtEl>
                                          <p:spTgt spid="50"/>
                                        </p:tgtEl>
                                        <p:attrNameLst>
                                          <p:attrName>style.visibility</p:attrName>
                                        </p:attrNameLst>
                                      </p:cBhvr>
                                      <p:to>
                                        <p:strVal val="hidden"/>
                                      </p:to>
                                    </p:set>
                                  </p:childTnLst>
                                </p:cTn>
                              </p:par>
                              <p:par>
                                <p:cTn id="36" presetID="1" presetClass="exit" presetSubtype="0" fill="hold" grpId="4" nodeType="withEffect">
                                  <p:stCondLst>
                                    <p:cond delay="0"/>
                                  </p:stCondLst>
                                  <p:childTnLst>
                                    <p:set>
                                      <p:cBhvr>
                                        <p:cTn id="37" dur="1" fill="hold">
                                          <p:stCondLst>
                                            <p:cond delay="0"/>
                                          </p:stCondLst>
                                        </p:cTn>
                                        <p:tgtEl>
                                          <p:spTgt spid="55"/>
                                        </p:tgtEl>
                                        <p:attrNameLst>
                                          <p:attrName>style.visibility</p:attrName>
                                        </p:attrNameLst>
                                      </p:cBhvr>
                                      <p:to>
                                        <p:strVal val="hidden"/>
                                      </p:to>
                                    </p:set>
                                  </p:childTnLst>
                                </p:cTn>
                              </p:par>
                              <p:par>
                                <p:cTn id="38" presetID="1" presetClass="exit" presetSubtype="0" fill="hold" grpId="4" nodeType="withEffect">
                                  <p:stCondLst>
                                    <p:cond delay="0"/>
                                  </p:stCondLst>
                                  <p:childTnLst>
                                    <p:set>
                                      <p:cBhvr>
                                        <p:cTn id="39" dur="1" fill="hold">
                                          <p:stCondLst>
                                            <p:cond delay="0"/>
                                          </p:stCondLst>
                                        </p:cTn>
                                        <p:tgtEl>
                                          <p:spTgt spid="51"/>
                                        </p:tgtEl>
                                        <p:attrNameLst>
                                          <p:attrName>style.visibility</p:attrName>
                                        </p:attrNameLst>
                                      </p:cBhvr>
                                      <p:to>
                                        <p:strVal val="hidden"/>
                                      </p:to>
                                    </p:set>
                                  </p:childTnLst>
                                </p:cTn>
                              </p:par>
                              <p:par>
                                <p:cTn id="40" presetID="1" presetClass="exit" presetSubtype="0" fill="hold" grpId="6" nodeType="withEffect">
                                  <p:stCondLst>
                                    <p:cond delay="0"/>
                                  </p:stCondLst>
                                  <p:childTnLst>
                                    <p:set>
                                      <p:cBhvr>
                                        <p:cTn id="41" dur="1" fill="hold">
                                          <p:stCondLst>
                                            <p:cond delay="0"/>
                                          </p:stCondLst>
                                        </p:cTn>
                                        <p:tgtEl>
                                          <p:spTgt spid="55"/>
                                        </p:tgtEl>
                                        <p:attrNameLst>
                                          <p:attrName>style.visibility</p:attrName>
                                        </p:attrNameLst>
                                      </p:cBhvr>
                                      <p:to>
                                        <p:strVal val="hidden"/>
                                      </p:to>
                                    </p:set>
                                  </p:childTnLst>
                                </p:cTn>
                              </p:par>
                              <p:par>
                                <p:cTn id="42" presetID="1" presetClass="exit" presetSubtype="0" fill="hold" grpId="5" nodeType="withEffect">
                                  <p:stCondLst>
                                    <p:cond delay="0"/>
                                  </p:stCondLst>
                                  <p:childTnLst>
                                    <p:set>
                                      <p:cBhvr>
                                        <p:cTn id="43" dur="1" fill="hold">
                                          <p:stCondLst>
                                            <p:cond delay="0"/>
                                          </p:stCondLst>
                                        </p:cTn>
                                        <p:tgtEl>
                                          <p:spTgt spid="52"/>
                                        </p:tgtEl>
                                        <p:attrNameLst>
                                          <p:attrName>style.visibility</p:attrName>
                                        </p:attrNameLst>
                                      </p:cBhvr>
                                      <p:to>
                                        <p:strVal val="hidden"/>
                                      </p:to>
                                    </p:set>
                                  </p:childTnLst>
                                </p:cTn>
                              </p:par>
                              <p:par>
                                <p:cTn id="44" presetID="1" presetClass="exit" presetSubtype="0" fill="hold" grpId="8" nodeType="withEffect">
                                  <p:stCondLst>
                                    <p:cond delay="0"/>
                                  </p:stCondLst>
                                  <p:childTnLst>
                                    <p:set>
                                      <p:cBhvr>
                                        <p:cTn id="45" dur="1" fill="hold">
                                          <p:stCondLst>
                                            <p:cond delay="0"/>
                                          </p:stCondLst>
                                        </p:cTn>
                                        <p:tgtEl>
                                          <p:spTgt spid="55"/>
                                        </p:tgtEl>
                                        <p:attrNameLst>
                                          <p:attrName>style.visibility</p:attrName>
                                        </p:attrNameLst>
                                      </p:cBhvr>
                                      <p:to>
                                        <p:strVal val="hidden"/>
                                      </p:to>
                                    </p:set>
                                  </p:childTnLst>
                                </p:cTn>
                              </p:par>
                              <p:par>
                                <p:cTn id="46" presetID="1" presetClass="exit" presetSubtype="0" fill="hold" grpId="6" nodeType="withEffect">
                                  <p:stCondLst>
                                    <p:cond delay="0"/>
                                  </p:stCondLst>
                                  <p:childTnLst>
                                    <p:set>
                                      <p:cBhvr>
                                        <p:cTn id="47" dur="1" fill="hold">
                                          <p:stCondLst>
                                            <p:cond delay="0"/>
                                          </p:stCondLst>
                                        </p:cTn>
                                        <p:tgtEl>
                                          <p:spTgt spid="54"/>
                                        </p:tgtEl>
                                        <p:attrNameLst>
                                          <p:attrName>style.visibility</p:attrName>
                                        </p:attrNameLst>
                                      </p:cBhvr>
                                      <p:to>
                                        <p:strVal val="hidden"/>
                                      </p:to>
                                    </p:set>
                                  </p:childTnLst>
                                </p:cTn>
                              </p:par>
                              <p:par>
                                <p:cTn id="48" presetID="1" presetClass="exit" presetSubtype="0" fill="hold" grpId="10" nodeType="withEffect">
                                  <p:stCondLst>
                                    <p:cond delay="0"/>
                                  </p:stCondLst>
                                  <p:childTnLst>
                                    <p:set>
                                      <p:cBhvr>
                                        <p:cTn id="49"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50" restart="whenNotActive" fill="hold" evtFilter="cancelBubble" nodeType="interactiveSeq">
                <p:stCondLst>
                  <p:cond evt="onClick" delay="0">
                    <p:tgtEl>
                      <p:spTgt spid="62"/>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grpId="7" nodeType="clickEffect">
                                  <p:stCondLst>
                                    <p:cond delay="0"/>
                                  </p:stCondLst>
                                  <p:childTnLst>
                                    <p:set>
                                      <p:cBhvr>
                                        <p:cTn id="54" dur="1" fill="hold">
                                          <p:stCondLst>
                                            <p:cond delay="0"/>
                                          </p:stCondLst>
                                        </p:cTn>
                                        <p:tgtEl>
                                          <p:spTgt spid="58"/>
                                        </p:tgtEl>
                                        <p:attrNameLst>
                                          <p:attrName>style.visibility</p:attrName>
                                        </p:attrNameLst>
                                      </p:cBhvr>
                                      <p:to>
                                        <p:strVal val="hidden"/>
                                      </p:to>
                                    </p:set>
                                  </p:childTnLst>
                                </p:cTn>
                              </p:par>
                              <p:par>
                                <p:cTn id="55" presetID="1" presetClass="exit" presetSubtype="0" fill="hold" grpId="7" nodeType="withEffect">
                                  <p:stCondLst>
                                    <p:cond delay="0"/>
                                  </p:stCondLst>
                                  <p:childTnLst>
                                    <p:set>
                                      <p:cBhvr>
                                        <p:cTn id="56" dur="1" fill="hold">
                                          <p:stCondLst>
                                            <p:cond delay="0"/>
                                          </p:stCondLst>
                                        </p:cTn>
                                        <p:tgtEl>
                                          <p:spTgt spid="62"/>
                                        </p:tgtEl>
                                        <p:attrNameLst>
                                          <p:attrName>style.visibility</p:attrName>
                                        </p:attrNameLst>
                                      </p:cBhvr>
                                      <p:to>
                                        <p:strVal val="hidden"/>
                                      </p:to>
                                    </p:set>
                                  </p:childTnLst>
                                </p:cTn>
                              </p:par>
                              <p:par>
                                <p:cTn id="57" presetID="1" presetClass="exit" presetSubtype="0" fill="hold" grpId="8" nodeType="withEffect">
                                  <p:stCondLst>
                                    <p:cond delay="0"/>
                                  </p:stCondLst>
                                  <p:childTnLst>
                                    <p:set>
                                      <p:cBhvr>
                                        <p:cTn id="58" dur="1" fill="hold">
                                          <p:stCondLst>
                                            <p:cond delay="0"/>
                                          </p:stCondLst>
                                        </p:cTn>
                                        <p:tgtEl>
                                          <p:spTgt spid="60"/>
                                        </p:tgtEl>
                                        <p:attrNameLst>
                                          <p:attrName>style.visibility</p:attrName>
                                        </p:attrNameLst>
                                      </p:cBhvr>
                                      <p:to>
                                        <p:strVal val="hidden"/>
                                      </p:to>
                                    </p:set>
                                  </p:childTnLst>
                                </p:cTn>
                              </p:par>
                              <p:par>
                                <p:cTn id="59" presetID="1" presetClass="exit" presetSubtype="0" fill="hold" grpId="9" nodeType="withEffect">
                                  <p:stCondLst>
                                    <p:cond delay="0"/>
                                  </p:stCondLst>
                                  <p:childTnLst>
                                    <p:set>
                                      <p:cBhvr>
                                        <p:cTn id="60" dur="1" fill="hold">
                                          <p:stCondLst>
                                            <p:cond delay="0"/>
                                          </p:stCondLst>
                                        </p:cTn>
                                        <p:tgtEl>
                                          <p:spTgt spid="62"/>
                                        </p:tgtEl>
                                        <p:attrNameLst>
                                          <p:attrName>style.visibility</p:attrName>
                                        </p:attrNameLst>
                                      </p:cBhvr>
                                      <p:to>
                                        <p:strVal val="hidden"/>
                                      </p:to>
                                    </p:set>
                                  </p:childTnLst>
                                </p:cTn>
                              </p:par>
                              <p:par>
                                <p:cTn id="61" presetID="1" presetClass="exit" presetSubtype="0" fill="hold" grpId="11" nodeType="withEffect">
                                  <p:stCondLst>
                                    <p:cond delay="0"/>
                                  </p:stCondLst>
                                  <p:childTnLst>
                                    <p:set>
                                      <p:cBhvr>
                                        <p:cTn id="62" dur="1" fill="hold">
                                          <p:stCondLst>
                                            <p:cond delay="0"/>
                                          </p:stCondLst>
                                        </p:cTn>
                                        <p:tgtEl>
                                          <p:spTgt spid="62"/>
                                        </p:tgtEl>
                                        <p:attrNameLst>
                                          <p:attrName>style.visibility</p:attrName>
                                        </p:attrNameLst>
                                      </p:cBhvr>
                                      <p:to>
                                        <p:strVal val="hidden"/>
                                      </p:to>
                                    </p:set>
                                  </p:childTnLst>
                                </p:cTn>
                              </p:par>
                              <p:par>
                                <p:cTn id="63" presetID="1" presetClass="exit" presetSubtype="0" fill="hold" grpId="9" nodeType="withEffect">
                                  <p:stCondLst>
                                    <p:cond delay="0"/>
                                  </p:stCondLst>
                                  <p:childTnLst>
                                    <p:set>
                                      <p:cBhvr>
                                        <p:cTn id="64" dur="1" fill="hold">
                                          <p:stCondLst>
                                            <p:cond delay="0"/>
                                          </p:stCondLst>
                                        </p:cTn>
                                        <p:tgtEl>
                                          <p:spTgt spid="61"/>
                                        </p:tgtEl>
                                        <p:attrNameLst>
                                          <p:attrName>style.visibility</p:attrName>
                                        </p:attrNameLst>
                                      </p:cBhvr>
                                      <p:to>
                                        <p:strVal val="hidden"/>
                                      </p:to>
                                    </p:set>
                                  </p:childTnLst>
                                </p:cTn>
                              </p:par>
                              <p:par>
                                <p:cTn id="65" presetID="1" presetClass="exit" presetSubtype="0" fill="hold" grpId="13" nodeType="withEffect">
                                  <p:stCondLst>
                                    <p:cond delay="0"/>
                                  </p:stCondLst>
                                  <p:childTnLst>
                                    <p:set>
                                      <p:cBhvr>
                                        <p:cTn id="66" dur="1" fill="hold">
                                          <p:stCondLst>
                                            <p:cond delay="0"/>
                                          </p:stCondLst>
                                        </p:cTn>
                                        <p:tgtEl>
                                          <p:spTgt spid="62"/>
                                        </p:tgtEl>
                                        <p:attrNameLst>
                                          <p:attrName>style.visibility</p:attrName>
                                        </p:attrNameLst>
                                      </p:cBhvr>
                                      <p:to>
                                        <p:strVal val="hidden"/>
                                      </p:to>
                                    </p:set>
                                  </p:childTnLst>
                                </p:cTn>
                              </p:par>
                              <p:par>
                                <p:cTn id="67" presetID="1" presetClass="exit" presetSubtype="0" fill="hold" grpId="10" nodeType="withEffect">
                                  <p:stCondLst>
                                    <p:cond delay="0"/>
                                  </p:stCondLst>
                                  <p:childTnLst>
                                    <p:set>
                                      <p:cBhvr>
                                        <p:cTn id="68"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69" restart="whenNotActive" fill="hold" evtFilter="cancelBubble" nodeType="interactiveSeq">
                <p:stCondLst>
                  <p:cond evt="onClick" delay="0">
                    <p:tgtEl>
                      <p:spTgt spid="53"/>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43"/>
                                        </p:tgtEl>
                                        <p:attrNameLst>
                                          <p:attrName>style.visibility</p:attrName>
                                        </p:attrNameLst>
                                      </p:cBhvr>
                                      <p:to>
                                        <p:strVal val="visible"/>
                                      </p:to>
                                    </p:set>
                                  </p:childTnLst>
                                </p:cTn>
                              </p:par>
                              <p:par>
                                <p:cTn id="74" presetID="1" presetClass="entr" presetSubtype="0" fill="hold" grpId="1" nodeType="withEffect">
                                  <p:stCondLst>
                                    <p:cond delay="0"/>
                                  </p:stCondLst>
                                  <p:childTnLst>
                                    <p:set>
                                      <p:cBhvr>
                                        <p:cTn id="75" dur="1" fill="hold">
                                          <p:stCondLst>
                                            <p:cond delay="0"/>
                                          </p:stCondLst>
                                        </p:cTn>
                                        <p:tgtEl>
                                          <p:spTgt spid="55"/>
                                        </p:tgtEl>
                                        <p:attrNameLst>
                                          <p:attrName>style.visibility</p:attrName>
                                        </p:attrNameLst>
                                      </p:cBhvr>
                                      <p:to>
                                        <p:strVal val="visible"/>
                                      </p:to>
                                    </p:set>
                                  </p:childTnLst>
                                </p:cTn>
                              </p:par>
                              <p:par>
                                <p:cTn id="76" presetID="1" presetClass="exit" presetSubtype="0" fill="hold" grpId="1" nodeType="withEffect">
                                  <p:stCondLst>
                                    <p:cond delay="0"/>
                                  </p:stCondLst>
                                  <p:childTnLst>
                                    <p:set>
                                      <p:cBhvr>
                                        <p:cTn id="77" dur="1" fill="hold">
                                          <p:stCondLst>
                                            <p:cond delay="0"/>
                                          </p:stCondLst>
                                        </p:cTn>
                                        <p:tgtEl>
                                          <p:spTgt spid="50"/>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1"/>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52"/>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54"/>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58"/>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60"/>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62"/>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61"/>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94" restart="whenNotActive" fill="hold" evtFilter="cancelBubble" nodeType="interactiveSeq">
                <p:stCondLst>
                  <p:cond evt="onClick" delay="0">
                    <p:tgtEl>
                      <p:spTgt spid="45"/>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grpId="12" nodeType="clickEffect">
                                  <p:stCondLst>
                                    <p:cond delay="0"/>
                                  </p:stCondLst>
                                  <p:childTnLst>
                                    <p:set>
                                      <p:cBhvr>
                                        <p:cTn id="98" dur="1" fill="hold">
                                          <p:stCondLst>
                                            <p:cond delay="0"/>
                                          </p:stCondLst>
                                        </p:cTn>
                                        <p:tgtEl>
                                          <p:spTgt spid="62"/>
                                        </p:tgtEl>
                                        <p:attrNameLst>
                                          <p:attrName>style.visibility</p:attrName>
                                        </p:attrNameLst>
                                      </p:cBhvr>
                                      <p:to>
                                        <p:strVal val="visible"/>
                                      </p:to>
                                    </p:set>
                                  </p:childTnLst>
                                </p:cTn>
                              </p:par>
                              <p:par>
                                <p:cTn id="99" presetID="1" presetClass="entr" presetSubtype="0" fill="hold" grpId="9" nodeType="withEffect">
                                  <p:stCondLst>
                                    <p:cond delay="0"/>
                                  </p:stCondLst>
                                  <p:childTnLst>
                                    <p:set>
                                      <p:cBhvr>
                                        <p:cTn id="100" dur="1" fill="hold">
                                          <p:stCondLst>
                                            <p:cond delay="0"/>
                                          </p:stCondLst>
                                        </p:cTn>
                                        <p:tgtEl>
                                          <p:spTgt spid="59"/>
                                        </p:tgtEl>
                                        <p:attrNameLst>
                                          <p:attrName>style.visibility</p:attrName>
                                        </p:attrNameLst>
                                      </p:cBhvr>
                                      <p:to>
                                        <p:strVal val="visible"/>
                                      </p:to>
                                    </p:set>
                                  </p:childTnLst>
                                </p:cTn>
                              </p:par>
                              <p:par>
                                <p:cTn id="101" presetID="1" presetClass="exit" presetSubtype="0" fill="hold" grpId="10" nodeType="withEffect">
                                  <p:stCondLst>
                                    <p:cond delay="0"/>
                                  </p:stCondLst>
                                  <p:childTnLst>
                                    <p:set>
                                      <p:cBhvr>
                                        <p:cTn id="102" dur="1" fill="hold">
                                          <p:stCondLst>
                                            <p:cond delay="0"/>
                                          </p:stCondLst>
                                        </p:cTn>
                                        <p:tgtEl>
                                          <p:spTgt spid="43"/>
                                        </p:tgtEl>
                                        <p:attrNameLst>
                                          <p:attrName>style.visibility</p:attrName>
                                        </p:attrNameLst>
                                      </p:cBhvr>
                                      <p:to>
                                        <p:strVal val="hidden"/>
                                      </p:to>
                                    </p:set>
                                  </p:childTnLst>
                                </p:cTn>
                              </p:par>
                              <p:par>
                                <p:cTn id="103" presetID="1" presetClass="exit" presetSubtype="0" fill="hold" grpId="10" nodeType="withEffect">
                                  <p:stCondLst>
                                    <p:cond delay="0"/>
                                  </p:stCondLst>
                                  <p:childTnLst>
                                    <p:set>
                                      <p:cBhvr>
                                        <p:cTn id="104" dur="1" fill="hold">
                                          <p:stCondLst>
                                            <p:cond delay="0"/>
                                          </p:stCondLst>
                                        </p:cTn>
                                        <p:tgtEl>
                                          <p:spTgt spid="50"/>
                                        </p:tgtEl>
                                        <p:attrNameLst>
                                          <p:attrName>style.visibility</p:attrName>
                                        </p:attrNameLst>
                                      </p:cBhvr>
                                      <p:to>
                                        <p:strVal val="hidden"/>
                                      </p:to>
                                    </p:set>
                                  </p:childTnLst>
                                </p:cTn>
                              </p:par>
                              <p:par>
                                <p:cTn id="105" presetID="1" presetClass="exit" presetSubtype="0" fill="hold" grpId="10" nodeType="withEffect">
                                  <p:stCondLst>
                                    <p:cond delay="0"/>
                                  </p:stCondLst>
                                  <p:childTnLst>
                                    <p:set>
                                      <p:cBhvr>
                                        <p:cTn id="106" dur="1" fill="hold">
                                          <p:stCondLst>
                                            <p:cond delay="0"/>
                                          </p:stCondLst>
                                        </p:cTn>
                                        <p:tgtEl>
                                          <p:spTgt spid="51"/>
                                        </p:tgtEl>
                                        <p:attrNameLst>
                                          <p:attrName>style.visibility</p:attrName>
                                        </p:attrNameLst>
                                      </p:cBhvr>
                                      <p:to>
                                        <p:strVal val="hidden"/>
                                      </p:to>
                                    </p:set>
                                  </p:childTnLst>
                                </p:cTn>
                              </p:par>
                              <p:par>
                                <p:cTn id="107" presetID="1" presetClass="exit" presetSubtype="0" fill="hold" grpId="10" nodeType="withEffect">
                                  <p:stCondLst>
                                    <p:cond delay="0"/>
                                  </p:stCondLst>
                                  <p:childTnLst>
                                    <p:set>
                                      <p:cBhvr>
                                        <p:cTn id="108" dur="1" fill="hold">
                                          <p:stCondLst>
                                            <p:cond delay="0"/>
                                          </p:stCondLst>
                                        </p:cTn>
                                        <p:tgtEl>
                                          <p:spTgt spid="52"/>
                                        </p:tgtEl>
                                        <p:attrNameLst>
                                          <p:attrName>style.visibility</p:attrName>
                                        </p:attrNameLst>
                                      </p:cBhvr>
                                      <p:to>
                                        <p:strVal val="hidden"/>
                                      </p:to>
                                    </p:set>
                                  </p:childTnLst>
                                </p:cTn>
                              </p:par>
                              <p:par>
                                <p:cTn id="109" presetID="1" presetClass="exit" presetSubtype="0" fill="hold" grpId="10" nodeType="withEffect">
                                  <p:stCondLst>
                                    <p:cond delay="0"/>
                                  </p:stCondLst>
                                  <p:childTnLst>
                                    <p:set>
                                      <p:cBhvr>
                                        <p:cTn id="110" dur="1" fill="hold">
                                          <p:stCondLst>
                                            <p:cond delay="0"/>
                                          </p:stCondLst>
                                        </p:cTn>
                                        <p:tgtEl>
                                          <p:spTgt spid="54"/>
                                        </p:tgtEl>
                                        <p:attrNameLst>
                                          <p:attrName>style.visibility</p:attrName>
                                        </p:attrNameLst>
                                      </p:cBhvr>
                                      <p:to>
                                        <p:strVal val="hidden"/>
                                      </p:to>
                                    </p:set>
                                  </p:childTnLst>
                                </p:cTn>
                              </p:par>
                              <p:par>
                                <p:cTn id="111" presetID="1" presetClass="exit" presetSubtype="0" fill="hold" grpId="10" nodeType="withEffect">
                                  <p:stCondLst>
                                    <p:cond delay="0"/>
                                  </p:stCondLst>
                                  <p:childTnLst>
                                    <p:set>
                                      <p:cBhvr>
                                        <p:cTn id="112" dur="1" fill="hold">
                                          <p:stCondLst>
                                            <p:cond delay="0"/>
                                          </p:stCondLst>
                                        </p:cTn>
                                        <p:tgtEl>
                                          <p:spTgt spid="58"/>
                                        </p:tgtEl>
                                        <p:attrNameLst>
                                          <p:attrName>style.visibility</p:attrName>
                                        </p:attrNameLst>
                                      </p:cBhvr>
                                      <p:to>
                                        <p:strVal val="hidden"/>
                                      </p:to>
                                    </p:set>
                                  </p:childTnLst>
                                </p:cTn>
                              </p:par>
                              <p:par>
                                <p:cTn id="113" presetID="1" presetClass="exit" presetSubtype="0" fill="hold" grpId="10" nodeType="withEffect">
                                  <p:stCondLst>
                                    <p:cond delay="0"/>
                                  </p:stCondLst>
                                  <p:childTnLst>
                                    <p:set>
                                      <p:cBhvr>
                                        <p:cTn id="114" dur="1" fill="hold">
                                          <p:stCondLst>
                                            <p:cond delay="0"/>
                                          </p:stCondLst>
                                        </p:cTn>
                                        <p:tgtEl>
                                          <p:spTgt spid="60"/>
                                        </p:tgtEl>
                                        <p:attrNameLst>
                                          <p:attrName>style.visibility</p:attrName>
                                        </p:attrNameLst>
                                      </p:cBhvr>
                                      <p:to>
                                        <p:strVal val="hidden"/>
                                      </p:to>
                                    </p:set>
                                  </p:childTnLst>
                                </p:cTn>
                              </p:par>
                              <p:par>
                                <p:cTn id="115" presetID="1" presetClass="exit" presetSubtype="0" fill="hold" grpId="10" nodeType="withEffect">
                                  <p:stCondLst>
                                    <p:cond delay="0"/>
                                  </p:stCondLst>
                                  <p:childTnLst>
                                    <p:set>
                                      <p:cBhvr>
                                        <p:cTn id="116" dur="1" fill="hold">
                                          <p:stCondLst>
                                            <p:cond delay="0"/>
                                          </p:stCondLst>
                                        </p:cTn>
                                        <p:tgtEl>
                                          <p:spTgt spid="61"/>
                                        </p:tgtEl>
                                        <p:attrNameLst>
                                          <p:attrName>style.visibility</p:attrName>
                                        </p:attrNameLst>
                                      </p:cBhvr>
                                      <p:to>
                                        <p:strVal val="hidden"/>
                                      </p:to>
                                    </p:set>
                                  </p:childTnLst>
                                </p:cTn>
                              </p:par>
                              <p:par>
                                <p:cTn id="117" presetID="1" presetClass="exit" presetSubtype="0" fill="hold" grpId="13" nodeType="withEffect">
                                  <p:stCondLst>
                                    <p:cond delay="0"/>
                                  </p:stCondLst>
                                  <p:childTnLst>
                                    <p:set>
                                      <p:cBhvr>
                                        <p:cTn id="118"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19" restart="whenNotActive" fill="hold" evtFilter="cancelBubble" nodeType="interactiveSeq">
                <p:stCondLst>
                  <p:cond evt="onClick" delay="0">
                    <p:tgtEl>
                      <p:spTgt spid="47"/>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grpId="10" nodeType="clickEffect">
                                  <p:stCondLst>
                                    <p:cond delay="0"/>
                                  </p:stCondLst>
                                  <p:childTnLst>
                                    <p:set>
                                      <p:cBhvr>
                                        <p:cTn id="123" dur="1" fill="hold">
                                          <p:stCondLst>
                                            <p:cond delay="0"/>
                                          </p:stCondLst>
                                        </p:cTn>
                                        <p:tgtEl>
                                          <p:spTgt spid="62"/>
                                        </p:tgtEl>
                                        <p:attrNameLst>
                                          <p:attrName>style.visibility</p:attrName>
                                        </p:attrNameLst>
                                      </p:cBhvr>
                                      <p:to>
                                        <p:strVal val="visible"/>
                                      </p:to>
                                    </p:set>
                                  </p:childTnLst>
                                </p:cTn>
                              </p:par>
                              <p:par>
                                <p:cTn id="124" presetID="1" presetClass="entr" presetSubtype="0" fill="hold" grpId="8" nodeType="withEffect">
                                  <p:stCondLst>
                                    <p:cond delay="0"/>
                                  </p:stCondLst>
                                  <p:childTnLst>
                                    <p:set>
                                      <p:cBhvr>
                                        <p:cTn id="125" dur="1" fill="hold">
                                          <p:stCondLst>
                                            <p:cond delay="0"/>
                                          </p:stCondLst>
                                        </p:cTn>
                                        <p:tgtEl>
                                          <p:spTgt spid="61"/>
                                        </p:tgtEl>
                                        <p:attrNameLst>
                                          <p:attrName>style.visibility</p:attrName>
                                        </p:attrNameLst>
                                      </p:cBhvr>
                                      <p:to>
                                        <p:strVal val="visible"/>
                                      </p:to>
                                    </p:set>
                                  </p:childTnLst>
                                </p:cTn>
                              </p:par>
                              <p:par>
                                <p:cTn id="126" presetID="1" presetClass="exit" presetSubtype="0" fill="hold" grpId="9" nodeType="withEffect">
                                  <p:stCondLst>
                                    <p:cond delay="0"/>
                                  </p:stCondLst>
                                  <p:childTnLst>
                                    <p:set>
                                      <p:cBhvr>
                                        <p:cTn id="127" dur="1" fill="hold">
                                          <p:stCondLst>
                                            <p:cond delay="0"/>
                                          </p:stCondLst>
                                        </p:cTn>
                                        <p:tgtEl>
                                          <p:spTgt spid="43"/>
                                        </p:tgtEl>
                                        <p:attrNameLst>
                                          <p:attrName>style.visibility</p:attrName>
                                        </p:attrNameLst>
                                      </p:cBhvr>
                                      <p:to>
                                        <p:strVal val="hidden"/>
                                      </p:to>
                                    </p:set>
                                  </p:childTnLst>
                                </p:cTn>
                              </p:par>
                              <p:par>
                                <p:cTn id="128" presetID="1" presetClass="exit" presetSubtype="0" fill="hold" grpId="9" nodeType="withEffect">
                                  <p:stCondLst>
                                    <p:cond delay="0"/>
                                  </p:stCondLst>
                                  <p:childTnLst>
                                    <p:set>
                                      <p:cBhvr>
                                        <p:cTn id="129" dur="1" fill="hold">
                                          <p:stCondLst>
                                            <p:cond delay="0"/>
                                          </p:stCondLst>
                                        </p:cTn>
                                        <p:tgtEl>
                                          <p:spTgt spid="50"/>
                                        </p:tgtEl>
                                        <p:attrNameLst>
                                          <p:attrName>style.visibility</p:attrName>
                                        </p:attrNameLst>
                                      </p:cBhvr>
                                      <p:to>
                                        <p:strVal val="hidden"/>
                                      </p:to>
                                    </p:set>
                                  </p:childTnLst>
                                </p:cTn>
                              </p:par>
                              <p:par>
                                <p:cTn id="130" presetID="1" presetClass="exit" presetSubtype="0" fill="hold" grpId="9" nodeType="withEffect">
                                  <p:stCondLst>
                                    <p:cond delay="0"/>
                                  </p:stCondLst>
                                  <p:childTnLst>
                                    <p:set>
                                      <p:cBhvr>
                                        <p:cTn id="131" dur="1" fill="hold">
                                          <p:stCondLst>
                                            <p:cond delay="0"/>
                                          </p:stCondLst>
                                        </p:cTn>
                                        <p:tgtEl>
                                          <p:spTgt spid="51"/>
                                        </p:tgtEl>
                                        <p:attrNameLst>
                                          <p:attrName>style.visibility</p:attrName>
                                        </p:attrNameLst>
                                      </p:cBhvr>
                                      <p:to>
                                        <p:strVal val="hidden"/>
                                      </p:to>
                                    </p:set>
                                  </p:childTnLst>
                                </p:cTn>
                              </p:par>
                              <p:par>
                                <p:cTn id="132" presetID="1" presetClass="exit" presetSubtype="0" fill="hold" grpId="9" nodeType="withEffect">
                                  <p:stCondLst>
                                    <p:cond delay="0"/>
                                  </p:stCondLst>
                                  <p:childTnLst>
                                    <p:set>
                                      <p:cBhvr>
                                        <p:cTn id="133" dur="1" fill="hold">
                                          <p:stCondLst>
                                            <p:cond delay="0"/>
                                          </p:stCondLst>
                                        </p:cTn>
                                        <p:tgtEl>
                                          <p:spTgt spid="52"/>
                                        </p:tgtEl>
                                        <p:attrNameLst>
                                          <p:attrName>style.visibility</p:attrName>
                                        </p:attrNameLst>
                                      </p:cBhvr>
                                      <p:to>
                                        <p:strVal val="hidden"/>
                                      </p:to>
                                    </p:set>
                                  </p:childTnLst>
                                </p:cTn>
                              </p:par>
                              <p:par>
                                <p:cTn id="134" presetID="1" presetClass="exit" presetSubtype="0" fill="hold" grpId="9" nodeType="withEffect">
                                  <p:stCondLst>
                                    <p:cond delay="0"/>
                                  </p:stCondLst>
                                  <p:childTnLst>
                                    <p:set>
                                      <p:cBhvr>
                                        <p:cTn id="135" dur="1" fill="hold">
                                          <p:stCondLst>
                                            <p:cond delay="0"/>
                                          </p:stCondLst>
                                        </p:cTn>
                                        <p:tgtEl>
                                          <p:spTgt spid="54"/>
                                        </p:tgtEl>
                                        <p:attrNameLst>
                                          <p:attrName>style.visibility</p:attrName>
                                        </p:attrNameLst>
                                      </p:cBhvr>
                                      <p:to>
                                        <p:strVal val="hidden"/>
                                      </p:to>
                                    </p:set>
                                  </p:childTnLst>
                                </p:cTn>
                              </p:par>
                              <p:par>
                                <p:cTn id="136" presetID="1" presetClass="exit" presetSubtype="0" fill="hold" grpId="9" nodeType="withEffect">
                                  <p:stCondLst>
                                    <p:cond delay="0"/>
                                  </p:stCondLst>
                                  <p:childTnLst>
                                    <p:set>
                                      <p:cBhvr>
                                        <p:cTn id="137" dur="1" fill="hold">
                                          <p:stCondLst>
                                            <p:cond delay="0"/>
                                          </p:stCondLst>
                                        </p:cTn>
                                        <p:tgtEl>
                                          <p:spTgt spid="58"/>
                                        </p:tgtEl>
                                        <p:attrNameLst>
                                          <p:attrName>style.visibility</p:attrName>
                                        </p:attrNameLst>
                                      </p:cBhvr>
                                      <p:to>
                                        <p:strVal val="hidden"/>
                                      </p:to>
                                    </p:set>
                                  </p:childTnLst>
                                </p:cTn>
                              </p:par>
                              <p:par>
                                <p:cTn id="138" presetID="1" presetClass="exit" presetSubtype="0" fill="hold" grpId="9" nodeType="withEffect">
                                  <p:stCondLst>
                                    <p:cond delay="0"/>
                                  </p:stCondLst>
                                  <p:childTnLst>
                                    <p:set>
                                      <p:cBhvr>
                                        <p:cTn id="139" dur="1" fill="hold">
                                          <p:stCondLst>
                                            <p:cond delay="0"/>
                                          </p:stCondLst>
                                        </p:cTn>
                                        <p:tgtEl>
                                          <p:spTgt spid="60"/>
                                        </p:tgtEl>
                                        <p:attrNameLst>
                                          <p:attrName>style.visibility</p:attrName>
                                        </p:attrNameLst>
                                      </p:cBhvr>
                                      <p:to>
                                        <p:strVal val="hidden"/>
                                      </p:to>
                                    </p:set>
                                  </p:childTnLst>
                                </p:cTn>
                              </p:par>
                              <p:par>
                                <p:cTn id="140" presetID="1" presetClass="exit" presetSubtype="0" fill="hold" grpId="8" nodeType="withEffect">
                                  <p:stCondLst>
                                    <p:cond delay="0"/>
                                  </p:stCondLst>
                                  <p:childTnLst>
                                    <p:set>
                                      <p:cBhvr>
                                        <p:cTn id="141" dur="1" fill="hold">
                                          <p:stCondLst>
                                            <p:cond delay="0"/>
                                          </p:stCondLst>
                                        </p:cTn>
                                        <p:tgtEl>
                                          <p:spTgt spid="59"/>
                                        </p:tgtEl>
                                        <p:attrNameLst>
                                          <p:attrName>style.visibility</p:attrName>
                                        </p:attrNameLst>
                                      </p:cBhvr>
                                      <p:to>
                                        <p:strVal val="hidden"/>
                                      </p:to>
                                    </p:set>
                                  </p:childTnLst>
                                </p:cTn>
                              </p:par>
                              <p:par>
                                <p:cTn id="142" presetID="1" presetClass="exit" presetSubtype="0" fill="hold" grpId="12" nodeType="withEffect">
                                  <p:stCondLst>
                                    <p:cond delay="0"/>
                                  </p:stCondLst>
                                  <p:childTnLst>
                                    <p:set>
                                      <p:cBhvr>
                                        <p:cTn id="143"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44" restart="whenNotActive" fill="hold" evtFilter="cancelBubble" nodeType="interactiveSeq">
                <p:stCondLst>
                  <p:cond evt="onClick" delay="0">
                    <p:tgtEl>
                      <p:spTgt spid="48"/>
                    </p:tgtEl>
                  </p:cond>
                </p:stCondLst>
                <p:endSync evt="end" delay="0">
                  <p:rtn val="all"/>
                </p:endSync>
                <p:childTnLst>
                  <p:par>
                    <p:cTn id="145" fill="hold">
                      <p:stCondLst>
                        <p:cond delay="0"/>
                      </p:stCondLst>
                      <p:childTnLst>
                        <p:par>
                          <p:cTn id="146" fill="hold">
                            <p:stCondLst>
                              <p:cond delay="0"/>
                            </p:stCondLst>
                            <p:childTnLst>
                              <p:par>
                                <p:cTn id="147" presetID="1" presetClass="entr" presetSubtype="0" fill="hold" grpId="7" nodeType="clickEffect">
                                  <p:stCondLst>
                                    <p:cond delay="0"/>
                                  </p:stCondLst>
                                  <p:childTnLst>
                                    <p:set>
                                      <p:cBhvr>
                                        <p:cTn id="148" dur="1" fill="hold">
                                          <p:stCondLst>
                                            <p:cond delay="0"/>
                                          </p:stCondLst>
                                        </p:cTn>
                                        <p:tgtEl>
                                          <p:spTgt spid="60"/>
                                        </p:tgtEl>
                                        <p:attrNameLst>
                                          <p:attrName>style.visibility</p:attrName>
                                        </p:attrNameLst>
                                      </p:cBhvr>
                                      <p:to>
                                        <p:strVal val="visible"/>
                                      </p:to>
                                    </p:set>
                                  </p:childTnLst>
                                </p:cTn>
                              </p:par>
                              <p:par>
                                <p:cTn id="149" presetID="1" presetClass="entr" presetSubtype="0" fill="hold" grpId="8" nodeType="withEffect">
                                  <p:stCondLst>
                                    <p:cond delay="0"/>
                                  </p:stCondLst>
                                  <p:childTnLst>
                                    <p:set>
                                      <p:cBhvr>
                                        <p:cTn id="150" dur="1" fill="hold">
                                          <p:stCondLst>
                                            <p:cond delay="0"/>
                                          </p:stCondLst>
                                        </p:cTn>
                                        <p:tgtEl>
                                          <p:spTgt spid="62"/>
                                        </p:tgtEl>
                                        <p:attrNameLst>
                                          <p:attrName>style.visibility</p:attrName>
                                        </p:attrNameLst>
                                      </p:cBhvr>
                                      <p:to>
                                        <p:strVal val="visible"/>
                                      </p:to>
                                    </p:set>
                                  </p:childTnLst>
                                </p:cTn>
                              </p:par>
                              <p:par>
                                <p:cTn id="151" presetID="1" presetClass="exit" presetSubtype="0" fill="hold" grpId="8" nodeType="withEffect">
                                  <p:stCondLst>
                                    <p:cond delay="0"/>
                                  </p:stCondLst>
                                  <p:childTnLst>
                                    <p:set>
                                      <p:cBhvr>
                                        <p:cTn id="152" dur="1" fill="hold">
                                          <p:stCondLst>
                                            <p:cond delay="0"/>
                                          </p:stCondLst>
                                        </p:cTn>
                                        <p:tgtEl>
                                          <p:spTgt spid="43"/>
                                        </p:tgtEl>
                                        <p:attrNameLst>
                                          <p:attrName>style.visibility</p:attrName>
                                        </p:attrNameLst>
                                      </p:cBhvr>
                                      <p:to>
                                        <p:strVal val="hidden"/>
                                      </p:to>
                                    </p:set>
                                  </p:childTnLst>
                                </p:cTn>
                              </p:par>
                              <p:par>
                                <p:cTn id="153" presetID="1" presetClass="exit" presetSubtype="0" fill="hold" grpId="8" nodeType="withEffect">
                                  <p:stCondLst>
                                    <p:cond delay="0"/>
                                  </p:stCondLst>
                                  <p:childTnLst>
                                    <p:set>
                                      <p:cBhvr>
                                        <p:cTn id="154" dur="1" fill="hold">
                                          <p:stCondLst>
                                            <p:cond delay="0"/>
                                          </p:stCondLst>
                                        </p:cTn>
                                        <p:tgtEl>
                                          <p:spTgt spid="50"/>
                                        </p:tgtEl>
                                        <p:attrNameLst>
                                          <p:attrName>style.visibility</p:attrName>
                                        </p:attrNameLst>
                                      </p:cBhvr>
                                      <p:to>
                                        <p:strVal val="hidden"/>
                                      </p:to>
                                    </p:set>
                                  </p:childTnLst>
                                </p:cTn>
                              </p:par>
                              <p:par>
                                <p:cTn id="155" presetID="1" presetClass="exit" presetSubtype="0" fill="hold" grpId="8" nodeType="withEffect">
                                  <p:stCondLst>
                                    <p:cond delay="0"/>
                                  </p:stCondLst>
                                  <p:childTnLst>
                                    <p:set>
                                      <p:cBhvr>
                                        <p:cTn id="156" dur="1" fill="hold">
                                          <p:stCondLst>
                                            <p:cond delay="0"/>
                                          </p:stCondLst>
                                        </p:cTn>
                                        <p:tgtEl>
                                          <p:spTgt spid="51"/>
                                        </p:tgtEl>
                                        <p:attrNameLst>
                                          <p:attrName>style.visibility</p:attrName>
                                        </p:attrNameLst>
                                      </p:cBhvr>
                                      <p:to>
                                        <p:strVal val="hidden"/>
                                      </p:to>
                                    </p:set>
                                  </p:childTnLst>
                                </p:cTn>
                              </p:par>
                              <p:par>
                                <p:cTn id="157" presetID="1" presetClass="exit" presetSubtype="0" fill="hold" grpId="8" nodeType="withEffect">
                                  <p:stCondLst>
                                    <p:cond delay="0"/>
                                  </p:stCondLst>
                                  <p:childTnLst>
                                    <p:set>
                                      <p:cBhvr>
                                        <p:cTn id="158" dur="1" fill="hold">
                                          <p:stCondLst>
                                            <p:cond delay="0"/>
                                          </p:stCondLst>
                                        </p:cTn>
                                        <p:tgtEl>
                                          <p:spTgt spid="52"/>
                                        </p:tgtEl>
                                        <p:attrNameLst>
                                          <p:attrName>style.visibility</p:attrName>
                                        </p:attrNameLst>
                                      </p:cBhvr>
                                      <p:to>
                                        <p:strVal val="hidden"/>
                                      </p:to>
                                    </p:set>
                                  </p:childTnLst>
                                </p:cTn>
                              </p:par>
                              <p:par>
                                <p:cTn id="159" presetID="1" presetClass="exit" presetSubtype="0" fill="hold" grpId="8" nodeType="withEffect">
                                  <p:stCondLst>
                                    <p:cond delay="0"/>
                                  </p:stCondLst>
                                  <p:childTnLst>
                                    <p:set>
                                      <p:cBhvr>
                                        <p:cTn id="160" dur="1" fill="hold">
                                          <p:stCondLst>
                                            <p:cond delay="0"/>
                                          </p:stCondLst>
                                        </p:cTn>
                                        <p:tgtEl>
                                          <p:spTgt spid="54"/>
                                        </p:tgtEl>
                                        <p:attrNameLst>
                                          <p:attrName>style.visibility</p:attrName>
                                        </p:attrNameLst>
                                      </p:cBhvr>
                                      <p:to>
                                        <p:strVal val="hidden"/>
                                      </p:to>
                                    </p:set>
                                  </p:childTnLst>
                                </p:cTn>
                              </p:par>
                              <p:par>
                                <p:cTn id="161" presetID="1" presetClass="exit" presetSubtype="0" fill="hold" grpId="8" nodeType="withEffect">
                                  <p:stCondLst>
                                    <p:cond delay="0"/>
                                  </p:stCondLst>
                                  <p:childTnLst>
                                    <p:set>
                                      <p:cBhvr>
                                        <p:cTn id="162" dur="1" fill="hold">
                                          <p:stCondLst>
                                            <p:cond delay="0"/>
                                          </p:stCondLst>
                                        </p:cTn>
                                        <p:tgtEl>
                                          <p:spTgt spid="58"/>
                                        </p:tgtEl>
                                        <p:attrNameLst>
                                          <p:attrName>style.visibility</p:attrName>
                                        </p:attrNameLst>
                                      </p:cBhvr>
                                      <p:to>
                                        <p:strVal val="hidden"/>
                                      </p:to>
                                    </p:set>
                                  </p:childTnLst>
                                </p:cTn>
                              </p:par>
                              <p:par>
                                <p:cTn id="163" presetID="1" presetClass="exit" presetSubtype="0" fill="hold" grpId="7" nodeType="withEffect">
                                  <p:stCondLst>
                                    <p:cond delay="0"/>
                                  </p:stCondLst>
                                  <p:childTnLst>
                                    <p:set>
                                      <p:cBhvr>
                                        <p:cTn id="164" dur="1" fill="hold">
                                          <p:stCondLst>
                                            <p:cond delay="0"/>
                                          </p:stCondLst>
                                        </p:cTn>
                                        <p:tgtEl>
                                          <p:spTgt spid="61"/>
                                        </p:tgtEl>
                                        <p:attrNameLst>
                                          <p:attrName>style.visibility</p:attrName>
                                        </p:attrNameLst>
                                      </p:cBhvr>
                                      <p:to>
                                        <p:strVal val="hidden"/>
                                      </p:to>
                                    </p:set>
                                  </p:childTnLst>
                                </p:cTn>
                              </p:par>
                              <p:par>
                                <p:cTn id="165" presetID="1" presetClass="exit" presetSubtype="0" fill="hold" grpId="7" nodeType="withEffect">
                                  <p:stCondLst>
                                    <p:cond delay="0"/>
                                  </p:stCondLst>
                                  <p:childTnLst>
                                    <p:set>
                                      <p:cBhvr>
                                        <p:cTn id="166" dur="1" fill="hold">
                                          <p:stCondLst>
                                            <p:cond delay="0"/>
                                          </p:stCondLst>
                                        </p:cTn>
                                        <p:tgtEl>
                                          <p:spTgt spid="59"/>
                                        </p:tgtEl>
                                        <p:attrNameLst>
                                          <p:attrName>style.visibility</p:attrName>
                                        </p:attrNameLst>
                                      </p:cBhvr>
                                      <p:to>
                                        <p:strVal val="hidden"/>
                                      </p:to>
                                    </p:set>
                                  </p:childTnLst>
                                </p:cTn>
                              </p:par>
                              <p:par>
                                <p:cTn id="167" presetID="1" presetClass="exit" presetSubtype="0" fill="hold" grpId="14" nodeType="withEffect">
                                  <p:stCondLst>
                                    <p:cond delay="0"/>
                                  </p:stCondLst>
                                  <p:childTnLst>
                                    <p:set>
                                      <p:cBhvr>
                                        <p:cTn id="168"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69" restart="whenNotActive" fill="hold" evtFilter="cancelBubble" nodeType="interactiveSeq">
                <p:stCondLst>
                  <p:cond evt="onClick" delay="0">
                    <p:tgtEl>
                      <p:spTgt spid="46"/>
                    </p:tgtEl>
                  </p:cond>
                </p:stCondLst>
                <p:endSync evt="end" delay="0">
                  <p:rtn val="all"/>
                </p:endSync>
                <p:childTnLst>
                  <p:par>
                    <p:cTn id="170" fill="hold">
                      <p:stCondLst>
                        <p:cond delay="0"/>
                      </p:stCondLst>
                      <p:childTnLst>
                        <p:par>
                          <p:cTn id="171" fill="hold">
                            <p:stCondLst>
                              <p:cond delay="0"/>
                            </p:stCondLst>
                            <p:childTnLst>
                              <p:par>
                                <p:cTn id="172" presetID="1" presetClass="entr" presetSubtype="0" fill="hold" grpId="6" nodeType="clickEffect">
                                  <p:stCondLst>
                                    <p:cond delay="0"/>
                                  </p:stCondLst>
                                  <p:childTnLst>
                                    <p:set>
                                      <p:cBhvr>
                                        <p:cTn id="173" dur="1" fill="hold">
                                          <p:stCondLst>
                                            <p:cond delay="0"/>
                                          </p:stCondLst>
                                        </p:cTn>
                                        <p:tgtEl>
                                          <p:spTgt spid="58"/>
                                        </p:tgtEl>
                                        <p:attrNameLst>
                                          <p:attrName>style.visibility</p:attrName>
                                        </p:attrNameLst>
                                      </p:cBhvr>
                                      <p:to>
                                        <p:strVal val="visible"/>
                                      </p:to>
                                    </p:set>
                                  </p:childTnLst>
                                </p:cTn>
                              </p:par>
                              <p:par>
                                <p:cTn id="174" presetID="1" presetClass="entr" presetSubtype="0" fill="hold" grpId="6" nodeType="withEffect">
                                  <p:stCondLst>
                                    <p:cond delay="0"/>
                                  </p:stCondLst>
                                  <p:childTnLst>
                                    <p:set>
                                      <p:cBhvr>
                                        <p:cTn id="175" dur="1" fill="hold">
                                          <p:stCondLst>
                                            <p:cond delay="0"/>
                                          </p:stCondLst>
                                        </p:cTn>
                                        <p:tgtEl>
                                          <p:spTgt spid="62"/>
                                        </p:tgtEl>
                                        <p:attrNameLst>
                                          <p:attrName>style.visibility</p:attrName>
                                        </p:attrNameLst>
                                      </p:cBhvr>
                                      <p:to>
                                        <p:strVal val="visible"/>
                                      </p:to>
                                    </p:set>
                                  </p:childTnLst>
                                </p:cTn>
                              </p:par>
                              <p:par>
                                <p:cTn id="176" presetID="1" presetClass="exit" presetSubtype="0" fill="hold" grpId="7" nodeType="withEffect">
                                  <p:stCondLst>
                                    <p:cond delay="0"/>
                                  </p:stCondLst>
                                  <p:childTnLst>
                                    <p:set>
                                      <p:cBhvr>
                                        <p:cTn id="177" dur="1" fill="hold">
                                          <p:stCondLst>
                                            <p:cond delay="0"/>
                                          </p:stCondLst>
                                        </p:cTn>
                                        <p:tgtEl>
                                          <p:spTgt spid="43"/>
                                        </p:tgtEl>
                                        <p:attrNameLst>
                                          <p:attrName>style.visibility</p:attrName>
                                        </p:attrNameLst>
                                      </p:cBhvr>
                                      <p:to>
                                        <p:strVal val="hidden"/>
                                      </p:to>
                                    </p:set>
                                  </p:childTnLst>
                                </p:cTn>
                              </p:par>
                              <p:par>
                                <p:cTn id="178" presetID="1" presetClass="exit" presetSubtype="0" fill="hold" grpId="7" nodeType="withEffect">
                                  <p:stCondLst>
                                    <p:cond delay="0"/>
                                  </p:stCondLst>
                                  <p:childTnLst>
                                    <p:set>
                                      <p:cBhvr>
                                        <p:cTn id="179" dur="1" fill="hold">
                                          <p:stCondLst>
                                            <p:cond delay="0"/>
                                          </p:stCondLst>
                                        </p:cTn>
                                        <p:tgtEl>
                                          <p:spTgt spid="50"/>
                                        </p:tgtEl>
                                        <p:attrNameLst>
                                          <p:attrName>style.visibility</p:attrName>
                                        </p:attrNameLst>
                                      </p:cBhvr>
                                      <p:to>
                                        <p:strVal val="hidden"/>
                                      </p:to>
                                    </p:set>
                                  </p:childTnLst>
                                </p:cTn>
                              </p:par>
                              <p:par>
                                <p:cTn id="180" presetID="1" presetClass="exit" presetSubtype="0" fill="hold" grpId="7" nodeType="withEffect">
                                  <p:stCondLst>
                                    <p:cond delay="0"/>
                                  </p:stCondLst>
                                  <p:childTnLst>
                                    <p:set>
                                      <p:cBhvr>
                                        <p:cTn id="181" dur="1" fill="hold">
                                          <p:stCondLst>
                                            <p:cond delay="0"/>
                                          </p:stCondLst>
                                        </p:cTn>
                                        <p:tgtEl>
                                          <p:spTgt spid="52"/>
                                        </p:tgtEl>
                                        <p:attrNameLst>
                                          <p:attrName>style.visibility</p:attrName>
                                        </p:attrNameLst>
                                      </p:cBhvr>
                                      <p:to>
                                        <p:strVal val="hidden"/>
                                      </p:to>
                                    </p:set>
                                  </p:childTnLst>
                                </p:cTn>
                              </p:par>
                              <p:par>
                                <p:cTn id="182" presetID="1" presetClass="exit" presetSubtype="0" fill="hold" grpId="7" nodeType="withEffect">
                                  <p:stCondLst>
                                    <p:cond delay="0"/>
                                  </p:stCondLst>
                                  <p:childTnLst>
                                    <p:set>
                                      <p:cBhvr>
                                        <p:cTn id="183" dur="1" fill="hold">
                                          <p:stCondLst>
                                            <p:cond delay="0"/>
                                          </p:stCondLst>
                                        </p:cTn>
                                        <p:tgtEl>
                                          <p:spTgt spid="54"/>
                                        </p:tgtEl>
                                        <p:attrNameLst>
                                          <p:attrName>style.visibility</p:attrName>
                                        </p:attrNameLst>
                                      </p:cBhvr>
                                      <p:to>
                                        <p:strVal val="hidden"/>
                                      </p:to>
                                    </p:set>
                                  </p:childTnLst>
                                </p:cTn>
                              </p:par>
                              <p:par>
                                <p:cTn id="184" presetID="1" presetClass="exit" presetSubtype="0" fill="hold" grpId="6" nodeType="withEffect">
                                  <p:stCondLst>
                                    <p:cond delay="0"/>
                                  </p:stCondLst>
                                  <p:childTnLst>
                                    <p:set>
                                      <p:cBhvr>
                                        <p:cTn id="185" dur="1" fill="hold">
                                          <p:stCondLst>
                                            <p:cond delay="0"/>
                                          </p:stCondLst>
                                        </p:cTn>
                                        <p:tgtEl>
                                          <p:spTgt spid="60"/>
                                        </p:tgtEl>
                                        <p:attrNameLst>
                                          <p:attrName>style.visibility</p:attrName>
                                        </p:attrNameLst>
                                      </p:cBhvr>
                                      <p:to>
                                        <p:strVal val="hidden"/>
                                      </p:to>
                                    </p:set>
                                  </p:childTnLst>
                                </p:cTn>
                              </p:par>
                              <p:par>
                                <p:cTn id="186" presetID="1" presetClass="exit" presetSubtype="0" fill="hold" grpId="6" nodeType="withEffect">
                                  <p:stCondLst>
                                    <p:cond delay="0"/>
                                  </p:stCondLst>
                                  <p:childTnLst>
                                    <p:set>
                                      <p:cBhvr>
                                        <p:cTn id="187" dur="1" fill="hold">
                                          <p:stCondLst>
                                            <p:cond delay="0"/>
                                          </p:stCondLst>
                                        </p:cTn>
                                        <p:tgtEl>
                                          <p:spTgt spid="61"/>
                                        </p:tgtEl>
                                        <p:attrNameLst>
                                          <p:attrName>style.visibility</p:attrName>
                                        </p:attrNameLst>
                                      </p:cBhvr>
                                      <p:to>
                                        <p:strVal val="hidden"/>
                                      </p:to>
                                    </p:set>
                                  </p:childTnLst>
                                </p:cTn>
                              </p:par>
                              <p:par>
                                <p:cTn id="188" presetID="1" presetClass="exit" presetSubtype="0" fill="hold" grpId="6" nodeType="withEffect">
                                  <p:stCondLst>
                                    <p:cond delay="0"/>
                                  </p:stCondLst>
                                  <p:childTnLst>
                                    <p:set>
                                      <p:cBhvr>
                                        <p:cTn id="189" dur="1" fill="hold">
                                          <p:stCondLst>
                                            <p:cond delay="0"/>
                                          </p:stCondLst>
                                        </p:cTn>
                                        <p:tgtEl>
                                          <p:spTgt spid="59"/>
                                        </p:tgtEl>
                                        <p:attrNameLst>
                                          <p:attrName>style.visibility</p:attrName>
                                        </p:attrNameLst>
                                      </p:cBhvr>
                                      <p:to>
                                        <p:strVal val="hidden"/>
                                      </p:to>
                                    </p:set>
                                  </p:childTnLst>
                                </p:cTn>
                              </p:par>
                              <p:par>
                                <p:cTn id="190" presetID="1" presetClass="exit" presetSubtype="0" fill="hold" grpId="11" nodeType="withEffect">
                                  <p:stCondLst>
                                    <p:cond delay="0"/>
                                  </p:stCondLst>
                                  <p:childTnLst>
                                    <p:set>
                                      <p:cBhvr>
                                        <p:cTn id="191" dur="1" fill="hold">
                                          <p:stCondLst>
                                            <p:cond delay="0"/>
                                          </p:stCondLst>
                                        </p:cTn>
                                        <p:tgtEl>
                                          <p:spTgt spid="55"/>
                                        </p:tgtEl>
                                        <p:attrNameLst>
                                          <p:attrName>style.visibility</p:attrName>
                                        </p:attrNameLst>
                                      </p:cBhvr>
                                      <p:to>
                                        <p:strVal val="hidden"/>
                                      </p:to>
                                    </p:set>
                                  </p:childTnLst>
                                </p:cTn>
                              </p:par>
                              <p:par>
                                <p:cTn id="192" presetID="1" presetClass="exit" presetSubtype="0" fill="hold" grpId="7" nodeType="withEffect">
                                  <p:stCondLst>
                                    <p:cond delay="0"/>
                                  </p:stCondLst>
                                  <p:childTnLst>
                                    <p:set>
                                      <p:cBhvr>
                                        <p:cTn id="193"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94" restart="whenNotActive" fill="hold" evtFilter="cancelBubble" nodeType="interactiveSeq">
                <p:stCondLst>
                  <p:cond evt="onClick" delay="0">
                    <p:tgtEl>
                      <p:spTgt spid="57"/>
                    </p:tgtEl>
                  </p:cond>
                </p:stCondLst>
                <p:endSync evt="end" delay="0">
                  <p:rtn val="all"/>
                </p:endSync>
                <p:childTnLst>
                  <p:par>
                    <p:cTn id="195" fill="hold">
                      <p:stCondLst>
                        <p:cond delay="0"/>
                      </p:stCondLst>
                      <p:childTnLst>
                        <p:par>
                          <p:cTn id="196" fill="hold">
                            <p:stCondLst>
                              <p:cond delay="0"/>
                            </p:stCondLst>
                            <p:childTnLst>
                              <p:par>
                                <p:cTn id="197" presetID="1" presetClass="entr" presetSubtype="0" fill="hold" grpId="5" nodeType="clickEffect">
                                  <p:stCondLst>
                                    <p:cond delay="0"/>
                                  </p:stCondLst>
                                  <p:childTnLst>
                                    <p:set>
                                      <p:cBhvr>
                                        <p:cTn id="198" dur="1" fill="hold">
                                          <p:stCondLst>
                                            <p:cond delay="0"/>
                                          </p:stCondLst>
                                        </p:cTn>
                                        <p:tgtEl>
                                          <p:spTgt spid="54"/>
                                        </p:tgtEl>
                                        <p:attrNameLst>
                                          <p:attrName>style.visibility</p:attrName>
                                        </p:attrNameLst>
                                      </p:cBhvr>
                                      <p:to>
                                        <p:strVal val="visible"/>
                                      </p:to>
                                    </p:set>
                                  </p:childTnLst>
                                </p:cTn>
                              </p:par>
                              <p:par>
                                <p:cTn id="199" presetID="1" presetClass="entr" presetSubtype="0" fill="hold" grpId="9" nodeType="withEffect">
                                  <p:stCondLst>
                                    <p:cond delay="0"/>
                                  </p:stCondLst>
                                  <p:childTnLst>
                                    <p:set>
                                      <p:cBhvr>
                                        <p:cTn id="200" dur="1" fill="hold">
                                          <p:stCondLst>
                                            <p:cond delay="0"/>
                                          </p:stCondLst>
                                        </p:cTn>
                                        <p:tgtEl>
                                          <p:spTgt spid="55"/>
                                        </p:tgtEl>
                                        <p:attrNameLst>
                                          <p:attrName>style.visibility</p:attrName>
                                        </p:attrNameLst>
                                      </p:cBhvr>
                                      <p:to>
                                        <p:strVal val="visible"/>
                                      </p:to>
                                    </p:set>
                                  </p:childTnLst>
                                </p:cTn>
                              </p:par>
                              <p:par>
                                <p:cTn id="201" presetID="1" presetClass="exit" presetSubtype="0" fill="hold" grpId="6" nodeType="withEffect">
                                  <p:stCondLst>
                                    <p:cond delay="0"/>
                                  </p:stCondLst>
                                  <p:childTnLst>
                                    <p:set>
                                      <p:cBhvr>
                                        <p:cTn id="202" dur="1" fill="hold">
                                          <p:stCondLst>
                                            <p:cond delay="0"/>
                                          </p:stCondLst>
                                        </p:cTn>
                                        <p:tgtEl>
                                          <p:spTgt spid="43"/>
                                        </p:tgtEl>
                                        <p:attrNameLst>
                                          <p:attrName>style.visibility</p:attrName>
                                        </p:attrNameLst>
                                      </p:cBhvr>
                                      <p:to>
                                        <p:strVal val="hidden"/>
                                      </p:to>
                                    </p:set>
                                  </p:childTnLst>
                                </p:cTn>
                              </p:par>
                              <p:par>
                                <p:cTn id="203" presetID="1" presetClass="exit" presetSubtype="0" fill="hold" grpId="6" nodeType="withEffect">
                                  <p:stCondLst>
                                    <p:cond delay="0"/>
                                  </p:stCondLst>
                                  <p:childTnLst>
                                    <p:set>
                                      <p:cBhvr>
                                        <p:cTn id="204" dur="1" fill="hold">
                                          <p:stCondLst>
                                            <p:cond delay="0"/>
                                          </p:stCondLst>
                                        </p:cTn>
                                        <p:tgtEl>
                                          <p:spTgt spid="50"/>
                                        </p:tgtEl>
                                        <p:attrNameLst>
                                          <p:attrName>style.visibility</p:attrName>
                                        </p:attrNameLst>
                                      </p:cBhvr>
                                      <p:to>
                                        <p:strVal val="hidden"/>
                                      </p:to>
                                    </p:set>
                                  </p:childTnLst>
                                </p:cTn>
                              </p:par>
                              <p:par>
                                <p:cTn id="205" presetID="1" presetClass="exit" presetSubtype="0" fill="hold" grpId="6" nodeType="withEffect">
                                  <p:stCondLst>
                                    <p:cond delay="0"/>
                                  </p:stCondLst>
                                  <p:childTnLst>
                                    <p:set>
                                      <p:cBhvr>
                                        <p:cTn id="206" dur="1" fill="hold">
                                          <p:stCondLst>
                                            <p:cond delay="0"/>
                                          </p:stCondLst>
                                        </p:cTn>
                                        <p:tgtEl>
                                          <p:spTgt spid="51"/>
                                        </p:tgtEl>
                                        <p:attrNameLst>
                                          <p:attrName>style.visibility</p:attrName>
                                        </p:attrNameLst>
                                      </p:cBhvr>
                                      <p:to>
                                        <p:strVal val="hidden"/>
                                      </p:to>
                                    </p:set>
                                  </p:childTnLst>
                                </p:cTn>
                              </p:par>
                              <p:par>
                                <p:cTn id="207" presetID="1" presetClass="exit" presetSubtype="0" fill="hold" grpId="6" nodeType="withEffect">
                                  <p:stCondLst>
                                    <p:cond delay="0"/>
                                  </p:stCondLst>
                                  <p:childTnLst>
                                    <p:set>
                                      <p:cBhvr>
                                        <p:cTn id="208" dur="1" fill="hold">
                                          <p:stCondLst>
                                            <p:cond delay="0"/>
                                          </p:stCondLst>
                                        </p:cTn>
                                        <p:tgtEl>
                                          <p:spTgt spid="52"/>
                                        </p:tgtEl>
                                        <p:attrNameLst>
                                          <p:attrName>style.visibility</p:attrName>
                                        </p:attrNameLst>
                                      </p:cBhvr>
                                      <p:to>
                                        <p:strVal val="hidden"/>
                                      </p:to>
                                    </p:set>
                                  </p:childTnLst>
                                </p:cTn>
                              </p:par>
                              <p:par>
                                <p:cTn id="209" presetID="1" presetClass="exit" presetSubtype="0" fill="hold" grpId="5" nodeType="withEffect">
                                  <p:stCondLst>
                                    <p:cond delay="0"/>
                                  </p:stCondLst>
                                  <p:childTnLst>
                                    <p:set>
                                      <p:cBhvr>
                                        <p:cTn id="210" dur="1" fill="hold">
                                          <p:stCondLst>
                                            <p:cond delay="0"/>
                                          </p:stCondLst>
                                        </p:cTn>
                                        <p:tgtEl>
                                          <p:spTgt spid="58"/>
                                        </p:tgtEl>
                                        <p:attrNameLst>
                                          <p:attrName>style.visibility</p:attrName>
                                        </p:attrNameLst>
                                      </p:cBhvr>
                                      <p:to>
                                        <p:strVal val="hidden"/>
                                      </p:to>
                                    </p:set>
                                  </p:childTnLst>
                                </p:cTn>
                              </p:par>
                              <p:par>
                                <p:cTn id="211" presetID="1" presetClass="exit" presetSubtype="0" fill="hold" grpId="5" nodeType="withEffect">
                                  <p:stCondLst>
                                    <p:cond delay="0"/>
                                  </p:stCondLst>
                                  <p:childTnLst>
                                    <p:set>
                                      <p:cBhvr>
                                        <p:cTn id="212" dur="1" fill="hold">
                                          <p:stCondLst>
                                            <p:cond delay="0"/>
                                          </p:stCondLst>
                                        </p:cTn>
                                        <p:tgtEl>
                                          <p:spTgt spid="60"/>
                                        </p:tgtEl>
                                        <p:attrNameLst>
                                          <p:attrName>style.visibility</p:attrName>
                                        </p:attrNameLst>
                                      </p:cBhvr>
                                      <p:to>
                                        <p:strVal val="hidden"/>
                                      </p:to>
                                    </p:set>
                                  </p:childTnLst>
                                </p:cTn>
                              </p:par>
                              <p:par>
                                <p:cTn id="213" presetID="1" presetClass="exit" presetSubtype="0" fill="hold" grpId="5" nodeType="withEffect">
                                  <p:stCondLst>
                                    <p:cond delay="0"/>
                                  </p:stCondLst>
                                  <p:childTnLst>
                                    <p:set>
                                      <p:cBhvr>
                                        <p:cTn id="214" dur="1" fill="hold">
                                          <p:stCondLst>
                                            <p:cond delay="0"/>
                                          </p:stCondLst>
                                        </p:cTn>
                                        <p:tgtEl>
                                          <p:spTgt spid="62"/>
                                        </p:tgtEl>
                                        <p:attrNameLst>
                                          <p:attrName>style.visibility</p:attrName>
                                        </p:attrNameLst>
                                      </p:cBhvr>
                                      <p:to>
                                        <p:strVal val="hidden"/>
                                      </p:to>
                                    </p:set>
                                  </p:childTnLst>
                                </p:cTn>
                              </p:par>
                              <p:par>
                                <p:cTn id="215" presetID="1" presetClass="exit" presetSubtype="0" fill="hold" grpId="5" nodeType="withEffect">
                                  <p:stCondLst>
                                    <p:cond delay="0"/>
                                  </p:stCondLst>
                                  <p:childTnLst>
                                    <p:set>
                                      <p:cBhvr>
                                        <p:cTn id="216" dur="1" fill="hold">
                                          <p:stCondLst>
                                            <p:cond delay="0"/>
                                          </p:stCondLst>
                                        </p:cTn>
                                        <p:tgtEl>
                                          <p:spTgt spid="61"/>
                                        </p:tgtEl>
                                        <p:attrNameLst>
                                          <p:attrName>style.visibility</p:attrName>
                                        </p:attrNameLst>
                                      </p:cBhvr>
                                      <p:to>
                                        <p:strVal val="hidden"/>
                                      </p:to>
                                    </p:set>
                                  </p:childTnLst>
                                </p:cTn>
                              </p:par>
                              <p:par>
                                <p:cTn id="217" presetID="1" presetClass="exit" presetSubtype="0" fill="hold" grpId="5" nodeType="withEffect">
                                  <p:stCondLst>
                                    <p:cond delay="0"/>
                                  </p:stCondLst>
                                  <p:childTnLst>
                                    <p:set>
                                      <p:cBhvr>
                                        <p:cTn id="218"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19" restart="whenNotActive" fill="hold" evtFilter="cancelBubble" nodeType="interactiveSeq">
                <p:stCondLst>
                  <p:cond evt="onClick" delay="0">
                    <p:tgtEl>
                      <p:spTgt spid="56"/>
                    </p:tgtEl>
                  </p:cond>
                </p:stCondLst>
                <p:endSync evt="end" delay="0">
                  <p:rtn val="all"/>
                </p:endSync>
                <p:childTnLst>
                  <p:par>
                    <p:cTn id="220" fill="hold">
                      <p:stCondLst>
                        <p:cond delay="0"/>
                      </p:stCondLst>
                      <p:childTnLst>
                        <p:par>
                          <p:cTn id="221" fill="hold">
                            <p:stCondLst>
                              <p:cond delay="0"/>
                            </p:stCondLst>
                            <p:childTnLst>
                              <p:par>
                                <p:cTn id="222" presetID="1" presetClass="entr" presetSubtype="0" fill="hold" grpId="4" nodeType="clickEffect">
                                  <p:stCondLst>
                                    <p:cond delay="0"/>
                                  </p:stCondLst>
                                  <p:childTnLst>
                                    <p:set>
                                      <p:cBhvr>
                                        <p:cTn id="223" dur="1" fill="hold">
                                          <p:stCondLst>
                                            <p:cond delay="0"/>
                                          </p:stCondLst>
                                        </p:cTn>
                                        <p:tgtEl>
                                          <p:spTgt spid="52"/>
                                        </p:tgtEl>
                                        <p:attrNameLst>
                                          <p:attrName>style.visibility</p:attrName>
                                        </p:attrNameLst>
                                      </p:cBhvr>
                                      <p:to>
                                        <p:strVal val="visible"/>
                                      </p:to>
                                    </p:set>
                                  </p:childTnLst>
                                </p:cTn>
                              </p:par>
                              <p:par>
                                <p:cTn id="224" presetID="1" presetClass="entr" presetSubtype="0" fill="hold" grpId="7" nodeType="withEffect">
                                  <p:stCondLst>
                                    <p:cond delay="0"/>
                                  </p:stCondLst>
                                  <p:childTnLst>
                                    <p:set>
                                      <p:cBhvr>
                                        <p:cTn id="225" dur="1" fill="hold">
                                          <p:stCondLst>
                                            <p:cond delay="0"/>
                                          </p:stCondLst>
                                        </p:cTn>
                                        <p:tgtEl>
                                          <p:spTgt spid="55"/>
                                        </p:tgtEl>
                                        <p:attrNameLst>
                                          <p:attrName>style.visibility</p:attrName>
                                        </p:attrNameLst>
                                      </p:cBhvr>
                                      <p:to>
                                        <p:strVal val="visible"/>
                                      </p:to>
                                    </p:set>
                                  </p:childTnLst>
                                </p:cTn>
                              </p:par>
                              <p:par>
                                <p:cTn id="226" presetID="1" presetClass="exit" presetSubtype="0" fill="hold" grpId="5" nodeType="withEffect">
                                  <p:stCondLst>
                                    <p:cond delay="0"/>
                                  </p:stCondLst>
                                  <p:childTnLst>
                                    <p:set>
                                      <p:cBhvr>
                                        <p:cTn id="227" dur="1" fill="hold">
                                          <p:stCondLst>
                                            <p:cond delay="0"/>
                                          </p:stCondLst>
                                        </p:cTn>
                                        <p:tgtEl>
                                          <p:spTgt spid="43"/>
                                        </p:tgtEl>
                                        <p:attrNameLst>
                                          <p:attrName>style.visibility</p:attrName>
                                        </p:attrNameLst>
                                      </p:cBhvr>
                                      <p:to>
                                        <p:strVal val="hidden"/>
                                      </p:to>
                                    </p:set>
                                  </p:childTnLst>
                                </p:cTn>
                              </p:par>
                              <p:par>
                                <p:cTn id="228" presetID="1" presetClass="exit" presetSubtype="0" fill="hold" grpId="5" nodeType="withEffect">
                                  <p:stCondLst>
                                    <p:cond delay="0"/>
                                  </p:stCondLst>
                                  <p:childTnLst>
                                    <p:set>
                                      <p:cBhvr>
                                        <p:cTn id="229" dur="1" fill="hold">
                                          <p:stCondLst>
                                            <p:cond delay="0"/>
                                          </p:stCondLst>
                                        </p:cTn>
                                        <p:tgtEl>
                                          <p:spTgt spid="50"/>
                                        </p:tgtEl>
                                        <p:attrNameLst>
                                          <p:attrName>style.visibility</p:attrName>
                                        </p:attrNameLst>
                                      </p:cBhvr>
                                      <p:to>
                                        <p:strVal val="hidden"/>
                                      </p:to>
                                    </p:set>
                                  </p:childTnLst>
                                </p:cTn>
                              </p:par>
                              <p:par>
                                <p:cTn id="230" presetID="1" presetClass="exit" presetSubtype="0" fill="hold" grpId="5" nodeType="withEffect">
                                  <p:stCondLst>
                                    <p:cond delay="0"/>
                                  </p:stCondLst>
                                  <p:childTnLst>
                                    <p:set>
                                      <p:cBhvr>
                                        <p:cTn id="231" dur="1" fill="hold">
                                          <p:stCondLst>
                                            <p:cond delay="0"/>
                                          </p:stCondLst>
                                        </p:cTn>
                                        <p:tgtEl>
                                          <p:spTgt spid="51"/>
                                        </p:tgtEl>
                                        <p:attrNameLst>
                                          <p:attrName>style.visibility</p:attrName>
                                        </p:attrNameLst>
                                      </p:cBhvr>
                                      <p:to>
                                        <p:strVal val="hidden"/>
                                      </p:to>
                                    </p:set>
                                  </p:childTnLst>
                                </p:cTn>
                              </p:par>
                              <p:par>
                                <p:cTn id="232" presetID="1" presetClass="exit" presetSubtype="0" fill="hold" grpId="4" nodeType="withEffect">
                                  <p:stCondLst>
                                    <p:cond delay="0"/>
                                  </p:stCondLst>
                                  <p:childTnLst>
                                    <p:set>
                                      <p:cBhvr>
                                        <p:cTn id="233" dur="1" fill="hold">
                                          <p:stCondLst>
                                            <p:cond delay="0"/>
                                          </p:stCondLst>
                                        </p:cTn>
                                        <p:tgtEl>
                                          <p:spTgt spid="54"/>
                                        </p:tgtEl>
                                        <p:attrNameLst>
                                          <p:attrName>style.visibility</p:attrName>
                                        </p:attrNameLst>
                                      </p:cBhvr>
                                      <p:to>
                                        <p:strVal val="hidden"/>
                                      </p:to>
                                    </p:set>
                                  </p:childTnLst>
                                </p:cTn>
                              </p:par>
                              <p:par>
                                <p:cTn id="234" presetID="1" presetClass="exit" presetSubtype="0" fill="hold" grpId="4" nodeType="withEffect">
                                  <p:stCondLst>
                                    <p:cond delay="0"/>
                                  </p:stCondLst>
                                  <p:childTnLst>
                                    <p:set>
                                      <p:cBhvr>
                                        <p:cTn id="235" dur="1" fill="hold">
                                          <p:stCondLst>
                                            <p:cond delay="0"/>
                                          </p:stCondLst>
                                        </p:cTn>
                                        <p:tgtEl>
                                          <p:spTgt spid="58"/>
                                        </p:tgtEl>
                                        <p:attrNameLst>
                                          <p:attrName>style.visibility</p:attrName>
                                        </p:attrNameLst>
                                      </p:cBhvr>
                                      <p:to>
                                        <p:strVal val="hidden"/>
                                      </p:to>
                                    </p:set>
                                  </p:childTnLst>
                                </p:cTn>
                              </p:par>
                              <p:par>
                                <p:cTn id="236" presetID="1" presetClass="exit" presetSubtype="0" fill="hold" grpId="4" nodeType="withEffect">
                                  <p:stCondLst>
                                    <p:cond delay="0"/>
                                  </p:stCondLst>
                                  <p:childTnLst>
                                    <p:set>
                                      <p:cBhvr>
                                        <p:cTn id="237" dur="1" fill="hold">
                                          <p:stCondLst>
                                            <p:cond delay="0"/>
                                          </p:stCondLst>
                                        </p:cTn>
                                        <p:tgtEl>
                                          <p:spTgt spid="60"/>
                                        </p:tgtEl>
                                        <p:attrNameLst>
                                          <p:attrName>style.visibility</p:attrName>
                                        </p:attrNameLst>
                                      </p:cBhvr>
                                      <p:to>
                                        <p:strVal val="hidden"/>
                                      </p:to>
                                    </p:set>
                                  </p:childTnLst>
                                </p:cTn>
                              </p:par>
                              <p:par>
                                <p:cTn id="238" presetID="1" presetClass="exit" presetSubtype="0" fill="hold" grpId="4" nodeType="withEffect">
                                  <p:stCondLst>
                                    <p:cond delay="0"/>
                                  </p:stCondLst>
                                  <p:childTnLst>
                                    <p:set>
                                      <p:cBhvr>
                                        <p:cTn id="239" dur="1" fill="hold">
                                          <p:stCondLst>
                                            <p:cond delay="0"/>
                                          </p:stCondLst>
                                        </p:cTn>
                                        <p:tgtEl>
                                          <p:spTgt spid="62"/>
                                        </p:tgtEl>
                                        <p:attrNameLst>
                                          <p:attrName>style.visibility</p:attrName>
                                        </p:attrNameLst>
                                      </p:cBhvr>
                                      <p:to>
                                        <p:strVal val="hidden"/>
                                      </p:to>
                                    </p:set>
                                  </p:childTnLst>
                                </p:cTn>
                              </p:par>
                              <p:par>
                                <p:cTn id="240" presetID="1" presetClass="exit" presetSubtype="0" fill="hold" grpId="4" nodeType="withEffect">
                                  <p:stCondLst>
                                    <p:cond delay="0"/>
                                  </p:stCondLst>
                                  <p:childTnLst>
                                    <p:set>
                                      <p:cBhvr>
                                        <p:cTn id="241" dur="1" fill="hold">
                                          <p:stCondLst>
                                            <p:cond delay="0"/>
                                          </p:stCondLst>
                                        </p:cTn>
                                        <p:tgtEl>
                                          <p:spTgt spid="61"/>
                                        </p:tgtEl>
                                        <p:attrNameLst>
                                          <p:attrName>style.visibility</p:attrName>
                                        </p:attrNameLst>
                                      </p:cBhvr>
                                      <p:to>
                                        <p:strVal val="hidden"/>
                                      </p:to>
                                    </p:set>
                                  </p:childTnLst>
                                </p:cTn>
                              </p:par>
                              <p:par>
                                <p:cTn id="242" presetID="1" presetClass="exit" presetSubtype="0" fill="hold" grpId="4" nodeType="withEffect">
                                  <p:stCondLst>
                                    <p:cond delay="0"/>
                                  </p:stCondLst>
                                  <p:childTnLst>
                                    <p:set>
                                      <p:cBhvr>
                                        <p:cTn id="243"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44" restart="whenNotActive" fill="hold" evtFilter="cancelBubble" nodeType="interactiveSeq">
                <p:stCondLst>
                  <p:cond evt="onClick" delay="0">
                    <p:tgtEl>
                      <p:spTgt spid="40"/>
                    </p:tgtEl>
                  </p:cond>
                </p:stCondLst>
                <p:endSync evt="end" delay="0">
                  <p:rtn val="all"/>
                </p:endSync>
                <p:childTnLst>
                  <p:par>
                    <p:cTn id="245" fill="hold">
                      <p:stCondLst>
                        <p:cond delay="0"/>
                      </p:stCondLst>
                      <p:childTnLst>
                        <p:par>
                          <p:cTn id="246" fill="hold">
                            <p:stCondLst>
                              <p:cond delay="0"/>
                            </p:stCondLst>
                            <p:childTnLst>
                              <p:par>
                                <p:cTn id="247" presetID="1" presetClass="entr" presetSubtype="0" fill="hold" grpId="3" nodeType="clickEffect">
                                  <p:stCondLst>
                                    <p:cond delay="0"/>
                                  </p:stCondLst>
                                  <p:childTnLst>
                                    <p:set>
                                      <p:cBhvr>
                                        <p:cTn id="248" dur="1" fill="hold">
                                          <p:stCondLst>
                                            <p:cond delay="0"/>
                                          </p:stCondLst>
                                        </p:cTn>
                                        <p:tgtEl>
                                          <p:spTgt spid="51"/>
                                        </p:tgtEl>
                                        <p:attrNameLst>
                                          <p:attrName>style.visibility</p:attrName>
                                        </p:attrNameLst>
                                      </p:cBhvr>
                                      <p:to>
                                        <p:strVal val="visible"/>
                                      </p:to>
                                    </p:set>
                                  </p:childTnLst>
                                </p:cTn>
                              </p:par>
                              <p:par>
                                <p:cTn id="249" presetID="1" presetClass="entr" presetSubtype="0" fill="hold" grpId="5" nodeType="withEffect">
                                  <p:stCondLst>
                                    <p:cond delay="0"/>
                                  </p:stCondLst>
                                  <p:childTnLst>
                                    <p:set>
                                      <p:cBhvr>
                                        <p:cTn id="250" dur="1" fill="hold">
                                          <p:stCondLst>
                                            <p:cond delay="0"/>
                                          </p:stCondLst>
                                        </p:cTn>
                                        <p:tgtEl>
                                          <p:spTgt spid="55"/>
                                        </p:tgtEl>
                                        <p:attrNameLst>
                                          <p:attrName>style.visibility</p:attrName>
                                        </p:attrNameLst>
                                      </p:cBhvr>
                                      <p:to>
                                        <p:strVal val="visible"/>
                                      </p:to>
                                    </p:set>
                                  </p:childTnLst>
                                </p:cTn>
                              </p:par>
                              <p:par>
                                <p:cTn id="251" presetID="1" presetClass="exit" presetSubtype="0" fill="hold" grpId="4" nodeType="withEffect">
                                  <p:stCondLst>
                                    <p:cond delay="0"/>
                                  </p:stCondLst>
                                  <p:childTnLst>
                                    <p:set>
                                      <p:cBhvr>
                                        <p:cTn id="252" dur="1" fill="hold">
                                          <p:stCondLst>
                                            <p:cond delay="0"/>
                                          </p:stCondLst>
                                        </p:cTn>
                                        <p:tgtEl>
                                          <p:spTgt spid="43"/>
                                        </p:tgtEl>
                                        <p:attrNameLst>
                                          <p:attrName>style.visibility</p:attrName>
                                        </p:attrNameLst>
                                      </p:cBhvr>
                                      <p:to>
                                        <p:strVal val="hidden"/>
                                      </p:to>
                                    </p:set>
                                  </p:childTnLst>
                                </p:cTn>
                              </p:par>
                              <p:par>
                                <p:cTn id="253" presetID="1" presetClass="exit" presetSubtype="0" fill="hold" grpId="4" nodeType="withEffect">
                                  <p:stCondLst>
                                    <p:cond delay="0"/>
                                  </p:stCondLst>
                                  <p:childTnLst>
                                    <p:set>
                                      <p:cBhvr>
                                        <p:cTn id="254" dur="1" fill="hold">
                                          <p:stCondLst>
                                            <p:cond delay="0"/>
                                          </p:stCondLst>
                                        </p:cTn>
                                        <p:tgtEl>
                                          <p:spTgt spid="50"/>
                                        </p:tgtEl>
                                        <p:attrNameLst>
                                          <p:attrName>style.visibility</p:attrName>
                                        </p:attrNameLst>
                                      </p:cBhvr>
                                      <p:to>
                                        <p:strVal val="hidden"/>
                                      </p:to>
                                    </p:set>
                                  </p:childTnLst>
                                </p:cTn>
                              </p:par>
                              <p:par>
                                <p:cTn id="255" presetID="1" presetClass="exit" presetSubtype="0" fill="hold" grpId="3" nodeType="withEffect">
                                  <p:stCondLst>
                                    <p:cond delay="0"/>
                                  </p:stCondLst>
                                  <p:childTnLst>
                                    <p:set>
                                      <p:cBhvr>
                                        <p:cTn id="256" dur="1" fill="hold">
                                          <p:stCondLst>
                                            <p:cond delay="0"/>
                                          </p:stCondLst>
                                        </p:cTn>
                                        <p:tgtEl>
                                          <p:spTgt spid="52"/>
                                        </p:tgtEl>
                                        <p:attrNameLst>
                                          <p:attrName>style.visibility</p:attrName>
                                        </p:attrNameLst>
                                      </p:cBhvr>
                                      <p:to>
                                        <p:strVal val="hidden"/>
                                      </p:to>
                                    </p:set>
                                  </p:childTnLst>
                                </p:cTn>
                              </p:par>
                              <p:par>
                                <p:cTn id="257" presetID="1" presetClass="exit" presetSubtype="0" fill="hold" grpId="3" nodeType="withEffect">
                                  <p:stCondLst>
                                    <p:cond delay="0"/>
                                  </p:stCondLst>
                                  <p:childTnLst>
                                    <p:set>
                                      <p:cBhvr>
                                        <p:cTn id="258" dur="1" fill="hold">
                                          <p:stCondLst>
                                            <p:cond delay="0"/>
                                          </p:stCondLst>
                                        </p:cTn>
                                        <p:tgtEl>
                                          <p:spTgt spid="54"/>
                                        </p:tgtEl>
                                        <p:attrNameLst>
                                          <p:attrName>style.visibility</p:attrName>
                                        </p:attrNameLst>
                                      </p:cBhvr>
                                      <p:to>
                                        <p:strVal val="hidden"/>
                                      </p:to>
                                    </p:set>
                                  </p:childTnLst>
                                </p:cTn>
                              </p:par>
                              <p:par>
                                <p:cTn id="259" presetID="1" presetClass="exit" presetSubtype="0" fill="hold" grpId="3" nodeType="withEffect">
                                  <p:stCondLst>
                                    <p:cond delay="0"/>
                                  </p:stCondLst>
                                  <p:childTnLst>
                                    <p:set>
                                      <p:cBhvr>
                                        <p:cTn id="260" dur="1" fill="hold">
                                          <p:stCondLst>
                                            <p:cond delay="0"/>
                                          </p:stCondLst>
                                        </p:cTn>
                                        <p:tgtEl>
                                          <p:spTgt spid="58"/>
                                        </p:tgtEl>
                                        <p:attrNameLst>
                                          <p:attrName>style.visibility</p:attrName>
                                        </p:attrNameLst>
                                      </p:cBhvr>
                                      <p:to>
                                        <p:strVal val="hidden"/>
                                      </p:to>
                                    </p:set>
                                  </p:childTnLst>
                                </p:cTn>
                              </p:par>
                              <p:par>
                                <p:cTn id="261" presetID="1" presetClass="exit" presetSubtype="0" fill="hold" grpId="3" nodeType="withEffect">
                                  <p:stCondLst>
                                    <p:cond delay="0"/>
                                  </p:stCondLst>
                                  <p:childTnLst>
                                    <p:set>
                                      <p:cBhvr>
                                        <p:cTn id="262" dur="1" fill="hold">
                                          <p:stCondLst>
                                            <p:cond delay="0"/>
                                          </p:stCondLst>
                                        </p:cTn>
                                        <p:tgtEl>
                                          <p:spTgt spid="60"/>
                                        </p:tgtEl>
                                        <p:attrNameLst>
                                          <p:attrName>style.visibility</p:attrName>
                                        </p:attrNameLst>
                                      </p:cBhvr>
                                      <p:to>
                                        <p:strVal val="hidden"/>
                                      </p:to>
                                    </p:set>
                                  </p:childTnLst>
                                </p:cTn>
                              </p:par>
                              <p:par>
                                <p:cTn id="263" presetID="1" presetClass="exit" presetSubtype="0" fill="hold" grpId="3" nodeType="withEffect">
                                  <p:stCondLst>
                                    <p:cond delay="0"/>
                                  </p:stCondLst>
                                  <p:childTnLst>
                                    <p:set>
                                      <p:cBhvr>
                                        <p:cTn id="264" dur="1" fill="hold">
                                          <p:stCondLst>
                                            <p:cond delay="0"/>
                                          </p:stCondLst>
                                        </p:cTn>
                                        <p:tgtEl>
                                          <p:spTgt spid="62"/>
                                        </p:tgtEl>
                                        <p:attrNameLst>
                                          <p:attrName>style.visibility</p:attrName>
                                        </p:attrNameLst>
                                      </p:cBhvr>
                                      <p:to>
                                        <p:strVal val="hidden"/>
                                      </p:to>
                                    </p:set>
                                  </p:childTnLst>
                                </p:cTn>
                              </p:par>
                              <p:par>
                                <p:cTn id="265" presetID="1" presetClass="exit" presetSubtype="0" fill="hold" grpId="3" nodeType="withEffect">
                                  <p:stCondLst>
                                    <p:cond delay="0"/>
                                  </p:stCondLst>
                                  <p:childTnLst>
                                    <p:set>
                                      <p:cBhvr>
                                        <p:cTn id="266" dur="1" fill="hold">
                                          <p:stCondLst>
                                            <p:cond delay="0"/>
                                          </p:stCondLst>
                                        </p:cTn>
                                        <p:tgtEl>
                                          <p:spTgt spid="61"/>
                                        </p:tgtEl>
                                        <p:attrNameLst>
                                          <p:attrName>style.visibility</p:attrName>
                                        </p:attrNameLst>
                                      </p:cBhvr>
                                      <p:to>
                                        <p:strVal val="hidden"/>
                                      </p:to>
                                    </p:set>
                                  </p:childTnLst>
                                </p:cTn>
                              </p:par>
                              <p:par>
                                <p:cTn id="267" presetID="1" presetClass="exit" presetSubtype="0" fill="hold" grpId="3" nodeType="withEffect">
                                  <p:stCondLst>
                                    <p:cond delay="0"/>
                                  </p:stCondLst>
                                  <p:childTnLst>
                                    <p:set>
                                      <p:cBhvr>
                                        <p:cTn id="268"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69" restart="whenNotActive" fill="hold" evtFilter="cancelBubble" nodeType="interactiveSeq">
                <p:stCondLst>
                  <p:cond evt="onClick" delay="0">
                    <p:tgtEl>
                      <p:spTgt spid="41"/>
                    </p:tgtEl>
                  </p:cond>
                </p:stCondLst>
                <p:endSync evt="end" delay="0">
                  <p:rtn val="all"/>
                </p:endSync>
                <p:childTnLst>
                  <p:par>
                    <p:cTn id="270" fill="hold">
                      <p:stCondLst>
                        <p:cond delay="0"/>
                      </p:stCondLst>
                      <p:childTnLst>
                        <p:par>
                          <p:cTn id="271" fill="hold">
                            <p:stCondLst>
                              <p:cond delay="0"/>
                            </p:stCondLst>
                            <p:childTnLst>
                              <p:par>
                                <p:cTn id="272" presetID="1" presetClass="entr" presetSubtype="0" fill="hold" grpId="2" nodeType="clickEffect">
                                  <p:stCondLst>
                                    <p:cond delay="0"/>
                                  </p:stCondLst>
                                  <p:childTnLst>
                                    <p:set>
                                      <p:cBhvr>
                                        <p:cTn id="273" dur="1" fill="hold">
                                          <p:stCondLst>
                                            <p:cond delay="0"/>
                                          </p:stCondLst>
                                        </p:cTn>
                                        <p:tgtEl>
                                          <p:spTgt spid="50"/>
                                        </p:tgtEl>
                                        <p:attrNameLst>
                                          <p:attrName>style.visibility</p:attrName>
                                        </p:attrNameLst>
                                      </p:cBhvr>
                                      <p:to>
                                        <p:strVal val="visible"/>
                                      </p:to>
                                    </p:set>
                                  </p:childTnLst>
                                </p:cTn>
                              </p:par>
                              <p:par>
                                <p:cTn id="274" presetID="1" presetClass="entr" presetSubtype="0" fill="hold" grpId="3" nodeType="withEffect">
                                  <p:stCondLst>
                                    <p:cond delay="0"/>
                                  </p:stCondLst>
                                  <p:childTnLst>
                                    <p:set>
                                      <p:cBhvr>
                                        <p:cTn id="275" dur="1" fill="hold">
                                          <p:stCondLst>
                                            <p:cond delay="0"/>
                                          </p:stCondLst>
                                        </p:cTn>
                                        <p:tgtEl>
                                          <p:spTgt spid="55"/>
                                        </p:tgtEl>
                                        <p:attrNameLst>
                                          <p:attrName>style.visibility</p:attrName>
                                        </p:attrNameLst>
                                      </p:cBhvr>
                                      <p:to>
                                        <p:strVal val="visible"/>
                                      </p:to>
                                    </p:set>
                                  </p:childTnLst>
                                </p:cTn>
                              </p:par>
                              <p:par>
                                <p:cTn id="276" presetID="1" presetClass="exit" presetSubtype="0" fill="hold" grpId="3" nodeType="withEffect">
                                  <p:stCondLst>
                                    <p:cond delay="0"/>
                                  </p:stCondLst>
                                  <p:childTnLst>
                                    <p:set>
                                      <p:cBhvr>
                                        <p:cTn id="277" dur="1" fill="hold">
                                          <p:stCondLst>
                                            <p:cond delay="0"/>
                                          </p:stCondLst>
                                        </p:cTn>
                                        <p:tgtEl>
                                          <p:spTgt spid="43"/>
                                        </p:tgtEl>
                                        <p:attrNameLst>
                                          <p:attrName>style.visibility</p:attrName>
                                        </p:attrNameLst>
                                      </p:cBhvr>
                                      <p:to>
                                        <p:strVal val="hidden"/>
                                      </p:to>
                                    </p:set>
                                  </p:childTnLst>
                                </p:cTn>
                              </p:par>
                              <p:par>
                                <p:cTn id="278" presetID="1" presetClass="exit" presetSubtype="0" fill="hold" grpId="2" nodeType="withEffect">
                                  <p:stCondLst>
                                    <p:cond delay="0"/>
                                  </p:stCondLst>
                                  <p:childTnLst>
                                    <p:set>
                                      <p:cBhvr>
                                        <p:cTn id="279" dur="1" fill="hold">
                                          <p:stCondLst>
                                            <p:cond delay="0"/>
                                          </p:stCondLst>
                                        </p:cTn>
                                        <p:tgtEl>
                                          <p:spTgt spid="51"/>
                                        </p:tgtEl>
                                        <p:attrNameLst>
                                          <p:attrName>style.visibility</p:attrName>
                                        </p:attrNameLst>
                                      </p:cBhvr>
                                      <p:to>
                                        <p:strVal val="hidden"/>
                                      </p:to>
                                    </p:set>
                                  </p:childTnLst>
                                </p:cTn>
                              </p:par>
                              <p:par>
                                <p:cTn id="280" presetID="1" presetClass="exit" presetSubtype="0" fill="hold" grpId="2" nodeType="withEffect">
                                  <p:stCondLst>
                                    <p:cond delay="0"/>
                                  </p:stCondLst>
                                  <p:childTnLst>
                                    <p:set>
                                      <p:cBhvr>
                                        <p:cTn id="281" dur="1" fill="hold">
                                          <p:stCondLst>
                                            <p:cond delay="0"/>
                                          </p:stCondLst>
                                        </p:cTn>
                                        <p:tgtEl>
                                          <p:spTgt spid="52"/>
                                        </p:tgtEl>
                                        <p:attrNameLst>
                                          <p:attrName>style.visibility</p:attrName>
                                        </p:attrNameLst>
                                      </p:cBhvr>
                                      <p:to>
                                        <p:strVal val="hidden"/>
                                      </p:to>
                                    </p:set>
                                  </p:childTnLst>
                                </p:cTn>
                              </p:par>
                              <p:par>
                                <p:cTn id="282" presetID="1" presetClass="exit" presetSubtype="0" fill="hold" grpId="2" nodeType="withEffect">
                                  <p:stCondLst>
                                    <p:cond delay="0"/>
                                  </p:stCondLst>
                                  <p:childTnLst>
                                    <p:set>
                                      <p:cBhvr>
                                        <p:cTn id="283" dur="1" fill="hold">
                                          <p:stCondLst>
                                            <p:cond delay="0"/>
                                          </p:stCondLst>
                                        </p:cTn>
                                        <p:tgtEl>
                                          <p:spTgt spid="54"/>
                                        </p:tgtEl>
                                        <p:attrNameLst>
                                          <p:attrName>style.visibility</p:attrName>
                                        </p:attrNameLst>
                                      </p:cBhvr>
                                      <p:to>
                                        <p:strVal val="hidden"/>
                                      </p:to>
                                    </p:set>
                                  </p:childTnLst>
                                </p:cTn>
                              </p:par>
                              <p:par>
                                <p:cTn id="284" presetID="1" presetClass="exit" presetSubtype="0" fill="hold" grpId="2" nodeType="withEffect">
                                  <p:stCondLst>
                                    <p:cond delay="0"/>
                                  </p:stCondLst>
                                  <p:childTnLst>
                                    <p:set>
                                      <p:cBhvr>
                                        <p:cTn id="285" dur="1" fill="hold">
                                          <p:stCondLst>
                                            <p:cond delay="0"/>
                                          </p:stCondLst>
                                        </p:cTn>
                                        <p:tgtEl>
                                          <p:spTgt spid="58"/>
                                        </p:tgtEl>
                                        <p:attrNameLst>
                                          <p:attrName>style.visibility</p:attrName>
                                        </p:attrNameLst>
                                      </p:cBhvr>
                                      <p:to>
                                        <p:strVal val="hidden"/>
                                      </p:to>
                                    </p:set>
                                  </p:childTnLst>
                                </p:cTn>
                              </p:par>
                              <p:par>
                                <p:cTn id="286" presetID="1" presetClass="exit" presetSubtype="0" fill="hold" grpId="2" nodeType="withEffect">
                                  <p:stCondLst>
                                    <p:cond delay="0"/>
                                  </p:stCondLst>
                                  <p:childTnLst>
                                    <p:set>
                                      <p:cBhvr>
                                        <p:cTn id="287" dur="1" fill="hold">
                                          <p:stCondLst>
                                            <p:cond delay="0"/>
                                          </p:stCondLst>
                                        </p:cTn>
                                        <p:tgtEl>
                                          <p:spTgt spid="60"/>
                                        </p:tgtEl>
                                        <p:attrNameLst>
                                          <p:attrName>style.visibility</p:attrName>
                                        </p:attrNameLst>
                                      </p:cBhvr>
                                      <p:to>
                                        <p:strVal val="hidden"/>
                                      </p:to>
                                    </p:set>
                                  </p:childTnLst>
                                </p:cTn>
                              </p:par>
                              <p:par>
                                <p:cTn id="288" presetID="1" presetClass="exit" presetSubtype="0" fill="hold" grpId="2" nodeType="withEffect">
                                  <p:stCondLst>
                                    <p:cond delay="0"/>
                                  </p:stCondLst>
                                  <p:childTnLst>
                                    <p:set>
                                      <p:cBhvr>
                                        <p:cTn id="289" dur="1" fill="hold">
                                          <p:stCondLst>
                                            <p:cond delay="0"/>
                                          </p:stCondLst>
                                        </p:cTn>
                                        <p:tgtEl>
                                          <p:spTgt spid="62"/>
                                        </p:tgtEl>
                                        <p:attrNameLst>
                                          <p:attrName>style.visibility</p:attrName>
                                        </p:attrNameLst>
                                      </p:cBhvr>
                                      <p:to>
                                        <p:strVal val="hidden"/>
                                      </p:to>
                                    </p:set>
                                  </p:childTnLst>
                                </p:cTn>
                              </p:par>
                              <p:par>
                                <p:cTn id="290" presetID="1" presetClass="exit" presetSubtype="0" fill="hold" grpId="2" nodeType="withEffect">
                                  <p:stCondLst>
                                    <p:cond delay="0"/>
                                  </p:stCondLst>
                                  <p:childTnLst>
                                    <p:set>
                                      <p:cBhvr>
                                        <p:cTn id="291" dur="1" fill="hold">
                                          <p:stCondLst>
                                            <p:cond delay="0"/>
                                          </p:stCondLst>
                                        </p:cTn>
                                        <p:tgtEl>
                                          <p:spTgt spid="61"/>
                                        </p:tgtEl>
                                        <p:attrNameLst>
                                          <p:attrName>style.visibility</p:attrName>
                                        </p:attrNameLst>
                                      </p:cBhvr>
                                      <p:to>
                                        <p:strVal val="hidden"/>
                                      </p:to>
                                    </p:set>
                                  </p:childTnLst>
                                </p:cTn>
                              </p:par>
                              <p:par>
                                <p:cTn id="292" presetID="1" presetClass="exit" presetSubtype="0" fill="hold" grpId="2" nodeType="withEffect">
                                  <p:stCondLst>
                                    <p:cond delay="0"/>
                                  </p:stCondLst>
                                  <p:childTnLst>
                                    <p:set>
                                      <p:cBhvr>
                                        <p:cTn id="293"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43" grpId="0" animBg="1"/>
      <p:bldP spid="43" grpId="1" animBg="1"/>
      <p:bldP spid="43" grpId="2" animBg="1"/>
      <p:bldP spid="43" grpId="3" animBg="1"/>
      <p:bldP spid="43" grpId="4" animBg="1"/>
      <p:bldP spid="43" grpId="5" animBg="1"/>
      <p:bldP spid="43" grpId="6" animBg="1"/>
      <p:bldP spid="43" grpId="7" animBg="1"/>
      <p:bldP spid="43" grpId="8" animBg="1"/>
      <p:bldP spid="43" grpId="9" animBg="1"/>
      <p:bldP spid="43" grpId="10" animBg="1"/>
      <p:bldP spid="50" grpId="0" animBg="1"/>
      <p:bldP spid="50" grpId="1" animBg="1"/>
      <p:bldP spid="50" grpId="2" animBg="1"/>
      <p:bldP spid="50" grpId="3" animBg="1"/>
      <p:bldP spid="50" grpId="4" animBg="1"/>
      <p:bldP spid="50" grpId="5" animBg="1"/>
      <p:bldP spid="50" grpId="6" animBg="1"/>
      <p:bldP spid="50" grpId="7" animBg="1"/>
      <p:bldP spid="50" grpId="8" animBg="1"/>
      <p:bldP spid="50" grpId="9" animBg="1"/>
      <p:bldP spid="50" grpId="10" animBg="1"/>
      <p:bldP spid="51" grpId="0" animBg="1"/>
      <p:bldP spid="51" grpId="1" animBg="1"/>
      <p:bldP spid="51" grpId="2" animBg="1"/>
      <p:bldP spid="51" grpId="3" animBg="1"/>
      <p:bldP spid="51" grpId="4" animBg="1"/>
      <p:bldP spid="51" grpId="5" animBg="1"/>
      <p:bldP spid="51" grpId="6" animBg="1"/>
      <p:bldP spid="51" grpId="7" animBg="1"/>
      <p:bldP spid="51" grpId="8" animBg="1"/>
      <p:bldP spid="51" grpId="9" animBg="1"/>
      <p:bldP spid="51" grpId="10" animBg="1"/>
      <p:bldP spid="52" grpId="0" animBg="1"/>
      <p:bldP spid="52" grpId="1" animBg="1"/>
      <p:bldP spid="52" grpId="2" animBg="1"/>
      <p:bldP spid="52" grpId="3" animBg="1"/>
      <p:bldP spid="52" grpId="4" animBg="1"/>
      <p:bldP spid="52" grpId="5" animBg="1"/>
      <p:bldP spid="52" grpId="6" animBg="1"/>
      <p:bldP spid="52" grpId="7" animBg="1"/>
      <p:bldP spid="52" grpId="8" animBg="1"/>
      <p:bldP spid="52" grpId="9" animBg="1"/>
      <p:bldP spid="52" grpId="10" animBg="1"/>
      <p:bldP spid="54" grpId="0" animBg="1"/>
      <p:bldP spid="54" grpId="1" animBg="1"/>
      <p:bldP spid="54" grpId="2" animBg="1"/>
      <p:bldP spid="54" grpId="3" animBg="1"/>
      <p:bldP spid="54" grpId="4" animBg="1"/>
      <p:bldP spid="54" grpId="5" animBg="1"/>
      <p:bldP spid="54" grpId="6" animBg="1"/>
      <p:bldP spid="54" grpId="7" animBg="1"/>
      <p:bldP spid="54" grpId="8" animBg="1"/>
      <p:bldP spid="54" grpId="9" animBg="1"/>
      <p:bldP spid="54" grpId="10" animBg="1"/>
      <p:bldP spid="55" grpId="0" animBg="1"/>
      <p:bldP spid="55" grpId="1" animBg="1"/>
      <p:bldP spid="55" grpId="2" animBg="1"/>
      <p:bldP spid="55" grpId="3" animBg="1"/>
      <p:bldP spid="55" grpId="4" animBg="1"/>
      <p:bldP spid="55" grpId="5" animBg="1"/>
      <p:bldP spid="55" grpId="6" animBg="1"/>
      <p:bldP spid="55" grpId="7" animBg="1"/>
      <p:bldP spid="55" grpId="8" animBg="1"/>
      <p:bldP spid="55" grpId="9" animBg="1"/>
      <p:bldP spid="55" grpId="10" animBg="1"/>
      <p:bldP spid="55" grpId="11" animBg="1"/>
      <p:bldP spid="55" grpId="12" animBg="1"/>
      <p:bldP spid="55" grpId="13" animBg="1"/>
      <p:bldP spid="55" grpId="14" animBg="1"/>
      <p:bldP spid="58" grpId="0" animBg="1"/>
      <p:bldP spid="58" grpId="1" animBg="1"/>
      <p:bldP spid="58" grpId="2" animBg="1"/>
      <p:bldP spid="58" grpId="3" animBg="1"/>
      <p:bldP spid="58" grpId="4" animBg="1"/>
      <p:bldP spid="58" grpId="5" animBg="1"/>
      <p:bldP spid="58" grpId="6" animBg="1"/>
      <p:bldP spid="58" grpId="7" animBg="1"/>
      <p:bldP spid="58" grpId="8" animBg="1"/>
      <p:bldP spid="58" grpId="9" animBg="1"/>
      <p:bldP spid="58" grpId="10" animBg="1"/>
      <p:bldP spid="59" grpId="0" animBg="1"/>
      <p:bldP spid="59" grpId="1" animBg="1"/>
      <p:bldP spid="59" grpId="2" animBg="1"/>
      <p:bldP spid="59" grpId="3" animBg="1"/>
      <p:bldP spid="59" grpId="4" animBg="1"/>
      <p:bldP spid="59" grpId="5" animBg="1"/>
      <p:bldP spid="59" grpId="6" animBg="1"/>
      <p:bldP spid="59" grpId="7" animBg="1"/>
      <p:bldP spid="59" grpId="8" animBg="1"/>
      <p:bldP spid="59" grpId="9" animBg="1"/>
      <p:bldP spid="59" grpId="10" animBg="1"/>
      <p:bldP spid="60" grpId="0" animBg="1"/>
      <p:bldP spid="60" grpId="1" animBg="1"/>
      <p:bldP spid="60" grpId="2" animBg="1"/>
      <p:bldP spid="60" grpId="3" animBg="1"/>
      <p:bldP spid="60" grpId="4" animBg="1"/>
      <p:bldP spid="60" grpId="5" animBg="1"/>
      <p:bldP spid="60" grpId="6" animBg="1"/>
      <p:bldP spid="60" grpId="7" animBg="1"/>
      <p:bldP spid="60" grpId="8" animBg="1"/>
      <p:bldP spid="60" grpId="9" animBg="1"/>
      <p:bldP spid="60" grpId="10" animBg="1"/>
      <p:bldP spid="61" grpId="0" animBg="1"/>
      <p:bldP spid="61" grpId="1" animBg="1"/>
      <p:bldP spid="61" grpId="2" animBg="1"/>
      <p:bldP spid="61" grpId="3" animBg="1"/>
      <p:bldP spid="61" grpId="4" animBg="1"/>
      <p:bldP spid="61" grpId="5" animBg="1"/>
      <p:bldP spid="61" grpId="6" animBg="1"/>
      <p:bldP spid="61" grpId="7" animBg="1"/>
      <p:bldP spid="61" grpId="8" animBg="1"/>
      <p:bldP spid="61" grpId="9" animBg="1"/>
      <p:bldP spid="61" grpId="10" animBg="1"/>
      <p:bldP spid="62" grpId="0" animBg="1"/>
      <p:bldP spid="62" grpId="1" animBg="1"/>
      <p:bldP spid="62" grpId="2" animBg="1"/>
      <p:bldP spid="62" grpId="3" animBg="1"/>
      <p:bldP spid="62" grpId="4" animBg="1"/>
      <p:bldP spid="62" grpId="5" animBg="1"/>
      <p:bldP spid="62" grpId="6" animBg="1"/>
      <p:bldP spid="62" grpId="7" animBg="1"/>
      <p:bldP spid="62" grpId="8" animBg="1"/>
      <p:bldP spid="62" grpId="9" animBg="1"/>
      <p:bldP spid="62" grpId="10" animBg="1"/>
      <p:bldP spid="62" grpId="11" animBg="1"/>
      <p:bldP spid="62" grpId="12" animBg="1"/>
      <p:bldP spid="62" grpId="13"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Höger 50">
            <a:hlinkClick r:id="rId3" action="ppaction://hlinksldjump"/>
            <a:extLst>
              <a:ext uri="{FF2B5EF4-FFF2-40B4-BE49-F238E27FC236}">
                <a16:creationId xmlns:a16="http://schemas.microsoft.com/office/drawing/2014/main" id="{EE6781F8-DB71-4E39-8FB3-E68D7BCF521A}"/>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112643" name="Grupp 51">
            <a:extLst>
              <a:ext uri="{FF2B5EF4-FFF2-40B4-BE49-F238E27FC236}">
                <a16:creationId xmlns:a16="http://schemas.microsoft.com/office/drawing/2014/main" id="{C2AB79F4-8B38-478A-8EE9-EF0B88656566}"/>
              </a:ext>
            </a:extLst>
          </p:cNvPr>
          <p:cNvGrpSpPr>
            <a:grpSpLocks/>
          </p:cNvGrpSpPr>
          <p:nvPr/>
        </p:nvGrpSpPr>
        <p:grpSpPr bwMode="auto">
          <a:xfrm>
            <a:off x="69850" y="6264275"/>
            <a:ext cx="1079500" cy="539750"/>
            <a:chOff x="169363" y="6133850"/>
            <a:chExt cx="1080000" cy="540000"/>
          </a:xfrm>
        </p:grpSpPr>
        <p:sp>
          <p:nvSpPr>
            <p:cNvPr id="54" name="Höger 53">
              <a:extLst>
                <a:ext uri="{FF2B5EF4-FFF2-40B4-BE49-F238E27FC236}">
                  <a16:creationId xmlns:a16="http://schemas.microsoft.com/office/drawing/2014/main" id="{43858DD5-7723-416D-B764-7CE3E802FF00}"/>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55" name="textruta 54">
              <a:hlinkClick r:id="rId4" action="ppaction://hlinksldjump"/>
              <a:extLst>
                <a:ext uri="{FF2B5EF4-FFF2-40B4-BE49-F238E27FC236}">
                  <a16:creationId xmlns:a16="http://schemas.microsoft.com/office/drawing/2014/main" id="{7E5DCDF6-62B1-4EB0-AF9D-116381F32743}"/>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62" name="textruta 61">
            <a:extLst>
              <a:ext uri="{FF2B5EF4-FFF2-40B4-BE49-F238E27FC236}">
                <a16:creationId xmlns:a16="http://schemas.microsoft.com/office/drawing/2014/main" id="{647EA8F4-0163-438D-A850-E19357085D91}"/>
              </a:ext>
            </a:extLst>
          </p:cNvPr>
          <p:cNvSpPr txBox="1">
            <a:spLocks noChangeArrowheads="1"/>
          </p:cNvSpPr>
          <p:nvPr/>
        </p:nvSpPr>
        <p:spPr bwMode="auto">
          <a:xfrm>
            <a:off x="2851150" y="6410325"/>
            <a:ext cx="3522663" cy="2524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dirty="0">
                <a:solidFill>
                  <a:schemeClr val="tx1"/>
                </a:solidFill>
              </a:rPr>
              <a:t>Fler tips </a:t>
            </a:r>
            <a:r>
              <a:rPr lang="sv-SE" altLang="sv-SE" dirty="0">
                <a:solidFill>
                  <a:schemeClr val="tx1"/>
                </a:solidFill>
                <a:sym typeface="Webdings" panose="05030102010509060703" pitchFamily="18" charset="2"/>
              </a:rPr>
              <a:t></a:t>
            </a:r>
            <a:endParaRPr lang="sv-SE" altLang="sv-SE" dirty="0">
              <a:solidFill>
                <a:schemeClr val="tx1"/>
              </a:solidFill>
            </a:endParaRPr>
          </a:p>
        </p:txBody>
      </p:sp>
      <p:sp>
        <p:nvSpPr>
          <p:cNvPr id="49" name="textruta 14">
            <a:extLst>
              <a:ext uri="{FF2B5EF4-FFF2-40B4-BE49-F238E27FC236}">
                <a16:creationId xmlns:a16="http://schemas.microsoft.com/office/drawing/2014/main" id="{AF704C2B-9A55-4974-8A1D-DAC920852132}"/>
              </a:ext>
            </a:extLst>
          </p:cNvPr>
          <p:cNvSpPr txBox="1">
            <a:spLocks noChangeArrowheads="1"/>
          </p:cNvSpPr>
          <p:nvPr/>
        </p:nvSpPr>
        <p:spPr bwMode="auto">
          <a:xfrm>
            <a:off x="242888" y="792163"/>
            <a:ext cx="687546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defRPr/>
            </a:pPr>
            <a:r>
              <a:rPr lang="sv-SE" sz="1400" dirty="0">
                <a:latin typeface="+mn-lt"/>
              </a:rPr>
              <a:t>För att uppnå en kontinuitetshanteringskultur krävs, som vid förändringar av alla slag i en organisation, att olika perspektiv beaktas.</a:t>
            </a:r>
          </a:p>
          <a:p>
            <a:pPr>
              <a:defRPr/>
            </a:pPr>
            <a:endParaRPr lang="sv-SE" sz="1400" dirty="0">
              <a:latin typeface="+mn-lt"/>
            </a:endParaRPr>
          </a:p>
          <a:p>
            <a:pPr>
              <a:defRPr/>
            </a:pPr>
            <a:r>
              <a:rPr lang="sv-SE" sz="1400" dirty="0">
                <a:latin typeface="+mn-lt"/>
              </a:rPr>
              <a:t>Genomförande av förändring bygger på en insiktsfull integration av de tre perspektiven, där alla är viktiga för en effektiv implementering i organisationen</a:t>
            </a:r>
            <a:endParaRPr lang="sv-SE" sz="1200" dirty="0">
              <a:latin typeface="+mn-lt"/>
            </a:endParaRPr>
          </a:p>
        </p:txBody>
      </p:sp>
      <p:pic>
        <p:nvPicPr>
          <p:cNvPr id="112646" name="Bildobjekt 2">
            <a:extLst>
              <a:ext uri="{FF2B5EF4-FFF2-40B4-BE49-F238E27FC236}">
                <a16:creationId xmlns:a16="http://schemas.microsoft.com/office/drawing/2014/main" id="{DB1ED66C-1FD5-4C79-BD8D-1723B9FFE0FC}"/>
              </a:ext>
            </a:extLst>
          </p:cNvPr>
          <p:cNvPicPr>
            <a:picLocks noChangeAspect="1"/>
          </p:cNvPicPr>
          <p:nvPr/>
        </p:nvPicPr>
        <p:blipFill>
          <a:blip r:embed="rId5">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Rektangel 25">
            <a:extLst>
              <a:ext uri="{FF2B5EF4-FFF2-40B4-BE49-F238E27FC236}">
                <a16:creationId xmlns:a16="http://schemas.microsoft.com/office/drawing/2014/main" id="{CD46F2AA-703E-424C-A2E8-3B719CA841CB}"/>
              </a:ext>
            </a:extLst>
          </p:cNvPr>
          <p:cNvSpPr>
            <a:spLocks noChangeArrowheads="1"/>
          </p:cNvSpPr>
          <p:nvPr/>
        </p:nvSpPr>
        <p:spPr bwMode="auto">
          <a:xfrm>
            <a:off x="569913" y="227013"/>
            <a:ext cx="1179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a:latin typeface="Times New Roman" panose="02020603050405020304" pitchFamily="18" charset="0"/>
              </a:rPr>
              <a:t>Upprätthålla</a:t>
            </a:r>
          </a:p>
        </p:txBody>
      </p:sp>
      <p:pic>
        <p:nvPicPr>
          <p:cNvPr id="112648" name="Bildobjekt 3">
            <a:extLst>
              <a:ext uri="{FF2B5EF4-FFF2-40B4-BE49-F238E27FC236}">
                <a16:creationId xmlns:a16="http://schemas.microsoft.com/office/drawing/2014/main" id="{7225AFBB-45E5-471B-A85C-AA244D9203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63" y="144463"/>
            <a:ext cx="4968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ruta 24">
            <a:extLst>
              <a:ext uri="{FF2B5EF4-FFF2-40B4-BE49-F238E27FC236}">
                <a16:creationId xmlns:a16="http://schemas.microsoft.com/office/drawing/2014/main" id="{B5491F93-4C9F-46CE-AD61-E768D7DCC2EB}"/>
              </a:ext>
            </a:extLst>
          </p:cNvPr>
          <p:cNvSpPr txBox="1"/>
          <p:nvPr/>
        </p:nvSpPr>
        <p:spPr bwMode="auto">
          <a:xfrm>
            <a:off x="290513" y="3822700"/>
            <a:ext cx="1619250" cy="460375"/>
          </a:xfrm>
          <a:prstGeom prst="rect">
            <a:avLst/>
          </a:prstGeom>
          <a:noFill/>
        </p:spPr>
        <p:txBody>
          <a:bodyPr anchor="ctr">
            <a:spAutoFit/>
          </a:bodyPr>
          <a:lstStyle/>
          <a:p>
            <a:pPr>
              <a:defRPr/>
            </a:pPr>
            <a:r>
              <a:rPr lang="sv-SE" sz="1200" b="1" cap="all" dirty="0">
                <a:latin typeface="+mn-lt"/>
              </a:rPr>
              <a:t>Strategiskt perspektiv:</a:t>
            </a:r>
          </a:p>
        </p:txBody>
      </p:sp>
      <p:sp>
        <p:nvSpPr>
          <p:cNvPr id="26" name="textruta 25">
            <a:extLst>
              <a:ext uri="{FF2B5EF4-FFF2-40B4-BE49-F238E27FC236}">
                <a16:creationId xmlns:a16="http://schemas.microsoft.com/office/drawing/2014/main" id="{9769B413-9EC0-4C1C-A0DB-DD530E4990FC}"/>
              </a:ext>
            </a:extLst>
          </p:cNvPr>
          <p:cNvSpPr txBox="1"/>
          <p:nvPr/>
        </p:nvSpPr>
        <p:spPr bwMode="auto">
          <a:xfrm>
            <a:off x="290513" y="5295900"/>
            <a:ext cx="1727200" cy="461963"/>
          </a:xfrm>
          <a:prstGeom prst="rect">
            <a:avLst/>
          </a:prstGeom>
          <a:noFill/>
        </p:spPr>
        <p:txBody>
          <a:bodyPr anchor="ctr">
            <a:spAutoFit/>
          </a:bodyPr>
          <a:lstStyle/>
          <a:p>
            <a:pPr>
              <a:defRPr/>
            </a:pPr>
            <a:r>
              <a:rPr lang="sv-SE" sz="1200" b="1" cap="all" dirty="0">
                <a:latin typeface="+mn-lt"/>
              </a:rPr>
              <a:t>Strukturellt perspektiv:</a:t>
            </a:r>
          </a:p>
        </p:txBody>
      </p:sp>
      <p:sp>
        <p:nvSpPr>
          <p:cNvPr id="27" name="textruta 26">
            <a:extLst>
              <a:ext uri="{FF2B5EF4-FFF2-40B4-BE49-F238E27FC236}">
                <a16:creationId xmlns:a16="http://schemas.microsoft.com/office/drawing/2014/main" id="{3EF02B28-379E-4CDC-B109-87E4A97A1EE4}"/>
              </a:ext>
            </a:extLst>
          </p:cNvPr>
          <p:cNvSpPr txBox="1"/>
          <p:nvPr/>
        </p:nvSpPr>
        <p:spPr bwMode="auto">
          <a:xfrm>
            <a:off x="290513" y="2463800"/>
            <a:ext cx="1619250" cy="461963"/>
          </a:xfrm>
          <a:prstGeom prst="rect">
            <a:avLst/>
          </a:prstGeom>
          <a:noFill/>
        </p:spPr>
        <p:txBody>
          <a:bodyPr anchor="ctr">
            <a:spAutoFit/>
          </a:bodyPr>
          <a:lstStyle/>
          <a:p>
            <a:pPr>
              <a:defRPr/>
            </a:pPr>
            <a:r>
              <a:rPr lang="sv-SE" sz="1200" b="1" cap="all" dirty="0">
                <a:latin typeface="+mn-lt"/>
              </a:rPr>
              <a:t>Mänskligt perspektiv:</a:t>
            </a:r>
          </a:p>
        </p:txBody>
      </p:sp>
      <p:sp>
        <p:nvSpPr>
          <p:cNvPr id="28" name="Ellips 27">
            <a:extLst>
              <a:ext uri="{FF2B5EF4-FFF2-40B4-BE49-F238E27FC236}">
                <a16:creationId xmlns:a16="http://schemas.microsoft.com/office/drawing/2014/main" id="{ED2BDC25-77A5-4F39-A83F-1577DF5C7911}"/>
              </a:ext>
            </a:extLst>
          </p:cNvPr>
          <p:cNvSpPr/>
          <p:nvPr/>
        </p:nvSpPr>
        <p:spPr bwMode="auto">
          <a:xfrm>
            <a:off x="1833563" y="3494088"/>
            <a:ext cx="1116012" cy="1114425"/>
          </a:xfrm>
          <a:prstGeom prst="ellipse">
            <a:avLst/>
          </a:prstGeom>
          <a:solidFill>
            <a:srgbClr val="00E9A6"/>
          </a:solidFill>
          <a:ln>
            <a:noFill/>
          </a:ln>
          <a:effectLst/>
        </p:spPr>
        <p:style>
          <a:lnRef idx="1">
            <a:schemeClr val="accent6"/>
          </a:lnRef>
          <a:fillRef idx="3">
            <a:schemeClr val="accent6"/>
          </a:fillRef>
          <a:effectRef idx="2">
            <a:schemeClr val="accent6"/>
          </a:effectRef>
          <a:fontRef idx="minor">
            <a:schemeClr val="lt1"/>
          </a:fontRef>
        </p:style>
        <p:txBody>
          <a:bodyPr anchor="ctr">
            <a:normAutofit/>
          </a:bodyPr>
          <a:lstStyle/>
          <a:p>
            <a:pPr algn="ctr">
              <a:defRPr/>
            </a:pPr>
            <a:r>
              <a:rPr lang="sv-SE" sz="1200" b="1" dirty="0">
                <a:cs typeface="Arial" pitchFamily="34" charset="0"/>
              </a:rPr>
              <a:t>Analys &amp; beslut</a:t>
            </a:r>
          </a:p>
        </p:txBody>
      </p:sp>
      <p:sp>
        <p:nvSpPr>
          <p:cNvPr id="29" name="Ellips 28">
            <a:extLst>
              <a:ext uri="{FF2B5EF4-FFF2-40B4-BE49-F238E27FC236}">
                <a16:creationId xmlns:a16="http://schemas.microsoft.com/office/drawing/2014/main" id="{7ED0828C-C5DC-4C5C-BA28-A5FABBB3F818}"/>
              </a:ext>
            </a:extLst>
          </p:cNvPr>
          <p:cNvSpPr/>
          <p:nvPr/>
        </p:nvSpPr>
        <p:spPr bwMode="auto">
          <a:xfrm>
            <a:off x="7810500" y="3494088"/>
            <a:ext cx="1116013" cy="1114425"/>
          </a:xfrm>
          <a:prstGeom prst="ellipse">
            <a:avLst/>
          </a:prstGeom>
          <a:solidFill>
            <a:srgbClr val="00AD7B"/>
          </a:solidFill>
          <a:ln>
            <a:noFill/>
          </a:ln>
          <a:effectLst/>
        </p:spPr>
        <p:style>
          <a:lnRef idx="1">
            <a:schemeClr val="accent6"/>
          </a:lnRef>
          <a:fillRef idx="3">
            <a:schemeClr val="accent6"/>
          </a:fillRef>
          <a:effectRef idx="2">
            <a:schemeClr val="accent6"/>
          </a:effectRef>
          <a:fontRef idx="minor">
            <a:schemeClr val="lt1"/>
          </a:fontRef>
        </p:style>
        <p:txBody>
          <a:bodyPr anchor="ctr">
            <a:normAutofit/>
          </a:bodyPr>
          <a:lstStyle/>
          <a:p>
            <a:pPr algn="ctr">
              <a:defRPr/>
            </a:pPr>
            <a:r>
              <a:rPr lang="sv-SE" sz="1200" b="1" dirty="0">
                <a:cs typeface="Arial" pitchFamily="34" charset="0"/>
              </a:rPr>
              <a:t>Önskat läge</a:t>
            </a:r>
          </a:p>
        </p:txBody>
      </p:sp>
      <p:sp>
        <p:nvSpPr>
          <p:cNvPr id="30" name="V-form 29">
            <a:extLst>
              <a:ext uri="{FF2B5EF4-FFF2-40B4-BE49-F238E27FC236}">
                <a16:creationId xmlns:a16="http://schemas.microsoft.com/office/drawing/2014/main" id="{AA1AE6F7-C8FE-4DCD-A385-541DF2BBD9C8}"/>
              </a:ext>
            </a:extLst>
          </p:cNvPr>
          <p:cNvSpPr/>
          <p:nvPr/>
        </p:nvSpPr>
        <p:spPr bwMode="auto">
          <a:xfrm>
            <a:off x="3084513" y="3709988"/>
            <a:ext cx="4591050" cy="682625"/>
          </a:xfrm>
          <a:prstGeom prst="chevron">
            <a:avLst/>
          </a:prstGeom>
          <a:gradFill flip="none" rotWithShape="1">
            <a:gsLst>
              <a:gs pos="0">
                <a:schemeClr val="accent1">
                  <a:shade val="51000"/>
                  <a:satMod val="130000"/>
                </a:schemeClr>
              </a:gs>
              <a:gs pos="80000">
                <a:schemeClr val="accent1">
                  <a:shade val="93000"/>
                  <a:satMod val="130000"/>
                </a:schemeClr>
              </a:gs>
              <a:gs pos="100000">
                <a:srgbClr val="00E9A6"/>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sv-SE" sz="1200" b="1" dirty="0"/>
              <a:t>Förändring/Utveckling</a:t>
            </a:r>
          </a:p>
        </p:txBody>
      </p:sp>
      <p:grpSp>
        <p:nvGrpSpPr>
          <p:cNvPr id="112655" name="Grupp 10">
            <a:extLst>
              <a:ext uri="{FF2B5EF4-FFF2-40B4-BE49-F238E27FC236}">
                <a16:creationId xmlns:a16="http://schemas.microsoft.com/office/drawing/2014/main" id="{D1F11931-281B-4ED2-831E-554F4DEB5CEA}"/>
              </a:ext>
            </a:extLst>
          </p:cNvPr>
          <p:cNvGrpSpPr>
            <a:grpSpLocks/>
          </p:cNvGrpSpPr>
          <p:nvPr/>
        </p:nvGrpSpPr>
        <p:grpSpPr bwMode="auto">
          <a:xfrm>
            <a:off x="3022600" y="4540250"/>
            <a:ext cx="4394200" cy="1241425"/>
            <a:chOff x="2987824" y="3918247"/>
            <a:chExt cx="4394293" cy="1242458"/>
          </a:xfrm>
        </p:grpSpPr>
        <p:pic>
          <p:nvPicPr>
            <p:cNvPr id="38" name="Picture 4">
              <a:extLst>
                <a:ext uri="{FF2B5EF4-FFF2-40B4-BE49-F238E27FC236}">
                  <a16:creationId xmlns:a16="http://schemas.microsoft.com/office/drawing/2014/main" id="{85362724-53AD-4618-BA61-F38F7A3BC3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0180" y="3918247"/>
              <a:ext cx="4071937" cy="950913"/>
            </a:xfrm>
            <a:prstGeom prst="rect">
              <a:avLst/>
            </a:prstGeom>
            <a:noFill/>
            <a:ln>
              <a:noFill/>
            </a:ln>
            <a:effectLst/>
            <a:scene3d>
              <a:camera prst="orthographicFront">
                <a:rot lat="1080000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2679" name="Grupp 12">
              <a:extLst>
                <a:ext uri="{FF2B5EF4-FFF2-40B4-BE49-F238E27FC236}">
                  <a16:creationId xmlns:a16="http://schemas.microsoft.com/office/drawing/2014/main" id="{D15A641A-32E4-4185-A9CE-2E4FDEF6F428}"/>
                </a:ext>
              </a:extLst>
            </p:cNvPr>
            <p:cNvGrpSpPr>
              <a:grpSpLocks/>
            </p:cNvGrpSpPr>
            <p:nvPr/>
          </p:nvGrpSpPr>
          <p:grpSpPr bwMode="auto">
            <a:xfrm>
              <a:off x="2987824" y="4596458"/>
              <a:ext cx="4394293" cy="564247"/>
              <a:chOff x="2987824" y="4596458"/>
              <a:chExt cx="4394293" cy="564247"/>
            </a:xfrm>
          </p:grpSpPr>
          <p:sp>
            <p:nvSpPr>
              <p:cNvPr id="40" name="textruta 13">
                <a:extLst>
                  <a:ext uri="{FF2B5EF4-FFF2-40B4-BE49-F238E27FC236}">
                    <a16:creationId xmlns:a16="http://schemas.microsoft.com/office/drawing/2014/main" id="{3A0F40CE-D770-4242-BF6F-AE9EFB38C450}"/>
                  </a:ext>
                </a:extLst>
              </p:cNvPr>
              <p:cNvSpPr txBox="1">
                <a:spLocks noChangeArrowheads="1"/>
              </p:cNvSpPr>
              <p:nvPr/>
            </p:nvSpPr>
            <p:spPr bwMode="auto">
              <a:xfrm>
                <a:off x="2987824" y="4596674"/>
                <a:ext cx="1619284" cy="27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defRPr/>
                </a:pPr>
                <a:r>
                  <a:rPr lang="sv-SE" sz="1200" b="1">
                    <a:latin typeface="+mn-lt"/>
                  </a:rPr>
                  <a:t>Struktur</a:t>
                </a:r>
              </a:p>
            </p:txBody>
          </p:sp>
          <p:sp>
            <p:nvSpPr>
              <p:cNvPr id="41" name="textruta 14">
                <a:extLst>
                  <a:ext uri="{FF2B5EF4-FFF2-40B4-BE49-F238E27FC236}">
                    <a16:creationId xmlns:a16="http://schemas.microsoft.com/office/drawing/2014/main" id="{510B3F42-7A17-401C-8D9B-D88CE416DD25}"/>
                  </a:ext>
                </a:extLst>
              </p:cNvPr>
              <p:cNvSpPr txBox="1">
                <a:spLocks noChangeArrowheads="1"/>
              </p:cNvSpPr>
              <p:nvPr/>
            </p:nvSpPr>
            <p:spPr bwMode="auto">
              <a:xfrm>
                <a:off x="4535670" y="4884250"/>
                <a:ext cx="1620871" cy="27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defRPr/>
                </a:pPr>
                <a:r>
                  <a:rPr lang="sv-SE" sz="1200" b="1">
                    <a:latin typeface="+mn-lt"/>
                  </a:rPr>
                  <a:t>System/IT</a:t>
                </a:r>
              </a:p>
            </p:txBody>
          </p:sp>
          <p:sp>
            <p:nvSpPr>
              <p:cNvPr id="42" name="textruta 15">
                <a:extLst>
                  <a:ext uri="{FF2B5EF4-FFF2-40B4-BE49-F238E27FC236}">
                    <a16:creationId xmlns:a16="http://schemas.microsoft.com/office/drawing/2014/main" id="{FC13D906-76AF-474D-8B4D-CFC0BB48CF00}"/>
                  </a:ext>
                </a:extLst>
              </p:cNvPr>
              <p:cNvSpPr txBox="1">
                <a:spLocks noChangeArrowheads="1"/>
              </p:cNvSpPr>
              <p:nvPr/>
            </p:nvSpPr>
            <p:spPr bwMode="auto">
              <a:xfrm>
                <a:off x="5762833" y="4792099"/>
                <a:ext cx="1619284" cy="27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defRPr/>
                </a:pPr>
                <a:r>
                  <a:rPr lang="sv-SE" sz="1200" b="1">
                    <a:latin typeface="+mn-lt"/>
                  </a:rPr>
                  <a:t>Processer</a:t>
                </a:r>
              </a:p>
            </p:txBody>
          </p:sp>
        </p:grpSp>
      </p:grpSp>
      <p:grpSp>
        <p:nvGrpSpPr>
          <p:cNvPr id="112656" name="Grupp 16">
            <a:extLst>
              <a:ext uri="{FF2B5EF4-FFF2-40B4-BE49-F238E27FC236}">
                <a16:creationId xmlns:a16="http://schemas.microsoft.com/office/drawing/2014/main" id="{2E9FA91A-0628-4C21-929E-FB7FE23F5D94}"/>
              </a:ext>
            </a:extLst>
          </p:cNvPr>
          <p:cNvGrpSpPr>
            <a:grpSpLocks/>
          </p:cNvGrpSpPr>
          <p:nvPr/>
        </p:nvGrpSpPr>
        <p:grpSpPr bwMode="auto">
          <a:xfrm>
            <a:off x="3022600" y="2343150"/>
            <a:ext cx="4394200" cy="1222375"/>
            <a:chOff x="2987824" y="1719618"/>
            <a:chExt cx="4394293" cy="1224517"/>
          </a:xfrm>
        </p:grpSpPr>
        <p:pic>
          <p:nvPicPr>
            <p:cNvPr id="112673" name="Picture 3">
              <a:extLst>
                <a:ext uri="{FF2B5EF4-FFF2-40B4-BE49-F238E27FC236}">
                  <a16:creationId xmlns:a16="http://schemas.microsoft.com/office/drawing/2014/main" id="{E732D485-BEBC-4D26-A323-51358FD01C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0180" y="1993222"/>
              <a:ext cx="4071937"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2674" name="Grupp 18">
              <a:extLst>
                <a:ext uri="{FF2B5EF4-FFF2-40B4-BE49-F238E27FC236}">
                  <a16:creationId xmlns:a16="http://schemas.microsoft.com/office/drawing/2014/main" id="{0E5B51F5-9A2C-499F-A979-147E1FBFA1B9}"/>
                </a:ext>
              </a:extLst>
            </p:cNvPr>
            <p:cNvGrpSpPr>
              <a:grpSpLocks/>
            </p:cNvGrpSpPr>
            <p:nvPr/>
          </p:nvGrpSpPr>
          <p:grpSpPr bwMode="auto">
            <a:xfrm>
              <a:off x="2987824" y="1719618"/>
              <a:ext cx="4394293" cy="489661"/>
              <a:chOff x="2987824" y="1719618"/>
              <a:chExt cx="4394293" cy="489661"/>
            </a:xfrm>
          </p:grpSpPr>
          <p:sp>
            <p:nvSpPr>
              <p:cNvPr id="35" name="textruta 19">
                <a:extLst>
                  <a:ext uri="{FF2B5EF4-FFF2-40B4-BE49-F238E27FC236}">
                    <a16:creationId xmlns:a16="http://schemas.microsoft.com/office/drawing/2014/main" id="{212AC3F2-C030-4982-A984-FBCCF44283C4}"/>
                  </a:ext>
                </a:extLst>
              </p:cNvPr>
              <p:cNvSpPr txBox="1">
                <a:spLocks noChangeArrowheads="1"/>
              </p:cNvSpPr>
              <p:nvPr/>
            </p:nvSpPr>
            <p:spPr bwMode="auto">
              <a:xfrm>
                <a:off x="2987824" y="1932716"/>
                <a:ext cx="1619284" cy="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defRPr/>
                </a:pPr>
                <a:r>
                  <a:rPr lang="sv-SE" sz="1200" b="1" dirty="0">
                    <a:latin typeface="+mn-lt"/>
                  </a:rPr>
                  <a:t>Värderingar</a:t>
                </a:r>
              </a:p>
            </p:txBody>
          </p:sp>
          <p:sp>
            <p:nvSpPr>
              <p:cNvPr id="36" name="textruta 20">
                <a:extLst>
                  <a:ext uri="{FF2B5EF4-FFF2-40B4-BE49-F238E27FC236}">
                    <a16:creationId xmlns:a16="http://schemas.microsoft.com/office/drawing/2014/main" id="{4ECAE55D-D59C-40FF-9897-2DE20F0519E3}"/>
                  </a:ext>
                </a:extLst>
              </p:cNvPr>
              <p:cNvSpPr txBox="1">
                <a:spLocks noChangeArrowheads="1"/>
              </p:cNvSpPr>
              <p:nvPr/>
            </p:nvSpPr>
            <p:spPr bwMode="auto">
              <a:xfrm>
                <a:off x="5762833" y="1788001"/>
                <a:ext cx="1619284" cy="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defRPr/>
                </a:pPr>
                <a:r>
                  <a:rPr lang="sv-SE" sz="1200" b="1">
                    <a:latin typeface="+mn-lt"/>
                  </a:rPr>
                  <a:t>Beteende</a:t>
                </a:r>
              </a:p>
            </p:txBody>
          </p:sp>
          <p:sp>
            <p:nvSpPr>
              <p:cNvPr id="37" name="textruta 21">
                <a:extLst>
                  <a:ext uri="{FF2B5EF4-FFF2-40B4-BE49-F238E27FC236}">
                    <a16:creationId xmlns:a16="http://schemas.microsoft.com/office/drawing/2014/main" id="{56488A27-C28E-4E34-AC56-E90FA1B5A7EC}"/>
                  </a:ext>
                </a:extLst>
              </p:cNvPr>
              <p:cNvSpPr txBox="1">
                <a:spLocks noChangeArrowheads="1"/>
              </p:cNvSpPr>
              <p:nvPr/>
            </p:nvSpPr>
            <p:spPr bwMode="auto">
              <a:xfrm>
                <a:off x="4548370" y="1719618"/>
                <a:ext cx="1619284" cy="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a:defRPr/>
                </a:pPr>
                <a:r>
                  <a:rPr lang="sv-SE" sz="1200" b="1">
                    <a:latin typeface="+mn-lt"/>
                  </a:rPr>
                  <a:t>Attityder</a:t>
                </a:r>
              </a:p>
            </p:txBody>
          </p:sp>
        </p:grpSp>
      </p:grpSp>
      <p:sp>
        <p:nvSpPr>
          <p:cNvPr id="58" name="textruta 57">
            <a:extLst>
              <a:ext uri="{FF2B5EF4-FFF2-40B4-BE49-F238E27FC236}">
                <a16:creationId xmlns:a16="http://schemas.microsoft.com/office/drawing/2014/main" id="{F640F8CD-5AE2-4001-AD3E-914347E0FDD7}"/>
              </a:ext>
            </a:extLst>
          </p:cNvPr>
          <p:cNvSpPr txBox="1"/>
          <p:nvPr/>
        </p:nvSpPr>
        <p:spPr>
          <a:xfrm>
            <a:off x="1776413" y="2327275"/>
            <a:ext cx="7215187" cy="3421063"/>
          </a:xfrm>
          <a:prstGeom prst="roundRect">
            <a:avLst/>
          </a:prstGeom>
          <a:solidFill>
            <a:schemeClr val="bg1">
              <a:lumMod val="75000"/>
            </a:schemeClr>
          </a:solidFill>
        </p:spPr>
        <p:txBody>
          <a:bodyPr>
            <a:spAutoFit/>
          </a:bodyPr>
          <a:lstStyle/>
          <a:p>
            <a:pPr>
              <a:defRPr/>
            </a:pPr>
            <a:r>
              <a:rPr lang="sv-SE" sz="1600" dirty="0">
                <a:latin typeface="+mj-lt"/>
              </a:rPr>
              <a:t>Det strategiska perspektivet inkluderar att ledningen fattar ett beslut om önskat läge och tar fram tidplaner och utser ansvariga (t.ex. via kontinuitetspolicy och andra styrande dokument) för att nå dit. </a:t>
            </a:r>
          </a:p>
          <a:p>
            <a:pPr>
              <a:defRPr/>
            </a:pPr>
            <a:endParaRPr lang="sv-SE" sz="1600" dirty="0">
              <a:latin typeface="+mj-lt"/>
            </a:endParaRPr>
          </a:p>
          <a:p>
            <a:pPr>
              <a:defRPr/>
            </a:pPr>
            <a:r>
              <a:rPr lang="sv-SE" sz="1600" dirty="0">
                <a:latin typeface="+mj-lt"/>
              </a:rPr>
              <a:t>Perspektivet överbetonas inte sällan. Ofta tas förståelsen för analysen av nuläget och utmejslingen av önskat läge för givet. När ledningen är klar med sin strategiska process, blir man snabbt ”exekutiv” och vill att mellanchefer och medarbetare ska verkställa. </a:t>
            </a:r>
          </a:p>
          <a:p>
            <a:pPr>
              <a:defRPr/>
            </a:pPr>
            <a:endParaRPr lang="sv-SE" sz="1600" dirty="0">
              <a:latin typeface="+mj-lt"/>
            </a:endParaRPr>
          </a:p>
          <a:p>
            <a:pPr>
              <a:defRPr/>
            </a:pPr>
            <a:r>
              <a:rPr lang="sv-SE" sz="1600" dirty="0">
                <a:latin typeface="+mj-lt"/>
              </a:rPr>
              <a:t>Man avsätter ofta för lite tid och resurser på att få människor att förstå, omfatta och gilla den strategiska analysen och attraktiviteten i det önskade läget.</a:t>
            </a:r>
          </a:p>
        </p:txBody>
      </p:sp>
      <p:sp>
        <p:nvSpPr>
          <p:cNvPr id="57" name="textruta 56">
            <a:extLst>
              <a:ext uri="{FF2B5EF4-FFF2-40B4-BE49-F238E27FC236}">
                <a16:creationId xmlns:a16="http://schemas.microsoft.com/office/drawing/2014/main" id="{C99CA1BE-BDFF-4F42-85FF-130F24B94EB8}"/>
              </a:ext>
            </a:extLst>
          </p:cNvPr>
          <p:cNvSpPr txBox="1"/>
          <p:nvPr/>
        </p:nvSpPr>
        <p:spPr>
          <a:xfrm>
            <a:off x="1747838" y="2132013"/>
            <a:ext cx="7215187" cy="3643312"/>
          </a:xfrm>
          <a:prstGeom prst="roundRect">
            <a:avLst/>
          </a:prstGeom>
          <a:solidFill>
            <a:schemeClr val="bg1">
              <a:lumMod val="75000"/>
            </a:schemeClr>
          </a:solidFill>
        </p:spPr>
        <p:txBody>
          <a:bodyPr>
            <a:spAutoFit/>
          </a:bodyPr>
          <a:lstStyle/>
          <a:p>
            <a:pPr>
              <a:defRPr/>
            </a:pPr>
            <a:r>
              <a:rPr lang="sv-SE" sz="1600" dirty="0">
                <a:latin typeface="+mj-lt"/>
              </a:rPr>
              <a:t>Det mänskliga perspektivet måste inkluderas, men glöms ofta bort, i förändringsprocesser. Det är viktigt att skapa förståelse bland medarbetare och andra intressenter kring varför och hur förändringen ska genomföras och hur den kan vara värdeskapande för de enskilda individerna. </a:t>
            </a:r>
          </a:p>
          <a:p>
            <a:pPr>
              <a:defRPr/>
            </a:pPr>
            <a:endParaRPr lang="sv-SE" sz="1600" dirty="0">
              <a:latin typeface="+mj-lt"/>
            </a:endParaRPr>
          </a:p>
          <a:p>
            <a:pPr>
              <a:defRPr/>
            </a:pPr>
            <a:r>
              <a:rPr lang="sv-SE" sz="1600" dirty="0">
                <a:latin typeface="+mj-lt"/>
              </a:rPr>
              <a:t>Om förändringen innebär att medarbetare och andra intressenter måste ändra sitt sätt att tänka och göra, så är detta något som inte åstadkoms genom en förändring av organisationen. </a:t>
            </a:r>
          </a:p>
          <a:p>
            <a:pPr>
              <a:defRPr/>
            </a:pPr>
            <a:endParaRPr lang="sv-SE" sz="1600" dirty="0">
              <a:latin typeface="+mj-lt"/>
            </a:endParaRPr>
          </a:p>
          <a:p>
            <a:pPr>
              <a:defRPr/>
            </a:pPr>
            <a:r>
              <a:rPr lang="sv-SE" sz="1600" dirty="0">
                <a:latin typeface="+mj-lt"/>
              </a:rPr>
              <a:t>Människors tankar, känslor och beteende grundar sig i attityder, förhållningssätt och värderingar. Det är detta som måste förändras och genom DIALOG, exempelvis genom utbildning och övning.</a:t>
            </a:r>
          </a:p>
        </p:txBody>
      </p:sp>
      <p:sp>
        <p:nvSpPr>
          <p:cNvPr id="60" name="X">
            <a:extLst>
              <a:ext uri="{FF2B5EF4-FFF2-40B4-BE49-F238E27FC236}">
                <a16:creationId xmlns:a16="http://schemas.microsoft.com/office/drawing/2014/main" id="{E979DA55-614D-4CF2-87D8-6E3DE828FC20}"/>
              </a:ext>
            </a:extLst>
          </p:cNvPr>
          <p:cNvSpPr>
            <a:spLocks noChangeAspect="1"/>
          </p:cNvSpPr>
          <p:nvPr/>
        </p:nvSpPr>
        <p:spPr>
          <a:xfrm>
            <a:off x="8634413" y="2117725"/>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ruta 52">
            <a:extLst>
              <a:ext uri="{FF2B5EF4-FFF2-40B4-BE49-F238E27FC236}">
                <a16:creationId xmlns:a16="http://schemas.microsoft.com/office/drawing/2014/main" id="{CA105B8C-A53F-403B-89FC-2678E27DD859}"/>
              </a:ext>
            </a:extLst>
          </p:cNvPr>
          <p:cNvSpPr txBox="1"/>
          <p:nvPr/>
        </p:nvSpPr>
        <p:spPr>
          <a:xfrm>
            <a:off x="1747838" y="2136775"/>
            <a:ext cx="7215187" cy="3644900"/>
          </a:xfrm>
          <a:prstGeom prst="roundRect">
            <a:avLst/>
          </a:prstGeom>
          <a:solidFill>
            <a:schemeClr val="bg1">
              <a:lumMod val="75000"/>
            </a:schemeClr>
          </a:solidFill>
        </p:spPr>
        <p:txBody>
          <a:bodyPr>
            <a:spAutoFit/>
          </a:bodyPr>
          <a:lstStyle/>
          <a:p>
            <a:pPr>
              <a:defRPr/>
            </a:pPr>
            <a:r>
              <a:rPr lang="sv-SE" sz="1600" dirty="0">
                <a:latin typeface="+mj-lt"/>
              </a:rPr>
              <a:t>Det strukturella perspektivet innebär att ta fram instruktioner, system, processer och annat stöd, exempelvis mallar och checklistor, som underlättar arbetet med att nå önskat läge. </a:t>
            </a:r>
          </a:p>
          <a:p>
            <a:pPr>
              <a:defRPr/>
            </a:pPr>
            <a:endParaRPr lang="sv-SE" sz="1600" dirty="0">
              <a:latin typeface="+mj-lt"/>
            </a:endParaRPr>
          </a:p>
          <a:p>
            <a:pPr>
              <a:defRPr/>
            </a:pPr>
            <a:r>
              <a:rPr lang="sv-SE" sz="1600" dirty="0">
                <a:latin typeface="+mj-lt"/>
              </a:rPr>
              <a:t>I de allra flesta förändringsprocesser är förändringen synonymt med förändringen av organisationen – man ritar nya rutor och utser nya chefer. Här ”bränns” säkert 75-80% av all energi och alla resurser. </a:t>
            </a:r>
          </a:p>
          <a:p>
            <a:pPr>
              <a:defRPr/>
            </a:pPr>
            <a:endParaRPr lang="sv-SE" sz="1600" dirty="0">
              <a:latin typeface="+mj-lt"/>
            </a:endParaRPr>
          </a:p>
          <a:p>
            <a:pPr>
              <a:defRPr/>
            </a:pPr>
            <a:r>
              <a:rPr lang="sv-SE" sz="1600" dirty="0">
                <a:latin typeface="+mj-lt"/>
              </a:rPr>
              <a:t>Förhållandevis små effekter ses av dessa insatser. Förklaringen är förmodligen att organisationsförändringar är relativt enkla att besluta om och man har som ledning en hög grad av kontroll.</a:t>
            </a:r>
          </a:p>
          <a:p>
            <a:pPr>
              <a:defRPr/>
            </a:pPr>
            <a:endParaRPr lang="sv-SE" sz="1600" dirty="0">
              <a:latin typeface="+mj-lt"/>
            </a:endParaRPr>
          </a:p>
          <a:p>
            <a:pPr>
              <a:defRPr/>
            </a:pPr>
            <a:endParaRPr lang="sv-SE" sz="1600" dirty="0">
              <a:latin typeface="+mj-lt"/>
            </a:endParaRPr>
          </a:p>
        </p:txBody>
      </p:sp>
      <p:sp>
        <p:nvSpPr>
          <p:cNvPr id="56" name="X">
            <a:extLst>
              <a:ext uri="{FF2B5EF4-FFF2-40B4-BE49-F238E27FC236}">
                <a16:creationId xmlns:a16="http://schemas.microsoft.com/office/drawing/2014/main" id="{7ADAF0C3-563D-4B1D-A216-C4515BECE266}"/>
              </a:ext>
            </a:extLst>
          </p:cNvPr>
          <p:cNvSpPr>
            <a:spLocks noChangeAspect="1"/>
          </p:cNvSpPr>
          <p:nvPr/>
        </p:nvSpPr>
        <p:spPr>
          <a:xfrm>
            <a:off x="8640763" y="2162175"/>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X">
            <a:extLst>
              <a:ext uri="{FF2B5EF4-FFF2-40B4-BE49-F238E27FC236}">
                <a16:creationId xmlns:a16="http://schemas.microsoft.com/office/drawing/2014/main" id="{FA671D10-801D-4A72-9F82-D9D8BD59FF26}"/>
              </a:ext>
            </a:extLst>
          </p:cNvPr>
          <p:cNvSpPr/>
          <p:nvPr/>
        </p:nvSpPr>
        <p:spPr>
          <a:xfrm>
            <a:off x="8624888" y="2179638"/>
            <a:ext cx="323850" cy="500062"/>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textruta 51">
            <a:hlinkClick r:id="rId8" action="ppaction://hlinksldjump"/>
            <a:extLst>
              <a:ext uri="{FF2B5EF4-FFF2-40B4-BE49-F238E27FC236}">
                <a16:creationId xmlns:a16="http://schemas.microsoft.com/office/drawing/2014/main" id="{5514CAE1-598D-4D14-AF8F-B10B2A045F39}"/>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43" name="textruta 42">
            <a:hlinkClick r:id="rId9" action="ppaction://hlinksldjump"/>
            <a:extLst>
              <a:ext uri="{FF2B5EF4-FFF2-40B4-BE49-F238E27FC236}">
                <a16:creationId xmlns:a16="http://schemas.microsoft.com/office/drawing/2014/main" id="{BB503DCC-091B-484D-8517-E5873FEA6DFF}"/>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112665" name="textruta 22">
            <a:extLst>
              <a:ext uri="{FF2B5EF4-FFF2-40B4-BE49-F238E27FC236}">
                <a16:creationId xmlns:a16="http://schemas.microsoft.com/office/drawing/2014/main" id="{6700D99B-8BCB-46AB-8E11-F10A442C3183}"/>
              </a:ext>
            </a:extLst>
          </p:cNvPr>
          <p:cNvSpPr txBox="1">
            <a:spLocks noChangeArrowheads="1"/>
          </p:cNvSpPr>
          <p:nvPr/>
        </p:nvSpPr>
        <p:spPr bwMode="auto">
          <a:xfrm>
            <a:off x="25400" y="23606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112666" name="textruta 22">
            <a:extLst>
              <a:ext uri="{FF2B5EF4-FFF2-40B4-BE49-F238E27FC236}">
                <a16:creationId xmlns:a16="http://schemas.microsoft.com/office/drawing/2014/main" id="{DBACC96F-E5ED-4440-B7EE-066A20627FC4}"/>
              </a:ext>
            </a:extLst>
          </p:cNvPr>
          <p:cNvSpPr txBox="1">
            <a:spLocks noChangeArrowheads="1"/>
          </p:cNvSpPr>
          <p:nvPr/>
        </p:nvSpPr>
        <p:spPr bwMode="auto">
          <a:xfrm>
            <a:off x="25400" y="37449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112667" name="textruta 22">
            <a:extLst>
              <a:ext uri="{FF2B5EF4-FFF2-40B4-BE49-F238E27FC236}">
                <a16:creationId xmlns:a16="http://schemas.microsoft.com/office/drawing/2014/main" id="{B1530DF4-2C32-4268-9473-D5B3A98CC019}"/>
              </a:ext>
            </a:extLst>
          </p:cNvPr>
          <p:cNvSpPr txBox="1">
            <a:spLocks noChangeArrowheads="1"/>
          </p:cNvSpPr>
          <p:nvPr/>
        </p:nvSpPr>
        <p:spPr bwMode="auto">
          <a:xfrm>
            <a:off x="25400" y="525938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47" name="grey_out">
            <a:extLst>
              <a:ext uri="{FF2B5EF4-FFF2-40B4-BE49-F238E27FC236}">
                <a16:creationId xmlns:a16="http://schemas.microsoft.com/office/drawing/2014/main" id="{9876D71F-DB76-45E4-A622-76BC94B06710}"/>
              </a:ext>
            </a:extLst>
          </p:cNvPr>
          <p:cNvSpPr/>
          <p:nvPr/>
        </p:nvSpPr>
        <p:spPr>
          <a:xfrm>
            <a:off x="-168220" y="-57150"/>
            <a:ext cx="9448800" cy="697230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ktangel med rundade hörn 47">
            <a:extLst>
              <a:ext uri="{FF2B5EF4-FFF2-40B4-BE49-F238E27FC236}">
                <a16:creationId xmlns:a16="http://schemas.microsoft.com/office/drawing/2014/main" id="{09A10BFE-C389-4D47-A739-977FAADBCE4A}"/>
              </a:ext>
            </a:extLst>
          </p:cNvPr>
          <p:cNvSpPr>
            <a:spLocks noChangeAspect="1"/>
          </p:cNvSpPr>
          <p:nvPr/>
        </p:nvSpPr>
        <p:spPr>
          <a:xfrm>
            <a:off x="905780" y="2268758"/>
            <a:ext cx="7300800" cy="3490743"/>
          </a:xfrm>
          <a:prstGeom prst="roundRect">
            <a:avLst/>
          </a:prstGeom>
          <a:ln/>
        </p:spPr>
        <p:style>
          <a:lnRef idx="0">
            <a:schemeClr val="accent5"/>
          </a:lnRef>
          <a:fillRef idx="3">
            <a:schemeClr val="accent5"/>
          </a:fillRef>
          <a:effectRef idx="3">
            <a:schemeClr val="accent5"/>
          </a:effectRef>
          <a:fontRef idx="minor">
            <a:schemeClr val="lt1"/>
          </a:fontRef>
        </p:style>
        <p:txBody>
          <a:bodyPr/>
          <a:lstStyle/>
          <a:p>
            <a:pPr>
              <a:spcBef>
                <a:spcPts val="600"/>
              </a:spcBef>
              <a:spcAft>
                <a:spcPts val="600"/>
              </a:spcAft>
              <a:tabLst>
                <a:tab pos="685800" algn="l"/>
                <a:tab pos="914400" algn="l"/>
              </a:tabLst>
              <a:defRPr/>
            </a:pPr>
            <a:r>
              <a:rPr lang="sv-SE" sz="1600" b="1" dirty="0">
                <a:solidFill>
                  <a:schemeClr val="tx1"/>
                </a:solidFill>
              </a:rPr>
              <a:t>TIPS FÖR GENOMFÖRANDE</a:t>
            </a:r>
          </a:p>
          <a:p>
            <a:pPr marL="285750" indent="-285750">
              <a:spcBef>
                <a:spcPts val="600"/>
              </a:spcBef>
              <a:spcAft>
                <a:spcPts val="600"/>
              </a:spcAft>
              <a:buFont typeface="Arial" panose="020B0604020202020204" pitchFamily="34" charset="0"/>
              <a:buChar char="•"/>
              <a:tabLst>
                <a:tab pos="685800" algn="l"/>
                <a:tab pos="914400" algn="l"/>
              </a:tabLst>
              <a:defRPr/>
            </a:pPr>
            <a:r>
              <a:rPr lang="sv-SE" altLang="sv-SE" sz="1600" dirty="0">
                <a:solidFill>
                  <a:schemeClr val="tx1"/>
                </a:solidFill>
              </a:rPr>
              <a:t>För att uppnå en kontinuitetshanteringskultur krävs, som vid förändringar av alla slag i en organisation, att de olika perspektiven beaktas.</a:t>
            </a:r>
          </a:p>
          <a:p>
            <a:pPr marL="285750" indent="-285750">
              <a:spcBef>
                <a:spcPts val="600"/>
              </a:spcBef>
              <a:spcAft>
                <a:spcPts val="600"/>
              </a:spcAft>
              <a:buFont typeface="Arial" panose="020B0604020202020204" pitchFamily="34" charset="0"/>
              <a:buChar char="•"/>
              <a:tabLst>
                <a:tab pos="685800" algn="l"/>
                <a:tab pos="914400" algn="l"/>
              </a:tabLst>
              <a:defRPr/>
            </a:pPr>
            <a:r>
              <a:rPr lang="sv-SE" altLang="sv-SE" sz="1600" dirty="0">
                <a:solidFill>
                  <a:schemeClr val="tx1"/>
                </a:solidFill>
              </a:rPr>
              <a:t>Utbildning, övning och test är av stor betydelse för att skapa en organisationskultur som främjar kontinuitetshantering.</a:t>
            </a:r>
          </a:p>
          <a:p>
            <a:pPr marL="285750" indent="-285750">
              <a:spcBef>
                <a:spcPts val="600"/>
              </a:spcBef>
              <a:spcAft>
                <a:spcPts val="600"/>
              </a:spcAft>
              <a:buFont typeface="Arial" panose="020B0604020202020204" pitchFamily="34" charset="0"/>
              <a:buChar char="•"/>
              <a:tabLst>
                <a:tab pos="685800" algn="l"/>
                <a:tab pos="914400" algn="l"/>
              </a:tabLst>
              <a:defRPr/>
            </a:pPr>
            <a:r>
              <a:rPr lang="sv-SE" altLang="sv-SE" sz="1600" dirty="0">
                <a:solidFill>
                  <a:schemeClr val="tx1"/>
                </a:solidFill>
              </a:rPr>
              <a:t>Gör arbetssättet känt i organisationen, fördela ett tydligt ansvar.</a:t>
            </a:r>
          </a:p>
          <a:p>
            <a:pPr marL="285750" indent="-285750">
              <a:spcBef>
                <a:spcPts val="600"/>
              </a:spcBef>
              <a:spcAft>
                <a:spcPts val="600"/>
              </a:spcAft>
              <a:buFont typeface="Arial" panose="020B0604020202020204" pitchFamily="34" charset="0"/>
              <a:buChar char="•"/>
              <a:tabLst>
                <a:tab pos="685800" algn="l"/>
                <a:tab pos="914400" algn="l"/>
              </a:tabLst>
              <a:defRPr/>
            </a:pPr>
            <a:r>
              <a:rPr lang="sv-SE" altLang="sv-SE" sz="1600" dirty="0">
                <a:solidFill>
                  <a:schemeClr val="tx1"/>
                </a:solidFill>
              </a:rPr>
              <a:t>Att ledningen belyser vikten av och tilldelat tillräckliga resurser till arbetet har stor betydelse för upprättandet av en kontinuitetshanteringskultur.</a:t>
            </a:r>
          </a:p>
        </p:txBody>
      </p:sp>
      <p:sp>
        <p:nvSpPr>
          <p:cNvPr id="50" name="X">
            <a:extLst>
              <a:ext uri="{FF2B5EF4-FFF2-40B4-BE49-F238E27FC236}">
                <a16:creationId xmlns:a16="http://schemas.microsoft.com/office/drawing/2014/main" id="{1C9FBAC5-DCFB-46BE-9984-2C876A9B6E22}"/>
              </a:ext>
            </a:extLst>
          </p:cNvPr>
          <p:cNvSpPr/>
          <p:nvPr/>
        </p:nvSpPr>
        <p:spPr>
          <a:xfrm>
            <a:off x="7758113" y="2065338"/>
            <a:ext cx="636587" cy="969962"/>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5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par>
                                <p:cTn id="9" presetID="1" presetClass="exit" presetSubtype="0" fill="hold" grpId="2" nodeType="withEffect">
                                  <p:stCondLst>
                                    <p:cond delay="0"/>
                                  </p:stCondLst>
                                  <p:childTnLst>
                                    <p:set>
                                      <p:cBhvr>
                                        <p:cTn id="10" dur="1" fill="hold">
                                          <p:stCondLst>
                                            <p:cond delay="0"/>
                                          </p:stCondLst>
                                        </p:cTn>
                                        <p:tgtEl>
                                          <p:spTgt spid="5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0"/>
                                        </p:tgtEl>
                                        <p:attrNameLst>
                                          <p:attrName>style.visibility</p:attrName>
                                        </p:attrNameLst>
                                      </p:cBhvr>
                                      <p:to>
                                        <p:strVal val="hidden"/>
                                      </p:to>
                                    </p:set>
                                  </p:childTnLst>
                                </p:cTn>
                              </p:par>
                              <p:par>
                                <p:cTn id="13" presetID="1" presetClass="exit" presetSubtype="0" fill="hold" grpId="2" nodeType="withEffect">
                                  <p:stCondLst>
                                    <p:cond delay="0"/>
                                  </p:stCondLst>
                                  <p:childTnLst>
                                    <p:set>
                                      <p:cBhvr>
                                        <p:cTn id="14" dur="1" fill="hold">
                                          <p:stCondLst>
                                            <p:cond delay="0"/>
                                          </p:stCondLst>
                                        </p:cTn>
                                        <p:tgtEl>
                                          <p:spTgt spid="5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56"/>
                                        </p:tgtEl>
                                        <p:attrNameLst>
                                          <p:attrName>style.visibility</p:attrName>
                                        </p:attrNameLst>
                                      </p:cBhvr>
                                      <p:to>
                                        <p:strVal val="hidden"/>
                                      </p:to>
                                    </p:set>
                                  </p:childTnLst>
                                </p:cTn>
                              </p:par>
                              <p:par>
                                <p:cTn id="33" presetID="1" presetClass="exit" presetSubtype="0" fill="hold" grpId="3" nodeType="withEffect">
                                  <p:stCondLst>
                                    <p:cond delay="0"/>
                                  </p:stCondLst>
                                  <p:childTnLst>
                                    <p:set>
                                      <p:cBhvr>
                                        <p:cTn id="34" dur="1" fill="hold">
                                          <p:stCondLst>
                                            <p:cond delay="0"/>
                                          </p:stCondLst>
                                        </p:cTn>
                                        <p:tgtEl>
                                          <p:spTgt spid="5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0"/>
                                        </p:tgtEl>
                                        <p:attrNameLst>
                                          <p:attrName>style.visibility</p:attrName>
                                        </p:attrNameLst>
                                      </p:cBhvr>
                                      <p:to>
                                        <p:strVal val="hidden"/>
                                      </p:to>
                                    </p:set>
                                  </p:childTnLst>
                                </p:cTn>
                              </p:par>
                              <p:par>
                                <p:cTn id="37" presetID="1" presetClass="exit" presetSubtype="0" fill="hold" grpId="3" nodeType="withEffect">
                                  <p:stCondLst>
                                    <p:cond delay="0"/>
                                  </p:stCondLst>
                                  <p:childTnLst>
                                    <p:set>
                                      <p:cBhvr>
                                        <p:cTn id="38"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9" restart="whenNotActive" fill="hold" evtFilter="cancelBubble" nodeType="interactiveSeq">
                <p:stCondLst>
                  <p:cond evt="onClick" delay="0">
                    <p:tgtEl>
                      <p:spTgt spid="5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xit" presetSubtype="0" fill="hold" grpId="1" nodeType="withEffect">
                                  <p:stCondLst>
                                    <p:cond delay="0"/>
                                  </p:stCondLst>
                                  <p:childTnLst>
                                    <p:set>
                                      <p:cBhvr>
                                        <p:cTn id="43" dur="1" fill="hold">
                                          <p:stCondLst>
                                            <p:cond delay="0"/>
                                          </p:stCondLst>
                                        </p:cTn>
                                        <p:tgtEl>
                                          <p:spTgt spid="5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46" restart="whenNotActive" fill="hold" evtFilter="cancelBubble" nodeType="interactiveSeq">
                <p:stCondLst>
                  <p:cond evt="onClick" delay="0">
                    <p:tgtEl>
                      <p:spTgt spid="60"/>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xit" presetSubtype="0" fill="hold" grpId="1" nodeType="withEffect">
                                  <p:stCondLst>
                                    <p:cond delay="0"/>
                                  </p:stCondLst>
                                  <p:childTnLst>
                                    <p:set>
                                      <p:cBhvr>
                                        <p:cTn id="50" dur="1" fill="hold">
                                          <p:stCondLst>
                                            <p:cond delay="0"/>
                                          </p:stCondLst>
                                        </p:cTn>
                                        <p:tgtEl>
                                          <p:spTgt spid="5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53" restart="whenNotActive" fill="hold" evtFilter="cancelBubble" nodeType="interactiveSeq">
                <p:stCondLst>
                  <p:cond evt="onClick" delay="0">
                    <p:tgtEl>
                      <p:spTgt spid="27"/>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0" presetClass="entr" presetSubtype="0" fill="hold" grpId="0" nodeType="after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childTnLst>
                                </p:cTn>
                              </p:par>
                              <p:par>
                                <p:cTn id="59" presetID="10"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 presetClass="exit" presetSubtype="0" fill="hold" grpId="3" nodeType="withEffect">
                                  <p:stCondLst>
                                    <p:cond delay="0"/>
                                  </p:stCondLst>
                                  <p:childTnLst>
                                    <p:set>
                                      <p:cBhvr>
                                        <p:cTn id="63" dur="1" fill="hold">
                                          <p:stCondLst>
                                            <p:cond delay="0"/>
                                          </p:stCondLst>
                                        </p:cTn>
                                        <p:tgtEl>
                                          <p:spTgt spid="58"/>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56"/>
                                        </p:tgtEl>
                                        <p:attrNameLst>
                                          <p:attrName>style.visibility</p:attrName>
                                        </p:attrNameLst>
                                      </p:cBhvr>
                                      <p:to>
                                        <p:strVal val="hidden"/>
                                      </p:to>
                                    </p:set>
                                  </p:childTnLst>
                                </p:cTn>
                              </p:par>
                              <p:par>
                                <p:cTn id="66" presetID="1" presetClass="exit" presetSubtype="0" fill="hold" grpId="4" nodeType="withEffect">
                                  <p:stCondLst>
                                    <p:cond delay="0"/>
                                  </p:stCondLst>
                                  <p:childTnLst>
                                    <p:set>
                                      <p:cBhvr>
                                        <p:cTn id="67" dur="1" fill="hold">
                                          <p:stCondLst>
                                            <p:cond delay="0"/>
                                          </p:stCondLst>
                                        </p:cTn>
                                        <p:tgtEl>
                                          <p:spTgt spid="53"/>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0" restart="whenNotActive" fill="hold" evtFilter="cancelBubble" nodeType="interactiveSeq">
                <p:stCondLst>
                  <p:cond evt="onClick" delay="0">
                    <p:tgtEl>
                      <p:spTgt spid="26"/>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10" presetClass="entr" presetSubtype="0" fill="hold" grpId="0"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par>
                                <p:cTn id="76" presetID="10" presetClass="entr" presetSubtype="0" fill="hold" nodeType="with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500"/>
                                        <p:tgtEl>
                                          <p:spTgt spid="56"/>
                                        </p:tgtEl>
                                      </p:cBhvr>
                                    </p:animEffect>
                                  </p:childTnLst>
                                </p:cTn>
                              </p:par>
                              <p:par>
                                <p:cTn id="79" presetID="1" presetClass="exit" presetSubtype="0" fill="hold" grpId="4" nodeType="withEffect">
                                  <p:stCondLst>
                                    <p:cond delay="0"/>
                                  </p:stCondLst>
                                  <p:childTnLst>
                                    <p:set>
                                      <p:cBhvr>
                                        <p:cTn id="80" dur="1" fill="hold">
                                          <p:stCondLst>
                                            <p:cond delay="0"/>
                                          </p:stCondLst>
                                        </p:cTn>
                                        <p:tgtEl>
                                          <p:spTgt spid="58"/>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60"/>
                                        </p:tgtEl>
                                        <p:attrNameLst>
                                          <p:attrName>style.visibility</p:attrName>
                                        </p:attrNameLst>
                                      </p:cBhvr>
                                      <p:to>
                                        <p:strVal val="hidden"/>
                                      </p:to>
                                    </p:set>
                                  </p:childTnLst>
                                </p:cTn>
                              </p:par>
                              <p:par>
                                <p:cTn id="83" presetID="1" presetClass="exit" presetSubtype="0" fill="hold" grpId="4" nodeType="withEffect">
                                  <p:stCondLst>
                                    <p:cond delay="0"/>
                                  </p:stCondLst>
                                  <p:childTnLst>
                                    <p:set>
                                      <p:cBhvr>
                                        <p:cTn id="84" dur="1" fill="hold">
                                          <p:stCondLst>
                                            <p:cond delay="0"/>
                                          </p:stCondLst>
                                        </p:cTn>
                                        <p:tgtEl>
                                          <p:spTgt spid="57"/>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7" restart="whenNotActive" fill="hold" evtFilter="cancelBubble" nodeType="interactiveSeq">
                <p:stCondLst>
                  <p:cond evt="onClick" delay="0">
                    <p:tgtEl>
                      <p:spTgt spid="62"/>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10" presetClass="entr" presetSubtype="0" fill="hold"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par>
                                <p:cTn id="93" presetID="10" presetClass="entr" presetSubtype="0"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500"/>
                                        <p:tgtEl>
                                          <p:spTgt spid="50"/>
                                        </p:tgtEl>
                                      </p:cBhvr>
                                    </p:animEffect>
                                  </p:childTnLst>
                                </p:cTn>
                              </p:par>
                              <p:par>
                                <p:cTn id="96" presetID="1" presetClass="entr" presetSubtype="0" fill="hold" grpId="0" nodeType="with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par>
                                <p:cTn id="98" presetID="1" presetClass="exit" presetSubtype="0" fill="hold" grpId="7" nodeType="withEffect">
                                  <p:stCondLst>
                                    <p:cond delay="0"/>
                                  </p:stCondLst>
                                  <p:childTnLst>
                                    <p:set>
                                      <p:cBhvr>
                                        <p:cTn id="99" dur="1" fill="hold">
                                          <p:stCondLst>
                                            <p:cond delay="0"/>
                                          </p:stCondLst>
                                        </p:cTn>
                                        <p:tgtEl>
                                          <p:spTgt spid="58"/>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56"/>
                                        </p:tgtEl>
                                        <p:attrNameLst>
                                          <p:attrName>style.visibility</p:attrName>
                                        </p:attrNameLst>
                                      </p:cBhvr>
                                      <p:to>
                                        <p:strVal val="hidden"/>
                                      </p:to>
                                    </p:set>
                                  </p:childTnLst>
                                </p:cTn>
                              </p:par>
                              <p:par>
                                <p:cTn id="102" presetID="1" presetClass="exit" presetSubtype="0" fill="hold" grpId="7" nodeType="withEffect">
                                  <p:stCondLst>
                                    <p:cond delay="0"/>
                                  </p:stCondLst>
                                  <p:childTnLst>
                                    <p:set>
                                      <p:cBhvr>
                                        <p:cTn id="103" dur="1" fill="hold">
                                          <p:stCondLst>
                                            <p:cond delay="0"/>
                                          </p:stCondLst>
                                        </p:cTn>
                                        <p:tgtEl>
                                          <p:spTgt spid="53"/>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60"/>
                                        </p:tgtEl>
                                        <p:attrNameLst>
                                          <p:attrName>style.visibility</p:attrName>
                                        </p:attrNameLst>
                                      </p:cBhvr>
                                      <p:to>
                                        <p:strVal val="hidden"/>
                                      </p:to>
                                    </p:set>
                                  </p:childTnLst>
                                </p:cTn>
                              </p:par>
                              <p:par>
                                <p:cTn id="106" presetID="1" presetClass="exit" presetSubtype="0" fill="hold" grpId="7" nodeType="withEffect">
                                  <p:stCondLst>
                                    <p:cond delay="0"/>
                                  </p:stCondLst>
                                  <p:childTnLst>
                                    <p:set>
                                      <p:cBhvr>
                                        <p:cTn id="107" dur="1" fill="hold">
                                          <p:stCondLst>
                                            <p:cond delay="0"/>
                                          </p:stCondLst>
                                        </p:cTn>
                                        <p:tgtEl>
                                          <p:spTgt spid="57"/>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10" restart="whenNotActive" fill="hold" evtFilter="cancelBubble" nodeType="interactiveSeq">
                <p:stCondLst>
                  <p:cond evt="onClick" delay="0">
                    <p:tgtEl>
                      <p:spTgt spid="52"/>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 presetClass="exit" presetSubtype="0" fill="hold" grpId="5" nodeType="withEffect">
                                  <p:stCondLst>
                                    <p:cond delay="0"/>
                                  </p:stCondLst>
                                  <p:childTnLst>
                                    <p:set>
                                      <p:cBhvr>
                                        <p:cTn id="114" dur="1" fill="hold">
                                          <p:stCondLst>
                                            <p:cond delay="0"/>
                                          </p:stCondLst>
                                        </p:cTn>
                                        <p:tgtEl>
                                          <p:spTgt spid="58"/>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6"/>
                                        </p:tgtEl>
                                        <p:attrNameLst>
                                          <p:attrName>style.visibility</p:attrName>
                                        </p:attrNameLst>
                                      </p:cBhvr>
                                      <p:to>
                                        <p:strVal val="hidden"/>
                                      </p:to>
                                    </p:set>
                                  </p:childTnLst>
                                </p:cTn>
                              </p:par>
                              <p:par>
                                <p:cTn id="117" presetID="1" presetClass="exit" presetSubtype="0" fill="hold" grpId="5" nodeType="withEffect">
                                  <p:stCondLst>
                                    <p:cond delay="0"/>
                                  </p:stCondLst>
                                  <p:childTnLst>
                                    <p:set>
                                      <p:cBhvr>
                                        <p:cTn id="118" dur="1" fill="hold">
                                          <p:stCondLst>
                                            <p:cond delay="0"/>
                                          </p:stCondLst>
                                        </p:cTn>
                                        <p:tgtEl>
                                          <p:spTgt spid="53"/>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60"/>
                                        </p:tgtEl>
                                        <p:attrNameLst>
                                          <p:attrName>style.visibility</p:attrName>
                                        </p:attrNameLst>
                                      </p:cBhvr>
                                      <p:to>
                                        <p:strVal val="hidden"/>
                                      </p:to>
                                    </p:set>
                                  </p:childTnLst>
                                </p:cTn>
                              </p:par>
                              <p:par>
                                <p:cTn id="121" presetID="1" presetClass="exit" presetSubtype="0" fill="hold" grpId="5" nodeType="withEffect">
                                  <p:stCondLst>
                                    <p:cond delay="0"/>
                                  </p:stCondLst>
                                  <p:childTnLst>
                                    <p:set>
                                      <p:cBhvr>
                                        <p:cTn id="122" dur="1" fill="hold">
                                          <p:stCondLst>
                                            <p:cond delay="0"/>
                                          </p:stCondLst>
                                        </p:cTn>
                                        <p:tgtEl>
                                          <p:spTgt spid="57"/>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25" restart="whenNotActive" fill="hold" evtFilter="cancelBubble" nodeType="interactiveSeq">
                <p:stCondLst>
                  <p:cond evt="onClick" delay="0">
                    <p:tgtEl>
                      <p:spTgt spid="51"/>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1" presetClass="exit" presetSubtype="0" fill="hold" grpId="6" nodeType="withEffect">
                                  <p:stCondLst>
                                    <p:cond delay="0"/>
                                  </p:stCondLst>
                                  <p:childTnLst>
                                    <p:set>
                                      <p:cBhvr>
                                        <p:cTn id="129" dur="1" fill="hold">
                                          <p:stCondLst>
                                            <p:cond delay="0"/>
                                          </p:stCondLst>
                                        </p:cTn>
                                        <p:tgtEl>
                                          <p:spTgt spid="58"/>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56"/>
                                        </p:tgtEl>
                                        <p:attrNameLst>
                                          <p:attrName>style.visibility</p:attrName>
                                        </p:attrNameLst>
                                      </p:cBhvr>
                                      <p:to>
                                        <p:strVal val="hidden"/>
                                      </p:to>
                                    </p:set>
                                  </p:childTnLst>
                                </p:cTn>
                              </p:par>
                              <p:par>
                                <p:cTn id="132" presetID="1" presetClass="exit" presetSubtype="0" fill="hold" grpId="6" nodeType="withEffect">
                                  <p:stCondLst>
                                    <p:cond delay="0"/>
                                  </p:stCondLst>
                                  <p:childTnLst>
                                    <p:set>
                                      <p:cBhvr>
                                        <p:cTn id="133" dur="1" fill="hold">
                                          <p:stCondLst>
                                            <p:cond delay="0"/>
                                          </p:stCondLst>
                                        </p:cTn>
                                        <p:tgtEl>
                                          <p:spTgt spid="53"/>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60"/>
                                        </p:tgtEl>
                                        <p:attrNameLst>
                                          <p:attrName>style.visibility</p:attrName>
                                        </p:attrNameLst>
                                      </p:cBhvr>
                                      <p:to>
                                        <p:strVal val="hidden"/>
                                      </p:to>
                                    </p:set>
                                  </p:childTnLst>
                                </p:cTn>
                              </p:par>
                              <p:par>
                                <p:cTn id="136" presetID="1" presetClass="exit" presetSubtype="0" fill="hold" grpId="6" nodeType="withEffect">
                                  <p:stCondLst>
                                    <p:cond delay="0"/>
                                  </p:stCondLst>
                                  <p:childTnLst>
                                    <p:set>
                                      <p:cBhvr>
                                        <p:cTn id="137" dur="1" fill="hold">
                                          <p:stCondLst>
                                            <p:cond delay="0"/>
                                          </p:stCondLst>
                                        </p:cTn>
                                        <p:tgtEl>
                                          <p:spTgt spid="57"/>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40" restart="whenNotActive" fill="hold" evtFilter="cancelBubble" nodeType="interactiveSeq">
                <p:stCondLst>
                  <p:cond evt="onClick" delay="0">
                    <p:tgtEl>
                      <p:spTgt spid="50"/>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1" presetClass="exit" presetSubtype="0" fill="hold" nodeType="withEffect">
                                  <p:stCondLst>
                                    <p:cond delay="0"/>
                                  </p:stCondLst>
                                  <p:childTnLst>
                                    <p:set>
                                      <p:cBhvr>
                                        <p:cTn id="144" dur="1" fill="hold">
                                          <p:stCondLst>
                                            <p:cond delay="0"/>
                                          </p:stCondLst>
                                        </p:cTn>
                                        <p:tgtEl>
                                          <p:spTgt spid="50"/>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48"/>
                                        </p:tgtEl>
                                        <p:attrNameLst>
                                          <p:attrName>style.visibility</p:attrName>
                                        </p:attrNameLst>
                                      </p:cBhvr>
                                      <p:to>
                                        <p:strVal val="hidden"/>
                                      </p:to>
                                    </p:set>
                                  </p:childTnLst>
                                </p:cTn>
                              </p:par>
                              <p:par>
                                <p:cTn id="147" presetID="1" presetClass="exit" presetSubtype="0" fill="hold" grpId="2" nodeType="withEffect">
                                  <p:stCondLst>
                                    <p:cond delay="0"/>
                                  </p:stCondLst>
                                  <p:childTnLst>
                                    <p:set>
                                      <p:cBhvr>
                                        <p:cTn id="148"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49" restart="whenNotActive" fill="hold" evtFilter="cancelBubble" nodeType="interactiveSeq">
                <p:stCondLst>
                  <p:cond evt="onClick" delay="0">
                    <p:tgtEl>
                      <p:spTgt spid="65"/>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1" presetClass="exit" presetSubtype="0" fill="hold" nodeType="clickEffect">
                                  <p:stCondLst>
                                    <p:cond delay="0"/>
                                  </p:stCondLst>
                                  <p:childTnLst>
                                    <p:set>
                                      <p:cBhvr>
                                        <p:cTn id="153" dur="1" fill="hold">
                                          <p:stCondLst>
                                            <p:cond delay="0"/>
                                          </p:stCondLst>
                                        </p:cTn>
                                        <p:tgtEl>
                                          <p:spTgt spid="65"/>
                                        </p:tgtEl>
                                        <p:attrNameLst>
                                          <p:attrName>style.visibility</p:attrName>
                                        </p:attrNameLst>
                                      </p:cBhvr>
                                      <p:to>
                                        <p:strVal val="hidden"/>
                                      </p:to>
                                    </p:set>
                                  </p:childTnLst>
                                </p:cTn>
                              </p:par>
                              <p:par>
                                <p:cTn id="154" presetID="1" presetClass="exit" presetSubtype="0" fill="hold" grpId="8" nodeType="withEffect">
                                  <p:stCondLst>
                                    <p:cond delay="0"/>
                                  </p:stCondLst>
                                  <p:childTnLst>
                                    <p:set>
                                      <p:cBhvr>
                                        <p:cTn id="155"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58" grpId="0" animBg="1"/>
      <p:bldP spid="58" grpId="1" animBg="1"/>
      <p:bldP spid="58" grpId="2" animBg="1"/>
      <p:bldP spid="58" grpId="3" animBg="1"/>
      <p:bldP spid="58" grpId="4" animBg="1"/>
      <p:bldP spid="58" grpId="5" animBg="1"/>
      <p:bldP spid="58" grpId="6" animBg="1"/>
      <p:bldP spid="58" grpId="7" animBg="1"/>
      <p:bldP spid="58" grpId="8" animBg="1"/>
      <p:bldP spid="57" grpId="0" animBg="1"/>
      <p:bldP spid="57" grpId="1" animBg="1"/>
      <p:bldP spid="57" grpId="2" animBg="1"/>
      <p:bldP spid="57" grpId="3" animBg="1"/>
      <p:bldP spid="57" grpId="4" animBg="1"/>
      <p:bldP spid="57" grpId="5" animBg="1"/>
      <p:bldP spid="57" grpId="6" animBg="1"/>
      <p:bldP spid="57" grpId="7" animBg="1"/>
      <p:bldP spid="53" grpId="0" animBg="1"/>
      <p:bldP spid="53" grpId="1" animBg="1"/>
      <p:bldP spid="53" grpId="2" animBg="1"/>
      <p:bldP spid="53" grpId="3" animBg="1"/>
      <p:bldP spid="53" grpId="4" animBg="1"/>
      <p:bldP spid="53" grpId="5" animBg="1"/>
      <p:bldP spid="53" grpId="6" animBg="1"/>
      <p:bldP spid="53" grpId="7" animBg="1"/>
      <p:bldP spid="65" grpId="0" animBg="1"/>
      <p:bldP spid="47" grpId="0" animBg="1"/>
      <p:bldP spid="47" grpId="1" animBg="1"/>
      <p:bldP spid="47" grpId="2"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ubrik 1">
            <a:extLst>
              <a:ext uri="{FF2B5EF4-FFF2-40B4-BE49-F238E27FC236}">
                <a16:creationId xmlns:a16="http://schemas.microsoft.com/office/drawing/2014/main" id="{324B314F-5823-4B2F-BD82-3D634FAB0B6F}"/>
              </a:ext>
            </a:extLst>
          </p:cNvPr>
          <p:cNvSpPr>
            <a:spLocks noGrp="1" noChangeArrowheads="1"/>
          </p:cNvSpPr>
          <p:nvPr>
            <p:ph type="title"/>
          </p:nvPr>
        </p:nvSpPr>
        <p:spPr>
          <a:xfrm>
            <a:off x="0" y="9525"/>
            <a:ext cx="3695700" cy="1066800"/>
          </a:xfrm>
        </p:spPr>
        <p:txBody>
          <a:bodyPr/>
          <a:lstStyle/>
          <a:p>
            <a:r>
              <a:rPr lang="sv-SE" altLang="sv-SE" sz="3200"/>
              <a:t>7. Utbildningsquiz</a:t>
            </a:r>
          </a:p>
        </p:txBody>
      </p:sp>
      <p:sp>
        <p:nvSpPr>
          <p:cNvPr id="17" name="Frihandsfigur 16">
            <a:hlinkClick r:id="rId3" action="ppaction://hlinksldjump"/>
            <a:extLst>
              <a:ext uri="{FF2B5EF4-FFF2-40B4-BE49-F238E27FC236}">
                <a16:creationId xmlns:a16="http://schemas.microsoft.com/office/drawing/2014/main" id="{D608DACD-FD02-4086-9372-A333D8C90414}"/>
              </a:ext>
            </a:extLst>
          </p:cNvPr>
          <p:cNvSpPr/>
          <p:nvPr/>
        </p:nvSpPr>
        <p:spPr bwMode="auto">
          <a:xfrm>
            <a:off x="2414309" y="1655212"/>
            <a:ext cx="4193076" cy="4194448"/>
          </a:xfrm>
          <a:custGeom>
            <a:avLst/>
            <a:gdLst>
              <a:gd name="connsiteX0" fmla="*/ 0 w 4193857"/>
              <a:gd name="connsiteY0" fmla="*/ 2096929 h 4193857"/>
              <a:gd name="connsiteX1" fmla="*/ 2096929 w 4193857"/>
              <a:gd name="connsiteY1" fmla="*/ 0 h 4193857"/>
              <a:gd name="connsiteX2" fmla="*/ 2096929 w 4193857"/>
              <a:gd name="connsiteY2" fmla="*/ 2096929 h 4193857"/>
              <a:gd name="connsiteX3" fmla="*/ 0 w 4193857"/>
              <a:gd name="connsiteY3" fmla="*/ 2096929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0" y="2096929"/>
                </a:moveTo>
                <a:cubicBezTo>
                  <a:pt x="0" y="938827"/>
                  <a:pt x="938827" y="0"/>
                  <a:pt x="2096929" y="0"/>
                </a:cubicBezTo>
                <a:lnTo>
                  <a:pt x="2096929" y="2096929"/>
                </a:lnTo>
                <a:lnTo>
                  <a:pt x="0" y="2096929"/>
                </a:lnTo>
                <a:close/>
              </a:path>
            </a:pathLst>
          </a:custGeom>
          <a:solidFill>
            <a:schemeClr val="bg1"/>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435125" tIns="884467" rIns="2241479" bIns="2191552" spcCol="1270" anchor="ctr"/>
          <a:lstStyle/>
          <a:p>
            <a:pPr algn="ctr" defTabSz="533400" eaLnBrk="1" hangingPunct="1">
              <a:lnSpc>
                <a:spcPct val="90000"/>
              </a:lnSpc>
              <a:spcAft>
                <a:spcPct val="35000"/>
              </a:spcAft>
              <a:defRPr/>
            </a:pPr>
            <a:r>
              <a:rPr lang="sv-SE" sz="1100" b="1" dirty="0"/>
              <a:t>6. Upprätthålla</a:t>
            </a:r>
          </a:p>
          <a:p>
            <a:pPr algn="ctr" defTabSz="533400" eaLnBrk="1" hangingPunct="1">
              <a:lnSpc>
                <a:spcPct val="90000"/>
              </a:lnSpc>
              <a:spcAft>
                <a:spcPct val="35000"/>
              </a:spcAft>
              <a:defRPr/>
            </a:pPr>
            <a:endParaRPr lang="sv-SE" sz="1200" dirty="0"/>
          </a:p>
        </p:txBody>
      </p:sp>
      <p:sp>
        <p:nvSpPr>
          <p:cNvPr id="21" name="Bågformad 20">
            <a:hlinkClick r:id="rId3" action="ppaction://hlinksldjump"/>
            <a:extLst>
              <a:ext uri="{FF2B5EF4-FFF2-40B4-BE49-F238E27FC236}">
                <a16:creationId xmlns:a16="http://schemas.microsoft.com/office/drawing/2014/main" id="{954012E4-4B28-47AB-B817-C02FAEF34644}"/>
              </a:ext>
            </a:extLst>
          </p:cNvPr>
          <p:cNvSpPr/>
          <p:nvPr/>
        </p:nvSpPr>
        <p:spPr bwMode="auto">
          <a:xfrm>
            <a:off x="2168525" y="1395413"/>
            <a:ext cx="4711700" cy="4713287"/>
          </a:xfrm>
          <a:prstGeom prst="circularArrow">
            <a:avLst>
              <a:gd name="adj1" fmla="val 5085"/>
              <a:gd name="adj2" fmla="val 327528"/>
              <a:gd name="adj3" fmla="val 15872472"/>
              <a:gd name="adj4" fmla="val 1080000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4" name="Frihandsfigur 23">
            <a:hlinkClick r:id="rId4" action="ppaction://hlinksldjump"/>
            <a:extLst>
              <a:ext uri="{FF2B5EF4-FFF2-40B4-BE49-F238E27FC236}">
                <a16:creationId xmlns:a16="http://schemas.microsoft.com/office/drawing/2014/main" id="{3694D3C0-DDEB-4586-99A1-3C6EEC91E34E}"/>
              </a:ext>
            </a:extLst>
          </p:cNvPr>
          <p:cNvSpPr/>
          <p:nvPr/>
        </p:nvSpPr>
        <p:spPr bwMode="auto">
          <a:xfrm>
            <a:off x="2541889" y="1647010"/>
            <a:ext cx="4193076" cy="4194448"/>
          </a:xfrm>
          <a:custGeom>
            <a:avLst/>
            <a:gdLst>
              <a:gd name="connsiteX0" fmla="*/ 2096928 w 4193857"/>
              <a:gd name="connsiteY0" fmla="*/ 0 h 4193857"/>
              <a:gd name="connsiteX1" fmla="*/ 4193857 w 4193857"/>
              <a:gd name="connsiteY1" fmla="*/ 2096929 h 4193857"/>
              <a:gd name="connsiteX2" fmla="*/ 2096929 w 4193857"/>
              <a:gd name="connsiteY2" fmla="*/ 2096929 h 4193857"/>
              <a:gd name="connsiteX3" fmla="*/ 2096928 w 4193857"/>
              <a:gd name="connsiteY3" fmla="*/ 0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2096928" y="0"/>
                </a:moveTo>
                <a:cubicBezTo>
                  <a:pt x="3255030" y="0"/>
                  <a:pt x="4193857" y="938827"/>
                  <a:pt x="4193857" y="2096929"/>
                </a:cubicBezTo>
                <a:lnTo>
                  <a:pt x="2096929" y="2096929"/>
                </a:lnTo>
                <a:cubicBezTo>
                  <a:pt x="2096929" y="1397953"/>
                  <a:pt x="2096928" y="698976"/>
                  <a:pt x="2096928" y="0"/>
                </a:cubicBezTo>
                <a:close/>
              </a:path>
            </a:pathLst>
          </a:custGeom>
          <a:solidFill>
            <a:schemeClr val="bg1"/>
          </a:solidFill>
          <a:ln>
            <a:noFill/>
          </a:ln>
          <a:effectLst/>
          <a:scene3d>
            <a:camera prst="orthographicFront"/>
            <a:lightRig rig="flat" dir="t"/>
          </a:scene3d>
          <a:sp3d prstMaterial="dkEdge">
            <a:bevelT w="8200" h="38100"/>
          </a:sp3d>
        </p:spPr>
        <p:style>
          <a:lnRef idx="1">
            <a:schemeClr val="accent1"/>
          </a:lnRef>
          <a:fillRef idx="2">
            <a:schemeClr val="accent1"/>
          </a:fillRef>
          <a:effectRef idx="1">
            <a:schemeClr val="accent1"/>
          </a:effectRef>
          <a:fontRef idx="minor">
            <a:schemeClr val="dk1"/>
          </a:fontRef>
        </p:style>
        <p:txBody>
          <a:bodyPr lIns="2241480" tIns="884467" rIns="435124" bIns="2191552" spcCol="1270" anchor="ctr"/>
          <a:lstStyle/>
          <a:p>
            <a:pPr algn="ctr" defTabSz="533400" eaLnBrk="1" hangingPunct="1">
              <a:lnSpc>
                <a:spcPct val="90000"/>
              </a:lnSpc>
              <a:spcAft>
                <a:spcPct val="35000"/>
              </a:spcAft>
              <a:defRPr/>
            </a:pPr>
            <a:r>
              <a:rPr lang="sv-SE" sz="1100" b="1" dirty="0"/>
              <a:t>3. Analys av verksamheten</a:t>
            </a:r>
          </a:p>
          <a:p>
            <a:pPr algn="ctr" defTabSz="533400" eaLnBrk="1" hangingPunct="1">
              <a:lnSpc>
                <a:spcPct val="90000"/>
              </a:lnSpc>
              <a:spcAft>
                <a:spcPct val="35000"/>
              </a:spcAft>
              <a:defRPr/>
            </a:pPr>
            <a:endParaRPr lang="sv-SE" sz="1200" dirty="0"/>
          </a:p>
        </p:txBody>
      </p:sp>
      <p:sp>
        <p:nvSpPr>
          <p:cNvPr id="25" name="Bågformad 24">
            <a:hlinkClick r:id="rId4" action="ppaction://hlinksldjump"/>
            <a:extLst>
              <a:ext uri="{FF2B5EF4-FFF2-40B4-BE49-F238E27FC236}">
                <a16:creationId xmlns:a16="http://schemas.microsoft.com/office/drawing/2014/main" id="{7A32B513-1C7C-40CC-9D95-99D648EF9DDF}"/>
              </a:ext>
            </a:extLst>
          </p:cNvPr>
          <p:cNvSpPr/>
          <p:nvPr/>
        </p:nvSpPr>
        <p:spPr bwMode="auto">
          <a:xfrm>
            <a:off x="2282825" y="1387475"/>
            <a:ext cx="4711700" cy="4713288"/>
          </a:xfrm>
          <a:prstGeom prst="circularArrow">
            <a:avLst>
              <a:gd name="adj1" fmla="val 5085"/>
              <a:gd name="adj2" fmla="val 327528"/>
              <a:gd name="adj3" fmla="val 21272472"/>
              <a:gd name="adj4" fmla="val 1620000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6" name="Frihandsfigur 25">
            <a:hlinkClick r:id="rId5" action="ppaction://hlinksldjump"/>
            <a:extLst>
              <a:ext uri="{FF2B5EF4-FFF2-40B4-BE49-F238E27FC236}">
                <a16:creationId xmlns:a16="http://schemas.microsoft.com/office/drawing/2014/main" id="{60A5310D-80CC-4CEF-B326-72B1915F6EDB}"/>
              </a:ext>
            </a:extLst>
          </p:cNvPr>
          <p:cNvSpPr/>
          <p:nvPr/>
        </p:nvSpPr>
        <p:spPr bwMode="auto">
          <a:xfrm>
            <a:off x="2555336" y="1789547"/>
            <a:ext cx="4193076" cy="4194448"/>
          </a:xfrm>
          <a:custGeom>
            <a:avLst/>
            <a:gdLst>
              <a:gd name="connsiteX0" fmla="*/ 4193857 w 4193857"/>
              <a:gd name="connsiteY0" fmla="*/ 2096929 h 4193857"/>
              <a:gd name="connsiteX1" fmla="*/ 2096928 w 4193857"/>
              <a:gd name="connsiteY1" fmla="*/ 4193858 h 4193857"/>
              <a:gd name="connsiteX2" fmla="*/ 2096929 w 4193857"/>
              <a:gd name="connsiteY2" fmla="*/ 2096929 h 4193857"/>
              <a:gd name="connsiteX3" fmla="*/ 4193857 w 4193857"/>
              <a:gd name="connsiteY3" fmla="*/ 2096929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4193857" y="2096929"/>
                </a:moveTo>
                <a:cubicBezTo>
                  <a:pt x="4193857" y="3255031"/>
                  <a:pt x="3255030" y="4193858"/>
                  <a:pt x="2096928" y="4193858"/>
                </a:cubicBezTo>
                <a:cubicBezTo>
                  <a:pt x="2096928" y="3494882"/>
                  <a:pt x="2096929" y="2795905"/>
                  <a:pt x="2096929" y="2096929"/>
                </a:cubicBezTo>
                <a:lnTo>
                  <a:pt x="4193857" y="2096929"/>
                </a:lnTo>
                <a:close/>
              </a:path>
            </a:pathLst>
          </a:custGeom>
          <a:solidFill>
            <a:schemeClr val="bg1"/>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2241480" tIns="2191553" rIns="435124" bIns="884466" spcCol="1270" anchor="ctr"/>
          <a:lstStyle/>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r>
              <a:rPr lang="sv-SE" sz="1100" b="1" dirty="0"/>
              <a:t>4. Kontinuitetsstrategi</a:t>
            </a:r>
          </a:p>
        </p:txBody>
      </p:sp>
      <p:sp>
        <p:nvSpPr>
          <p:cNvPr id="27" name="Bågformad 26">
            <a:hlinkClick r:id="rId5" action="ppaction://hlinksldjump"/>
            <a:extLst>
              <a:ext uri="{FF2B5EF4-FFF2-40B4-BE49-F238E27FC236}">
                <a16:creationId xmlns:a16="http://schemas.microsoft.com/office/drawing/2014/main" id="{E8A3AEB0-6F66-4E42-A6A6-D242555F6033}"/>
              </a:ext>
            </a:extLst>
          </p:cNvPr>
          <p:cNvSpPr/>
          <p:nvPr/>
        </p:nvSpPr>
        <p:spPr bwMode="auto">
          <a:xfrm>
            <a:off x="2282825" y="1528763"/>
            <a:ext cx="4711700" cy="4713287"/>
          </a:xfrm>
          <a:prstGeom prst="circularArrow">
            <a:avLst>
              <a:gd name="adj1" fmla="val 5085"/>
              <a:gd name="adj2" fmla="val 327528"/>
              <a:gd name="adj3" fmla="val 5072472"/>
              <a:gd name="adj4" fmla="val 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9" name="Frihandsfigur 28">
            <a:hlinkClick r:id="rId6" action="ppaction://hlinksldjump"/>
            <a:extLst>
              <a:ext uri="{FF2B5EF4-FFF2-40B4-BE49-F238E27FC236}">
                <a16:creationId xmlns:a16="http://schemas.microsoft.com/office/drawing/2014/main" id="{FD57264C-4A85-4304-A9C4-2B304625C470}"/>
              </a:ext>
            </a:extLst>
          </p:cNvPr>
          <p:cNvSpPr/>
          <p:nvPr/>
        </p:nvSpPr>
        <p:spPr bwMode="auto">
          <a:xfrm>
            <a:off x="2402708" y="1787498"/>
            <a:ext cx="4193076" cy="4194448"/>
          </a:xfrm>
          <a:custGeom>
            <a:avLst/>
            <a:gdLst>
              <a:gd name="connsiteX0" fmla="*/ 2096929 w 4193857"/>
              <a:gd name="connsiteY0" fmla="*/ 4193857 h 4193857"/>
              <a:gd name="connsiteX1" fmla="*/ 0 w 4193857"/>
              <a:gd name="connsiteY1" fmla="*/ 2096928 h 4193857"/>
              <a:gd name="connsiteX2" fmla="*/ 2096929 w 4193857"/>
              <a:gd name="connsiteY2" fmla="*/ 2096929 h 4193857"/>
              <a:gd name="connsiteX3" fmla="*/ 2096929 w 4193857"/>
              <a:gd name="connsiteY3" fmla="*/ 4193857 h 4193857"/>
            </a:gdLst>
            <a:ahLst/>
            <a:cxnLst>
              <a:cxn ang="0">
                <a:pos x="connsiteX0" y="connsiteY0"/>
              </a:cxn>
              <a:cxn ang="0">
                <a:pos x="connsiteX1" y="connsiteY1"/>
              </a:cxn>
              <a:cxn ang="0">
                <a:pos x="connsiteX2" y="connsiteY2"/>
              </a:cxn>
              <a:cxn ang="0">
                <a:pos x="connsiteX3" y="connsiteY3"/>
              </a:cxn>
            </a:cxnLst>
            <a:rect l="l" t="t" r="r" b="b"/>
            <a:pathLst>
              <a:path w="4193857" h="4193857">
                <a:moveTo>
                  <a:pt x="2096929" y="4193857"/>
                </a:moveTo>
                <a:cubicBezTo>
                  <a:pt x="938827" y="4193857"/>
                  <a:pt x="0" y="3255030"/>
                  <a:pt x="0" y="2096928"/>
                </a:cubicBezTo>
                <a:lnTo>
                  <a:pt x="2096929" y="2096929"/>
                </a:lnTo>
                <a:lnTo>
                  <a:pt x="2096929" y="4193857"/>
                </a:lnTo>
                <a:close/>
              </a:path>
            </a:pathLst>
          </a:custGeom>
          <a:solidFill>
            <a:schemeClr val="bg1"/>
          </a:solidFill>
          <a:ln>
            <a:noFill/>
          </a:ln>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lIns="435125" tIns="2191553" rIns="2241479" bIns="884466" spcCol="1270" anchor="ctr"/>
          <a:lstStyle/>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endParaRPr lang="sv-SE" sz="1200" dirty="0"/>
          </a:p>
          <a:p>
            <a:pPr algn="ctr" defTabSz="533400" eaLnBrk="1" hangingPunct="1">
              <a:lnSpc>
                <a:spcPct val="90000"/>
              </a:lnSpc>
              <a:spcAft>
                <a:spcPct val="35000"/>
              </a:spcAft>
              <a:defRPr/>
            </a:pPr>
            <a:r>
              <a:rPr lang="sv-SE" sz="1100" b="1" dirty="0"/>
              <a:t>5. Kontinuitetsplaner</a:t>
            </a:r>
          </a:p>
          <a:p>
            <a:pPr algn="ctr" defTabSz="533400" eaLnBrk="1" hangingPunct="1">
              <a:lnSpc>
                <a:spcPct val="90000"/>
              </a:lnSpc>
              <a:spcAft>
                <a:spcPct val="35000"/>
              </a:spcAft>
              <a:defRPr/>
            </a:pPr>
            <a:endParaRPr lang="sv-SE" sz="1200" dirty="0"/>
          </a:p>
        </p:txBody>
      </p:sp>
      <p:sp>
        <p:nvSpPr>
          <p:cNvPr id="30" name="Bågformad 29">
            <a:hlinkClick r:id="rId6" action="ppaction://hlinksldjump"/>
            <a:extLst>
              <a:ext uri="{FF2B5EF4-FFF2-40B4-BE49-F238E27FC236}">
                <a16:creationId xmlns:a16="http://schemas.microsoft.com/office/drawing/2014/main" id="{D4FDB25F-19C4-4F2B-A809-6271183808DC}"/>
              </a:ext>
            </a:extLst>
          </p:cNvPr>
          <p:cNvSpPr/>
          <p:nvPr/>
        </p:nvSpPr>
        <p:spPr bwMode="auto">
          <a:xfrm>
            <a:off x="2135188" y="1508125"/>
            <a:ext cx="4711700" cy="4713288"/>
          </a:xfrm>
          <a:prstGeom prst="circularArrow">
            <a:avLst>
              <a:gd name="adj1" fmla="val 5085"/>
              <a:gd name="adj2" fmla="val 327528"/>
              <a:gd name="adj3" fmla="val 10472472"/>
              <a:gd name="adj4" fmla="val 5400000"/>
              <a:gd name="adj5" fmla="val 5932"/>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2" name="Ellips 21">
            <a:hlinkClick r:id="rId7" action="ppaction://hlinksldjump"/>
            <a:extLst>
              <a:ext uri="{FF2B5EF4-FFF2-40B4-BE49-F238E27FC236}">
                <a16:creationId xmlns:a16="http://schemas.microsoft.com/office/drawing/2014/main" id="{710DC653-7B2F-4EB4-B04C-3ADABAFADB81}"/>
              </a:ext>
            </a:extLst>
          </p:cNvPr>
          <p:cNvSpPr/>
          <p:nvPr/>
        </p:nvSpPr>
        <p:spPr bwMode="auto">
          <a:xfrm>
            <a:off x="3933825" y="3135313"/>
            <a:ext cx="1295400" cy="12954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eaLnBrk="1" hangingPunct="1">
              <a:defRPr/>
            </a:pPr>
            <a:r>
              <a:rPr lang="sv-SE" sz="1100" b="1" dirty="0">
                <a:solidFill>
                  <a:schemeClr val="tx1"/>
                </a:solidFill>
                <a:latin typeface="+mj-lt"/>
                <a:cs typeface="Arial" pitchFamily="34" charset="0"/>
              </a:rPr>
              <a:t>2. Styrande dokument</a:t>
            </a:r>
          </a:p>
        </p:txBody>
      </p:sp>
      <p:grpSp>
        <p:nvGrpSpPr>
          <p:cNvPr id="31" name="Grupp 30">
            <a:extLst>
              <a:ext uri="{FF2B5EF4-FFF2-40B4-BE49-F238E27FC236}">
                <a16:creationId xmlns:a16="http://schemas.microsoft.com/office/drawing/2014/main" id="{9D960CF5-3867-47B6-B45E-88BBB10AAFB4}"/>
              </a:ext>
            </a:extLst>
          </p:cNvPr>
          <p:cNvGrpSpPr/>
          <p:nvPr/>
        </p:nvGrpSpPr>
        <p:grpSpPr>
          <a:xfrm>
            <a:off x="3142423" y="1012469"/>
            <a:ext cx="2874857" cy="360000"/>
            <a:chOff x="2523592" y="1106739"/>
            <a:chExt cx="2874857" cy="360000"/>
          </a:xfrm>
          <a:solidFill>
            <a:schemeClr val="bg1"/>
          </a:solidFill>
        </p:grpSpPr>
        <p:sp>
          <p:nvSpPr>
            <p:cNvPr id="2" name="Rektangel med rundade hörn 1">
              <a:extLst>
                <a:ext uri="{FF2B5EF4-FFF2-40B4-BE49-F238E27FC236}">
                  <a16:creationId xmlns:a16="http://schemas.microsoft.com/office/drawing/2014/main" id="{11FB661E-BFE6-4354-A22C-51586500356B}"/>
                </a:ext>
              </a:extLst>
            </p:cNvPr>
            <p:cNvSpPr/>
            <p:nvPr/>
          </p:nvSpPr>
          <p:spPr>
            <a:xfrm>
              <a:off x="2523592" y="1106739"/>
              <a:ext cx="2874857" cy="3600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textruta 3">
              <a:hlinkClick r:id="rId8" action="ppaction://hlinksldjump"/>
              <a:extLst>
                <a:ext uri="{FF2B5EF4-FFF2-40B4-BE49-F238E27FC236}">
                  <a16:creationId xmlns:a16="http://schemas.microsoft.com/office/drawing/2014/main" id="{A0A52763-59D2-4687-95A0-FD1652AF73AE}"/>
                </a:ext>
              </a:extLst>
            </p:cNvPr>
            <p:cNvSpPr txBox="1"/>
            <p:nvPr/>
          </p:nvSpPr>
          <p:spPr>
            <a:xfrm>
              <a:off x="2538341" y="1150983"/>
              <a:ext cx="2837636" cy="261610"/>
            </a:xfrm>
            <a:prstGeom prst="rect">
              <a:avLst/>
            </a:prstGeom>
            <a:grpFill/>
          </p:spPr>
          <p:txBody>
            <a:bodyPr wrap="none">
              <a:spAutoFit/>
            </a:bodyPr>
            <a:lstStyle/>
            <a:p>
              <a:pPr>
                <a:defRPr/>
              </a:pPr>
              <a:r>
                <a:rPr lang="sv-SE" sz="1100" b="1" dirty="0">
                  <a:latin typeface="+mj-lt"/>
                </a:rPr>
                <a:t>1. Introduktion till kontinuitetshantering</a:t>
              </a:r>
            </a:p>
          </p:txBody>
        </p:sp>
      </p:grpSp>
      <p:grpSp>
        <p:nvGrpSpPr>
          <p:cNvPr id="114709" name="Grupp 16383">
            <a:extLst>
              <a:ext uri="{FF2B5EF4-FFF2-40B4-BE49-F238E27FC236}">
                <a16:creationId xmlns:a16="http://schemas.microsoft.com/office/drawing/2014/main" id="{084B876E-0E11-4A13-BF33-6C3DF28A29E5}"/>
              </a:ext>
            </a:extLst>
          </p:cNvPr>
          <p:cNvGrpSpPr>
            <a:grpSpLocks/>
          </p:cNvGrpSpPr>
          <p:nvPr/>
        </p:nvGrpSpPr>
        <p:grpSpPr bwMode="auto">
          <a:xfrm>
            <a:off x="3135313" y="6251575"/>
            <a:ext cx="2874962" cy="358775"/>
            <a:chOff x="2516219" y="6344626"/>
            <a:chExt cx="2874857" cy="360000"/>
          </a:xfrm>
        </p:grpSpPr>
        <p:sp>
          <p:nvSpPr>
            <p:cNvPr id="34" name="Rektangel med rundade hörn 33">
              <a:extLst>
                <a:ext uri="{FF2B5EF4-FFF2-40B4-BE49-F238E27FC236}">
                  <a16:creationId xmlns:a16="http://schemas.microsoft.com/office/drawing/2014/main" id="{10C04C10-7469-4FF7-8A63-6ACE2C95E16C}"/>
                </a:ext>
              </a:extLst>
            </p:cNvPr>
            <p:cNvSpPr/>
            <p:nvPr/>
          </p:nvSpPr>
          <p:spPr>
            <a:xfrm>
              <a:off x="2516219" y="6344626"/>
              <a:ext cx="2874857" cy="360000"/>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5" name="textruta 34">
              <a:extLst>
                <a:ext uri="{FF2B5EF4-FFF2-40B4-BE49-F238E27FC236}">
                  <a16:creationId xmlns:a16="http://schemas.microsoft.com/office/drawing/2014/main" id="{94A1C2AC-FE53-4F33-BF7D-0763ACDD3812}"/>
                </a:ext>
              </a:extLst>
            </p:cNvPr>
            <p:cNvSpPr txBox="1"/>
            <p:nvPr/>
          </p:nvSpPr>
          <p:spPr>
            <a:xfrm>
              <a:off x="3273428" y="6386042"/>
              <a:ext cx="1398537" cy="262832"/>
            </a:xfrm>
            <a:prstGeom prst="rect">
              <a:avLst/>
            </a:prstGeom>
            <a:noFill/>
          </p:spPr>
          <p:txBody>
            <a:bodyPr wrap="none">
              <a:spAutoFit/>
            </a:bodyPr>
            <a:lstStyle/>
            <a:p>
              <a:pPr>
                <a:defRPr/>
              </a:pPr>
              <a:r>
                <a:rPr lang="sv-SE" sz="1100" b="1" dirty="0">
                  <a:latin typeface="+mj-lt"/>
                </a:rPr>
                <a:t>7. </a:t>
              </a:r>
              <a:r>
                <a:rPr lang="sv-SE" sz="1100" b="1" dirty="0" err="1">
                  <a:latin typeface="+mj-lt"/>
                </a:rPr>
                <a:t>Utbildningsquiz</a:t>
              </a:r>
              <a:endParaRPr lang="sv-SE" sz="1100" b="1" dirty="0">
                <a:latin typeface="+mj-lt"/>
              </a:endParaRPr>
            </a:p>
          </p:txBody>
        </p:sp>
      </p:grpSp>
      <p:pic>
        <p:nvPicPr>
          <p:cNvPr id="114710" name="Bildobjekt 2">
            <a:extLst>
              <a:ext uri="{FF2B5EF4-FFF2-40B4-BE49-F238E27FC236}">
                <a16:creationId xmlns:a16="http://schemas.microsoft.com/office/drawing/2014/main" id="{FBF0A77F-1E2F-43CC-8DDE-A84A161CA8B8}"/>
              </a:ext>
            </a:extLst>
          </p:cNvPr>
          <p:cNvPicPr>
            <a:picLocks noChangeAspect="1"/>
          </p:cNvPicPr>
          <p:nvPr/>
        </p:nvPicPr>
        <p:blipFill>
          <a:blip r:embed="rId9">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Höger 42">
            <a:hlinkClick r:id="rId10" action="ppaction://hlinksldjump"/>
            <a:extLst>
              <a:ext uri="{FF2B5EF4-FFF2-40B4-BE49-F238E27FC236}">
                <a16:creationId xmlns:a16="http://schemas.microsoft.com/office/drawing/2014/main" id="{6D6F3FE4-9642-4DC9-8479-FDB6F650A9F6}"/>
              </a:ext>
            </a:extLst>
          </p:cNvPr>
          <p:cNvSpPr/>
          <p:nvPr/>
        </p:nvSpPr>
        <p:spPr>
          <a:xfrm>
            <a:off x="6897688" y="6054725"/>
            <a:ext cx="2184400" cy="754063"/>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 till 7. </a:t>
            </a:r>
            <a:r>
              <a:rPr lang="sv-SE" sz="1200" dirty="0" err="1"/>
              <a:t>Utbildningsquiz</a:t>
            </a:r>
            <a:endParaRPr lang="sv-SE" dirty="0"/>
          </a:p>
        </p:txBody>
      </p:sp>
      <p:grpSp>
        <p:nvGrpSpPr>
          <p:cNvPr id="114712" name="Grupp 6">
            <a:extLst>
              <a:ext uri="{FF2B5EF4-FFF2-40B4-BE49-F238E27FC236}">
                <a16:creationId xmlns:a16="http://schemas.microsoft.com/office/drawing/2014/main" id="{60FD898F-BE2E-4A03-B11E-F8E304520DC7}"/>
              </a:ext>
            </a:extLst>
          </p:cNvPr>
          <p:cNvGrpSpPr>
            <a:grpSpLocks/>
          </p:cNvGrpSpPr>
          <p:nvPr/>
        </p:nvGrpSpPr>
        <p:grpSpPr bwMode="auto">
          <a:xfrm>
            <a:off x="66675" y="6064250"/>
            <a:ext cx="2187575" cy="755650"/>
            <a:chOff x="165633" y="5917499"/>
            <a:chExt cx="2189158" cy="756351"/>
          </a:xfrm>
        </p:grpSpPr>
        <p:sp>
          <p:nvSpPr>
            <p:cNvPr id="45" name="Höger 44">
              <a:extLst>
                <a:ext uri="{FF2B5EF4-FFF2-40B4-BE49-F238E27FC236}">
                  <a16:creationId xmlns:a16="http://schemas.microsoft.com/office/drawing/2014/main" id="{F57EAF61-034D-4472-9F9B-8FD7194AC2A8}"/>
                </a:ext>
              </a:extLst>
            </p:cNvPr>
            <p:cNvSpPr/>
            <p:nvPr/>
          </p:nvSpPr>
          <p:spPr>
            <a:xfrm rot="10800000">
              <a:off x="165633" y="5917499"/>
              <a:ext cx="2185981" cy="756351"/>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6" name="textruta 45">
              <a:hlinkClick r:id="rId11" action="ppaction://hlinksldjump"/>
              <a:extLst>
                <a:ext uri="{FF2B5EF4-FFF2-40B4-BE49-F238E27FC236}">
                  <a16:creationId xmlns:a16="http://schemas.microsoft.com/office/drawing/2014/main" id="{BC8E6708-30C3-4B50-84B3-320CE2A4AF08}"/>
                </a:ext>
              </a:extLst>
            </p:cNvPr>
            <p:cNvSpPr txBox="1"/>
            <p:nvPr/>
          </p:nvSpPr>
          <p:spPr>
            <a:xfrm>
              <a:off x="194229" y="5971524"/>
              <a:ext cx="2160562" cy="683258"/>
            </a:xfrm>
            <a:prstGeom prst="rect">
              <a:avLst/>
            </a:prstGeom>
            <a:noFill/>
          </p:spPr>
          <p:txBody>
            <a:bodyPr>
              <a:spAutoFit/>
            </a:bodyPr>
            <a:lstStyle/>
            <a:p>
              <a:pPr>
                <a:defRPr/>
              </a:pPr>
              <a:r>
                <a:rPr lang="sv-SE" sz="1200" dirty="0">
                  <a:solidFill>
                    <a:schemeClr val="bg1"/>
                  </a:solidFill>
                  <a:latin typeface="+mj-lt"/>
                </a:rPr>
                <a:t>  </a:t>
              </a:r>
            </a:p>
            <a:p>
              <a:pPr algn="ctr">
                <a:defRPr/>
              </a:pPr>
              <a:r>
                <a:rPr lang="sv-SE" sz="1200" dirty="0">
                  <a:solidFill>
                    <a:schemeClr val="bg1"/>
                  </a:solidFill>
                  <a:latin typeface="+mj-lt"/>
                </a:rPr>
                <a:t> Tillbaka</a:t>
              </a:r>
            </a:p>
          </p:txBody>
        </p:sp>
      </p:grpSp>
      <p:sp>
        <p:nvSpPr>
          <p:cNvPr id="28" name="textruta 27">
            <a:extLst>
              <a:ext uri="{FF2B5EF4-FFF2-40B4-BE49-F238E27FC236}">
                <a16:creationId xmlns:a16="http://schemas.microsoft.com/office/drawing/2014/main" id="{2C68C5E8-400F-4D60-A8BB-DCB6F40755CF}"/>
              </a:ext>
            </a:extLst>
          </p:cNvPr>
          <p:cNvSpPr txBox="1"/>
          <p:nvPr/>
        </p:nvSpPr>
        <p:spPr>
          <a:xfrm>
            <a:off x="161925" y="941388"/>
            <a:ext cx="2900363" cy="600075"/>
          </a:xfrm>
          <a:prstGeom prst="rect">
            <a:avLst/>
          </a:prstGeom>
          <a:noFill/>
        </p:spPr>
        <p:txBody>
          <a:bodyPr>
            <a:spAutoFit/>
          </a:bodyPr>
          <a:lstStyle/>
          <a:p>
            <a:pPr>
              <a:defRPr/>
            </a:pPr>
            <a:r>
              <a:rPr lang="sv-SE" sz="1100" dirty="0">
                <a:latin typeface="+mj-lt"/>
              </a:rPr>
              <a:t>Denna avslutande del innehåller en kortare </a:t>
            </a:r>
            <a:r>
              <a:rPr lang="sv-SE" sz="1100" dirty="0" err="1">
                <a:latin typeface="+mj-lt"/>
              </a:rPr>
              <a:t>quiz</a:t>
            </a:r>
            <a:r>
              <a:rPr lang="sv-SE" sz="1100" dirty="0">
                <a:latin typeface="+mj-lt"/>
              </a:rPr>
              <a:t> med flervalsfrågor, med utgångspunkt i utbildningens avsnitt</a:t>
            </a:r>
          </a:p>
        </p:txBody>
      </p:sp>
      <p:sp>
        <p:nvSpPr>
          <p:cNvPr id="32" name="textruta 31">
            <a:extLst>
              <a:ext uri="{FF2B5EF4-FFF2-40B4-BE49-F238E27FC236}">
                <a16:creationId xmlns:a16="http://schemas.microsoft.com/office/drawing/2014/main" id="{8DC291F3-5284-4F21-AD4C-FB40BF88968F}"/>
              </a:ext>
            </a:extLst>
          </p:cNvPr>
          <p:cNvSpPr txBox="1"/>
          <p:nvPr/>
        </p:nvSpPr>
        <p:spPr>
          <a:xfrm>
            <a:off x="6832600" y="4181475"/>
            <a:ext cx="2365375" cy="1446213"/>
          </a:xfrm>
          <a:prstGeom prst="rect">
            <a:avLst/>
          </a:prstGeom>
          <a:noFill/>
        </p:spPr>
        <p:txBody>
          <a:bodyPr>
            <a:spAutoFit/>
          </a:bodyPr>
          <a:lstStyle/>
          <a:p>
            <a:pPr>
              <a:defRPr/>
            </a:pPr>
            <a:endParaRPr lang="sv-SE" sz="1100" dirty="0">
              <a:latin typeface="+mj-lt"/>
            </a:endParaRPr>
          </a:p>
          <a:p>
            <a:pPr>
              <a:defRPr/>
            </a:pPr>
            <a:r>
              <a:rPr lang="sv-SE" sz="1100" dirty="0">
                <a:latin typeface="+mj-lt"/>
              </a:rPr>
              <a:t>Följ den numrerade ordningen genom att börja med avsnitt 7. </a:t>
            </a:r>
          </a:p>
          <a:p>
            <a:pPr>
              <a:defRPr/>
            </a:pPr>
            <a:endParaRPr lang="sv-SE" sz="1100" dirty="0">
              <a:latin typeface="+mj-lt"/>
            </a:endParaRPr>
          </a:p>
          <a:p>
            <a:pPr>
              <a:defRPr/>
            </a:pPr>
            <a:endParaRPr lang="sv-SE" sz="1100" dirty="0">
              <a:latin typeface="+mj-lt"/>
            </a:endParaRPr>
          </a:p>
          <a:p>
            <a:pPr>
              <a:defRPr/>
            </a:pPr>
            <a:r>
              <a:rPr lang="sv-SE" sz="1100" dirty="0">
                <a:latin typeface="+mj-lt"/>
              </a:rPr>
              <a:t>Klicka på en specifik del av diagrammet om du vill hoppa direkt till ett annat avsnitt</a:t>
            </a:r>
          </a:p>
        </p:txBody>
      </p:sp>
      <p:sp>
        <p:nvSpPr>
          <p:cNvPr id="114715" name="textruta 22">
            <a:extLst>
              <a:ext uri="{FF2B5EF4-FFF2-40B4-BE49-F238E27FC236}">
                <a16:creationId xmlns:a16="http://schemas.microsoft.com/office/drawing/2014/main" id="{11BA92B5-6DE1-43DD-8C0A-6772442F7FF2}"/>
              </a:ext>
            </a:extLst>
          </p:cNvPr>
          <p:cNvSpPr txBox="1">
            <a:spLocks noChangeArrowheads="1"/>
          </p:cNvSpPr>
          <p:nvPr/>
        </p:nvSpPr>
        <p:spPr bwMode="auto">
          <a:xfrm rot="-5400000">
            <a:off x="6393656" y="4890294"/>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114716" name="textruta 22">
            <a:extLst>
              <a:ext uri="{FF2B5EF4-FFF2-40B4-BE49-F238E27FC236}">
                <a16:creationId xmlns:a16="http://schemas.microsoft.com/office/drawing/2014/main" id="{07048D94-A626-4C79-AB03-AF65B984DA97}"/>
              </a:ext>
            </a:extLst>
          </p:cNvPr>
          <p:cNvSpPr txBox="1">
            <a:spLocks noChangeArrowheads="1"/>
          </p:cNvSpPr>
          <p:nvPr/>
        </p:nvSpPr>
        <p:spPr bwMode="auto">
          <a:xfrm flipV="1">
            <a:off x="8589963" y="427355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Tree>
  </p:cSld>
  <p:clrMapOvr>
    <a:masterClrMapping/>
  </p:clrMapOvr>
  <p:transition spd="slow" advClick="0"/>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ktangel med rundade hörn 8">
            <a:extLst>
              <a:ext uri="{FF2B5EF4-FFF2-40B4-BE49-F238E27FC236}">
                <a16:creationId xmlns:a16="http://schemas.microsoft.com/office/drawing/2014/main" id="{A8202D65-13E5-4D92-89E2-4D25B2621891}"/>
              </a:ext>
            </a:extLst>
          </p:cNvPr>
          <p:cNvSpPr/>
          <p:nvPr/>
        </p:nvSpPr>
        <p:spPr>
          <a:xfrm>
            <a:off x="4151313" y="1071563"/>
            <a:ext cx="4019550" cy="5108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2" name="textruta 31">
            <a:extLst>
              <a:ext uri="{FF2B5EF4-FFF2-40B4-BE49-F238E27FC236}">
                <a16:creationId xmlns:a16="http://schemas.microsoft.com/office/drawing/2014/main" id="{AEDA476E-A6EE-4A3D-A0EE-229853D1F0F4}"/>
              </a:ext>
            </a:extLst>
          </p:cNvPr>
          <p:cNvSpPr txBox="1">
            <a:spLocks noChangeArrowheads="1"/>
          </p:cNvSpPr>
          <p:nvPr/>
        </p:nvSpPr>
        <p:spPr bwMode="auto">
          <a:xfrm>
            <a:off x="4279900" y="1497013"/>
            <a:ext cx="39655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a:solidFill>
                  <a:srgbClr val="00956F"/>
                </a:solidFill>
                <a:latin typeface="Times New Roman" panose="02020603050405020304" pitchFamily="18" charset="0"/>
              </a:rPr>
              <a:t>JA</a:t>
            </a:r>
            <a:r>
              <a:rPr lang="sv-SE" altLang="sv-SE" sz="1600">
                <a:latin typeface="Times New Roman" panose="02020603050405020304" pitchFamily="18" charset="0"/>
              </a:rPr>
              <a:t> – ISO 22301 är  huvudstandarden för kontinuitetshantering. ISO 22313 ger ytterligare praktisk inriktning</a:t>
            </a: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r>
              <a:rPr lang="sv-SE" altLang="sv-SE" sz="1600">
                <a:latin typeface="Times New Roman" panose="02020603050405020304" pitchFamily="18" charset="0"/>
              </a:rPr>
              <a:t>Klicka på ”Fortsätt” för att komma till nästa fråga!</a:t>
            </a:r>
          </a:p>
        </p:txBody>
      </p:sp>
      <p:sp>
        <p:nvSpPr>
          <p:cNvPr id="116740" name="Rubrik 1">
            <a:extLst>
              <a:ext uri="{FF2B5EF4-FFF2-40B4-BE49-F238E27FC236}">
                <a16:creationId xmlns:a16="http://schemas.microsoft.com/office/drawing/2014/main" id="{00B80965-74F5-4611-9F85-39EC5F82C45B}"/>
              </a:ext>
            </a:extLst>
          </p:cNvPr>
          <p:cNvSpPr>
            <a:spLocks noGrp="1" noChangeArrowheads="1"/>
          </p:cNvSpPr>
          <p:nvPr>
            <p:ph type="title"/>
          </p:nvPr>
        </p:nvSpPr>
        <p:spPr>
          <a:xfrm>
            <a:off x="0" y="4763"/>
            <a:ext cx="1798638" cy="1066800"/>
          </a:xfrm>
        </p:spPr>
        <p:txBody>
          <a:bodyPr/>
          <a:lstStyle/>
          <a:p>
            <a:r>
              <a:rPr lang="sv-SE" altLang="sv-SE"/>
              <a:t>Fråga 1</a:t>
            </a:r>
          </a:p>
        </p:txBody>
      </p:sp>
      <p:sp>
        <p:nvSpPr>
          <p:cNvPr id="116741" name="textruta 12">
            <a:extLst>
              <a:ext uri="{FF2B5EF4-FFF2-40B4-BE49-F238E27FC236}">
                <a16:creationId xmlns:a16="http://schemas.microsoft.com/office/drawing/2014/main" id="{7A882A86-FE3C-451A-8050-3A1DF35EF13B}"/>
              </a:ext>
            </a:extLst>
          </p:cNvPr>
          <p:cNvSpPr txBox="1">
            <a:spLocks noChangeArrowheads="1"/>
          </p:cNvSpPr>
          <p:nvPr/>
        </p:nvSpPr>
        <p:spPr bwMode="auto">
          <a:xfrm>
            <a:off x="730250" y="1563688"/>
            <a:ext cx="3346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800">
                <a:latin typeface="Times New Roman" panose="02020603050405020304" pitchFamily="18" charset="0"/>
              </a:rPr>
              <a:t>Vad heter ISO-standarden för kontinuitetshantering?</a:t>
            </a:r>
          </a:p>
        </p:txBody>
      </p:sp>
      <p:grpSp>
        <p:nvGrpSpPr>
          <p:cNvPr id="17" name="Grupp 16">
            <a:extLst>
              <a:ext uri="{FF2B5EF4-FFF2-40B4-BE49-F238E27FC236}">
                <a16:creationId xmlns:a16="http://schemas.microsoft.com/office/drawing/2014/main" id="{3D86CEF1-9F64-40E9-BF04-C38E17341374}"/>
              </a:ext>
            </a:extLst>
          </p:cNvPr>
          <p:cNvGrpSpPr>
            <a:grpSpLocks/>
          </p:cNvGrpSpPr>
          <p:nvPr/>
        </p:nvGrpSpPr>
        <p:grpSpPr bwMode="auto">
          <a:xfrm>
            <a:off x="966788" y="2673350"/>
            <a:ext cx="2874962" cy="360363"/>
            <a:chOff x="2516219" y="6344626"/>
            <a:chExt cx="2874857" cy="360000"/>
          </a:xfrm>
        </p:grpSpPr>
        <p:sp>
          <p:nvSpPr>
            <p:cNvPr id="18" name="Rektangel med rundade hörn 17">
              <a:extLst>
                <a:ext uri="{FF2B5EF4-FFF2-40B4-BE49-F238E27FC236}">
                  <a16:creationId xmlns:a16="http://schemas.microsoft.com/office/drawing/2014/main" id="{F0A41AEB-73E7-4408-A8BD-D7734943D473}"/>
                </a:ext>
              </a:extLst>
            </p:cNvPr>
            <p:cNvSpPr/>
            <p:nvPr/>
          </p:nvSpPr>
          <p:spPr>
            <a:xfrm>
              <a:off x="2516219" y="6344626"/>
              <a:ext cx="2874857" cy="360000"/>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9" name="textruta 18">
              <a:extLst>
                <a:ext uri="{FF2B5EF4-FFF2-40B4-BE49-F238E27FC236}">
                  <a16:creationId xmlns:a16="http://schemas.microsoft.com/office/drawing/2014/main" id="{44EF5AAC-9924-4FEB-A5E6-47BF6034B70C}"/>
                </a:ext>
              </a:extLst>
            </p:cNvPr>
            <p:cNvSpPr txBox="1"/>
            <p:nvPr/>
          </p:nvSpPr>
          <p:spPr>
            <a:xfrm>
              <a:off x="3508370" y="6385859"/>
              <a:ext cx="890555" cy="277533"/>
            </a:xfrm>
            <a:prstGeom prst="rect">
              <a:avLst/>
            </a:prstGeom>
            <a:noFill/>
          </p:spPr>
          <p:txBody>
            <a:bodyPr wrap="none">
              <a:spAutoFit/>
            </a:bodyPr>
            <a:lstStyle/>
            <a:p>
              <a:pPr>
                <a:defRPr/>
              </a:pPr>
              <a:r>
                <a:rPr lang="sv-SE" sz="1200" b="1" dirty="0">
                  <a:latin typeface="+mj-lt"/>
                </a:rPr>
                <a:t>ISO 31000</a:t>
              </a:r>
            </a:p>
          </p:txBody>
        </p:sp>
      </p:grpSp>
      <p:grpSp>
        <p:nvGrpSpPr>
          <p:cNvPr id="33" name="Grupp 32">
            <a:extLst>
              <a:ext uri="{FF2B5EF4-FFF2-40B4-BE49-F238E27FC236}">
                <a16:creationId xmlns:a16="http://schemas.microsoft.com/office/drawing/2014/main" id="{8D0626DF-3BEF-41D3-82AB-4A442002F4EF}"/>
              </a:ext>
            </a:extLst>
          </p:cNvPr>
          <p:cNvGrpSpPr>
            <a:grpSpLocks/>
          </p:cNvGrpSpPr>
          <p:nvPr/>
        </p:nvGrpSpPr>
        <p:grpSpPr bwMode="auto">
          <a:xfrm>
            <a:off x="966788" y="3260725"/>
            <a:ext cx="2874962" cy="360363"/>
            <a:chOff x="310671" y="3261369"/>
            <a:chExt cx="2874857" cy="360000"/>
          </a:xfrm>
        </p:grpSpPr>
        <p:sp>
          <p:nvSpPr>
            <p:cNvPr id="21" name="Rektangel med rundade hörn 20">
              <a:extLst>
                <a:ext uri="{FF2B5EF4-FFF2-40B4-BE49-F238E27FC236}">
                  <a16:creationId xmlns:a16="http://schemas.microsoft.com/office/drawing/2014/main" id="{545FA4E7-0F37-46E0-B4B9-DA27431339E2}"/>
                </a:ext>
              </a:extLst>
            </p:cNvPr>
            <p:cNvSpPr/>
            <p:nvPr/>
          </p:nvSpPr>
          <p:spPr>
            <a:xfrm>
              <a:off x="310671" y="3261369"/>
              <a:ext cx="2874857" cy="360000"/>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2" name="textruta 21">
              <a:extLst>
                <a:ext uri="{FF2B5EF4-FFF2-40B4-BE49-F238E27FC236}">
                  <a16:creationId xmlns:a16="http://schemas.microsoft.com/office/drawing/2014/main" id="{0853E39E-D09A-408B-A1EF-65BD351E0741}"/>
                </a:ext>
              </a:extLst>
            </p:cNvPr>
            <p:cNvSpPr txBox="1"/>
            <p:nvPr/>
          </p:nvSpPr>
          <p:spPr>
            <a:xfrm>
              <a:off x="1302822" y="3302602"/>
              <a:ext cx="890555" cy="277533"/>
            </a:xfrm>
            <a:prstGeom prst="rect">
              <a:avLst/>
            </a:prstGeom>
            <a:noFill/>
          </p:spPr>
          <p:txBody>
            <a:bodyPr wrap="none">
              <a:spAutoFit/>
            </a:bodyPr>
            <a:lstStyle/>
            <a:p>
              <a:pPr>
                <a:defRPr/>
              </a:pPr>
              <a:r>
                <a:rPr lang="sv-SE" sz="1200" b="1" dirty="0">
                  <a:latin typeface="+mj-lt"/>
                </a:rPr>
                <a:t>ISO 22301</a:t>
              </a:r>
            </a:p>
          </p:txBody>
        </p:sp>
      </p:grpSp>
      <p:grpSp>
        <p:nvGrpSpPr>
          <p:cNvPr id="34" name="Grupp 33">
            <a:extLst>
              <a:ext uri="{FF2B5EF4-FFF2-40B4-BE49-F238E27FC236}">
                <a16:creationId xmlns:a16="http://schemas.microsoft.com/office/drawing/2014/main" id="{AB308DAB-F314-4100-B6E7-235181A0541A}"/>
              </a:ext>
            </a:extLst>
          </p:cNvPr>
          <p:cNvGrpSpPr>
            <a:grpSpLocks/>
          </p:cNvGrpSpPr>
          <p:nvPr/>
        </p:nvGrpSpPr>
        <p:grpSpPr bwMode="auto">
          <a:xfrm>
            <a:off x="966788" y="3849688"/>
            <a:ext cx="2874962" cy="360362"/>
            <a:chOff x="310671" y="3849889"/>
            <a:chExt cx="2874857" cy="360000"/>
          </a:xfrm>
        </p:grpSpPr>
        <p:sp>
          <p:nvSpPr>
            <p:cNvPr id="23" name="Rektangel med rundade hörn 22">
              <a:extLst>
                <a:ext uri="{FF2B5EF4-FFF2-40B4-BE49-F238E27FC236}">
                  <a16:creationId xmlns:a16="http://schemas.microsoft.com/office/drawing/2014/main" id="{E3DFCDA9-6A03-4729-92A5-72ECEAA96129}"/>
                </a:ext>
              </a:extLst>
            </p:cNvPr>
            <p:cNvSpPr/>
            <p:nvPr/>
          </p:nvSpPr>
          <p:spPr>
            <a:xfrm>
              <a:off x="310671" y="3849889"/>
              <a:ext cx="2874857" cy="360000"/>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4" name="textruta 23">
              <a:extLst>
                <a:ext uri="{FF2B5EF4-FFF2-40B4-BE49-F238E27FC236}">
                  <a16:creationId xmlns:a16="http://schemas.microsoft.com/office/drawing/2014/main" id="{A9FF3FE5-2A77-4C0B-B40C-22D4D35720AD}"/>
                </a:ext>
              </a:extLst>
            </p:cNvPr>
            <p:cNvSpPr txBox="1"/>
            <p:nvPr/>
          </p:nvSpPr>
          <p:spPr>
            <a:xfrm>
              <a:off x="1302822" y="3891123"/>
              <a:ext cx="890555" cy="277533"/>
            </a:xfrm>
            <a:prstGeom prst="rect">
              <a:avLst/>
            </a:prstGeom>
            <a:noFill/>
          </p:spPr>
          <p:txBody>
            <a:bodyPr wrap="none">
              <a:spAutoFit/>
            </a:bodyPr>
            <a:lstStyle/>
            <a:p>
              <a:pPr>
                <a:defRPr/>
              </a:pPr>
              <a:r>
                <a:rPr lang="sv-SE" sz="1200" b="1" dirty="0">
                  <a:latin typeface="+mj-lt"/>
                </a:rPr>
                <a:t>ISO 14001</a:t>
              </a:r>
            </a:p>
          </p:txBody>
        </p:sp>
      </p:grpSp>
      <p:pic>
        <p:nvPicPr>
          <p:cNvPr id="29" name="Bildobjekt 28">
            <a:extLst>
              <a:ext uri="{FF2B5EF4-FFF2-40B4-BE49-F238E27FC236}">
                <a16:creationId xmlns:a16="http://schemas.microsoft.com/office/drawing/2014/main" id="{6227F2A1-6E5B-4BC1-8891-5736772D9C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7688" y="2005013"/>
            <a:ext cx="3605212"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ruta 29">
            <a:extLst>
              <a:ext uri="{FF2B5EF4-FFF2-40B4-BE49-F238E27FC236}">
                <a16:creationId xmlns:a16="http://schemas.microsoft.com/office/drawing/2014/main" id="{760426E6-8B4C-420F-971F-6680A6FE687C}"/>
              </a:ext>
            </a:extLst>
          </p:cNvPr>
          <p:cNvSpPr txBox="1">
            <a:spLocks noChangeArrowheads="1"/>
          </p:cNvSpPr>
          <p:nvPr/>
        </p:nvSpPr>
        <p:spPr bwMode="auto">
          <a:xfrm>
            <a:off x="4300538" y="1497013"/>
            <a:ext cx="3711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a:solidFill>
                  <a:srgbClr val="FF0000"/>
                </a:solidFill>
                <a:latin typeface="Times New Roman" panose="02020603050405020304" pitchFamily="18" charset="0"/>
              </a:rPr>
              <a:t>NEJ</a:t>
            </a:r>
            <a:r>
              <a:rPr lang="sv-SE" altLang="sv-SE" sz="1600">
                <a:latin typeface="Times New Roman" panose="02020603050405020304" pitchFamily="18" charset="0"/>
              </a:rPr>
              <a:t> – ISO 31000 är standarden för riskhantering – Försök igen!</a:t>
            </a:r>
          </a:p>
          <a:p>
            <a:pPr>
              <a:spcBef>
                <a:spcPct val="0"/>
              </a:spcBef>
              <a:buFontTx/>
              <a:buNone/>
            </a:pPr>
            <a:endParaRPr lang="sv-SE" altLang="sv-SE" sz="1600">
              <a:latin typeface="Times New Roman" panose="02020603050405020304" pitchFamily="18" charset="0"/>
            </a:endParaRPr>
          </a:p>
        </p:txBody>
      </p:sp>
      <p:sp>
        <p:nvSpPr>
          <p:cNvPr id="31" name="textruta 30">
            <a:extLst>
              <a:ext uri="{FF2B5EF4-FFF2-40B4-BE49-F238E27FC236}">
                <a16:creationId xmlns:a16="http://schemas.microsoft.com/office/drawing/2014/main" id="{16F59442-FDC5-4063-AEC4-937944C3932C}"/>
              </a:ext>
            </a:extLst>
          </p:cNvPr>
          <p:cNvSpPr txBox="1">
            <a:spLocks noChangeArrowheads="1"/>
          </p:cNvSpPr>
          <p:nvPr/>
        </p:nvSpPr>
        <p:spPr bwMode="auto">
          <a:xfrm>
            <a:off x="4302125" y="1522413"/>
            <a:ext cx="39655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a:solidFill>
                  <a:srgbClr val="FF0000"/>
                </a:solidFill>
                <a:latin typeface="Times New Roman" panose="02020603050405020304" pitchFamily="18" charset="0"/>
              </a:rPr>
              <a:t>NEJ</a:t>
            </a:r>
            <a:r>
              <a:rPr lang="sv-SE" altLang="sv-SE" sz="1600">
                <a:latin typeface="Times New Roman" panose="02020603050405020304" pitchFamily="18" charset="0"/>
              </a:rPr>
              <a:t> – ISO 14001 är standarden för miljöledningssystem – Försök igen!</a:t>
            </a:r>
          </a:p>
        </p:txBody>
      </p:sp>
      <p:pic>
        <p:nvPicPr>
          <p:cNvPr id="116751" name="Bildobjekt 2">
            <a:extLst>
              <a:ext uri="{FF2B5EF4-FFF2-40B4-BE49-F238E27FC236}">
                <a16:creationId xmlns:a16="http://schemas.microsoft.com/office/drawing/2014/main" id="{A69B3772-149A-426A-9D6A-3E4BEF091463}"/>
              </a:ext>
            </a:extLst>
          </p:cNvPr>
          <p:cNvPicPr>
            <a:picLocks noChangeAspect="1"/>
          </p:cNvPicPr>
          <p:nvPr/>
        </p:nvPicPr>
        <p:blipFill>
          <a:blip r:embed="rId3">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Höger 36">
            <a:hlinkClick r:id="rId4" action="ppaction://hlinksldjump"/>
            <a:extLst>
              <a:ext uri="{FF2B5EF4-FFF2-40B4-BE49-F238E27FC236}">
                <a16:creationId xmlns:a16="http://schemas.microsoft.com/office/drawing/2014/main" id="{FA8EF079-3010-4E2F-9562-02AEC6FDA6FA}"/>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116754" name="Grupp 37">
            <a:extLst>
              <a:ext uri="{FF2B5EF4-FFF2-40B4-BE49-F238E27FC236}">
                <a16:creationId xmlns:a16="http://schemas.microsoft.com/office/drawing/2014/main" id="{E08E1BF4-BE7F-4AE7-B8A1-D8A88C6A62FA}"/>
              </a:ext>
            </a:extLst>
          </p:cNvPr>
          <p:cNvGrpSpPr>
            <a:grpSpLocks/>
          </p:cNvGrpSpPr>
          <p:nvPr/>
        </p:nvGrpSpPr>
        <p:grpSpPr bwMode="auto">
          <a:xfrm>
            <a:off x="69850" y="6264275"/>
            <a:ext cx="1079500" cy="539750"/>
            <a:chOff x="169363" y="6133850"/>
            <a:chExt cx="1080000" cy="540000"/>
          </a:xfrm>
        </p:grpSpPr>
        <p:sp>
          <p:nvSpPr>
            <p:cNvPr id="39" name="Höger 38">
              <a:extLst>
                <a:ext uri="{FF2B5EF4-FFF2-40B4-BE49-F238E27FC236}">
                  <a16:creationId xmlns:a16="http://schemas.microsoft.com/office/drawing/2014/main" id="{451402A1-C1ED-4253-9E5E-1ACC07045BD4}"/>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0" name="textruta 39">
              <a:hlinkClick r:id="rId5" action="ppaction://hlinksldjump"/>
              <a:extLst>
                <a:ext uri="{FF2B5EF4-FFF2-40B4-BE49-F238E27FC236}">
                  <a16:creationId xmlns:a16="http://schemas.microsoft.com/office/drawing/2014/main" id="{7501A989-5B50-4761-B218-5335BBA09870}"/>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8" name="textruta 37">
            <a:hlinkClick r:id="rId5" action="ppaction://hlinksldjump"/>
            <a:extLst>
              <a:ext uri="{FF2B5EF4-FFF2-40B4-BE49-F238E27FC236}">
                <a16:creationId xmlns:a16="http://schemas.microsoft.com/office/drawing/2014/main" id="{9ACBB4B0-871D-406B-AC66-BBF326B44CC8}"/>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35" name="textruta 34">
            <a:hlinkClick r:id="rId6" action="ppaction://hlinksldjump"/>
            <a:extLst>
              <a:ext uri="{FF2B5EF4-FFF2-40B4-BE49-F238E27FC236}">
                <a16:creationId xmlns:a16="http://schemas.microsoft.com/office/drawing/2014/main" id="{F4CC0207-2455-427A-9CF2-7723A3C9B2F0}"/>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1" nodeType="with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30"/>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 presetClass="exit" presetSubtype="0" fill="hold" grpId="5" nodeType="withEffect">
                                  <p:stCondLst>
                                    <p:cond delay="0"/>
                                  </p:stCondLst>
                                  <p:childTnLst>
                                    <p:set>
                                      <p:cBhvr>
                                        <p:cTn id="13"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 presetClass="exit" presetSubtype="0" fill="hold" grpId="5"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par>
                                <p:cTn id="24" presetID="1" presetClass="exit" presetSubtype="0" fill="hold" grpId="4" nodeType="withEffect">
                                  <p:stCondLst>
                                    <p:cond delay="0"/>
                                  </p:stCondLst>
                                  <p:childTnLst>
                                    <p:set>
                                      <p:cBhvr>
                                        <p:cTn id="25"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3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29"/>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 presetClass="exit" presetSubtype="0" fill="hold" grpId="4" nodeType="withEffect">
                                  <p:stCondLst>
                                    <p:cond delay="0"/>
                                  </p:stCondLst>
                                  <p:childTnLst>
                                    <p:set>
                                      <p:cBhvr>
                                        <p:cTn id="35" dur="1" fill="hold">
                                          <p:stCondLst>
                                            <p:cond delay="0"/>
                                          </p:stCondLst>
                                        </p:cTn>
                                        <p:tgtEl>
                                          <p:spTgt spid="30"/>
                                        </p:tgtEl>
                                        <p:attrNameLst>
                                          <p:attrName>style.visibility</p:attrName>
                                        </p:attrNameLst>
                                      </p:cBhvr>
                                      <p:to>
                                        <p:strVal val="hidden"/>
                                      </p:to>
                                    </p:set>
                                  </p:childTnLst>
                                </p:cTn>
                              </p:par>
                              <p:par>
                                <p:cTn id="36" presetID="1" presetClass="exit" presetSubtype="0" fill="hold" grpId="3" nodeType="withEffect">
                                  <p:stCondLst>
                                    <p:cond delay="0"/>
                                  </p:stCondLst>
                                  <p:childTnLst>
                                    <p:set>
                                      <p:cBhvr>
                                        <p:cTn id="37"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8" restart="whenNotActive" fill="hold" evtFilter="cancelBubble" nodeType="interactiveSeq">
                <p:stCondLst>
                  <p:cond evt="onClick" delay="0">
                    <p:tgtEl>
                      <p:spTgt spid="33"/>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exit" presetSubtype="0" fill="hold"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 presetClass="exit" presetSubtype="0" fill="hold" grpId="4" nodeType="withEffect">
                                  <p:stCondLst>
                                    <p:cond delay="0"/>
                                  </p:stCondLst>
                                  <p:childTnLst>
                                    <p:set>
                                      <p:cBhvr>
                                        <p:cTn id="47" dur="1" fill="hold">
                                          <p:stCondLst>
                                            <p:cond delay="0"/>
                                          </p:stCondLst>
                                        </p:cTn>
                                        <p:tgtEl>
                                          <p:spTgt spid="31"/>
                                        </p:tgtEl>
                                        <p:attrNameLst>
                                          <p:attrName>style.visibility</p:attrName>
                                        </p:attrNameLst>
                                      </p:cBhvr>
                                      <p:to>
                                        <p:strVal val="hidden"/>
                                      </p:to>
                                    </p:set>
                                  </p:childTnLst>
                                </p:cTn>
                              </p:par>
                              <p:par>
                                <p:cTn id="48" presetID="1" presetClass="exit" presetSubtype="0" fill="hold" grpId="5" nodeType="withEffect">
                                  <p:stCondLst>
                                    <p:cond delay="0"/>
                                  </p:stCondLst>
                                  <p:childTnLst>
                                    <p:set>
                                      <p:cBhvr>
                                        <p:cTn id="49"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exit" presetSubtype="0" fill="hold" grpId="2" nodeType="withEffect">
                                  <p:stCondLst>
                                    <p:cond delay="0"/>
                                  </p:stCondLst>
                                  <p:childTnLst>
                                    <p:set>
                                      <p:cBhvr>
                                        <p:cTn id="54" dur="1" fill="hold">
                                          <p:stCondLst>
                                            <p:cond delay="0"/>
                                          </p:stCondLst>
                                        </p:cTn>
                                        <p:tgtEl>
                                          <p:spTgt spid="30"/>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3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2"/>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par>
                                <p:cTn id="66" presetID="1" presetClass="exit" presetSubtype="0" fill="hold" grpId="3" nodeType="withEffect">
                                  <p:stCondLst>
                                    <p:cond delay="0"/>
                                  </p:stCondLst>
                                  <p:childTnLst>
                                    <p:set>
                                      <p:cBhvr>
                                        <p:cTn id="67" dur="1" fill="hold">
                                          <p:stCondLst>
                                            <p:cond delay="0"/>
                                          </p:stCondLst>
                                        </p:cTn>
                                        <p:tgtEl>
                                          <p:spTgt spid="30"/>
                                        </p:tgtEl>
                                        <p:attrNameLst>
                                          <p:attrName>style.visibility</p:attrName>
                                        </p:attrNameLst>
                                      </p:cBhvr>
                                      <p:to>
                                        <p:strVal val="hidden"/>
                                      </p:to>
                                    </p:set>
                                  </p:childTnLst>
                                </p:cTn>
                              </p:par>
                              <p:par>
                                <p:cTn id="68" presetID="1" presetClass="exit" presetSubtype="0" fill="hold" grpId="3" nodeType="withEffect">
                                  <p:stCondLst>
                                    <p:cond delay="0"/>
                                  </p:stCondLst>
                                  <p:childTnLst>
                                    <p:set>
                                      <p:cBhvr>
                                        <p:cTn id="69" dur="1" fill="hold">
                                          <p:stCondLst>
                                            <p:cond delay="0"/>
                                          </p:stCondLst>
                                        </p:cTn>
                                        <p:tgtEl>
                                          <p:spTgt spid="31"/>
                                        </p:tgtEl>
                                        <p:attrNameLst>
                                          <p:attrName>style.visibility</p:attrName>
                                        </p:attrNameLst>
                                      </p:cBhvr>
                                      <p:to>
                                        <p:strVal val="hidden"/>
                                      </p:to>
                                    </p:set>
                                  </p:childTnLst>
                                </p:cTn>
                              </p:par>
                              <p:par>
                                <p:cTn id="70" presetID="1" presetClass="exit" presetSubtype="0" fill="hold" grpId="2" nodeType="withEffect">
                                  <p:stCondLst>
                                    <p:cond delay="0"/>
                                  </p:stCondLst>
                                  <p:childTnLst>
                                    <p:set>
                                      <p:cBhvr>
                                        <p:cTn id="71"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2" grpId="0"/>
      <p:bldP spid="32" grpId="1"/>
      <p:bldP spid="32" grpId="2"/>
      <p:bldP spid="32" grpId="3"/>
      <p:bldP spid="32" grpId="4"/>
      <p:bldP spid="32" grpId="5"/>
      <p:bldP spid="30" grpId="0"/>
      <p:bldP spid="30" grpId="1"/>
      <p:bldP spid="30" grpId="2"/>
      <p:bldP spid="30" grpId="3"/>
      <p:bldP spid="30" grpId="4"/>
      <p:bldP spid="30" grpId="5"/>
      <p:bldP spid="31" grpId="0"/>
      <p:bldP spid="31" grpId="1"/>
      <p:bldP spid="31" grpId="2"/>
      <p:bldP spid="31" grpId="3"/>
      <p:bldP spid="31" grpId="4"/>
      <p:bldP spid="31" grpId="5"/>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ktangel med rundade hörn 8">
            <a:extLst>
              <a:ext uri="{FF2B5EF4-FFF2-40B4-BE49-F238E27FC236}">
                <a16:creationId xmlns:a16="http://schemas.microsoft.com/office/drawing/2014/main" id="{88BEB7D3-DF59-42B2-9965-FC3CA4F919F1}"/>
              </a:ext>
            </a:extLst>
          </p:cNvPr>
          <p:cNvSpPr/>
          <p:nvPr/>
        </p:nvSpPr>
        <p:spPr>
          <a:xfrm>
            <a:off x="4151313" y="1071563"/>
            <a:ext cx="4019550" cy="5108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2" name="textruta 31">
            <a:extLst>
              <a:ext uri="{FF2B5EF4-FFF2-40B4-BE49-F238E27FC236}">
                <a16:creationId xmlns:a16="http://schemas.microsoft.com/office/drawing/2014/main" id="{2EB544BE-5246-43FA-BFD4-D54B1438DC4E}"/>
              </a:ext>
            </a:extLst>
          </p:cNvPr>
          <p:cNvSpPr txBox="1">
            <a:spLocks noChangeArrowheads="1"/>
          </p:cNvSpPr>
          <p:nvPr/>
        </p:nvSpPr>
        <p:spPr bwMode="auto">
          <a:xfrm>
            <a:off x="4303713" y="1243013"/>
            <a:ext cx="3965575"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a:solidFill>
                  <a:srgbClr val="00956F"/>
                </a:solidFill>
                <a:latin typeface="Times New Roman" panose="02020603050405020304" pitchFamily="18" charset="0"/>
              </a:rPr>
              <a:t>JA</a:t>
            </a:r>
            <a:r>
              <a:rPr lang="sv-SE" altLang="sv-SE" sz="1600">
                <a:latin typeface="Times New Roman" panose="02020603050405020304" pitchFamily="18" charset="0"/>
              </a:rPr>
              <a:t> – Den </a:t>
            </a:r>
            <a:r>
              <a:rPr lang="sv-SE" altLang="sv-SE" sz="1600" b="1">
                <a:latin typeface="Times New Roman" panose="02020603050405020304" pitchFamily="18" charset="0"/>
              </a:rPr>
              <a:t>taktiska</a:t>
            </a:r>
            <a:r>
              <a:rPr lang="sv-SE" altLang="sv-SE" sz="1600">
                <a:latin typeface="Times New Roman" panose="02020603050405020304" pitchFamily="18" charset="0"/>
              </a:rPr>
              <a:t> nivån utgör kompetenscentra avseende kontinuitets-hanteringen. Den taktiska nivån består av person/er med övergripande ansvar för att stödja arbetet med kontinuitetshantering. </a:t>
            </a: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r>
              <a:rPr lang="sv-SE" altLang="sv-SE" sz="1600">
                <a:latin typeface="Times New Roman" panose="02020603050405020304" pitchFamily="18" charset="0"/>
              </a:rPr>
              <a:t>Klicka på ”Fortsätt” för att komma till nästa fråga!</a:t>
            </a:r>
          </a:p>
        </p:txBody>
      </p:sp>
      <p:sp>
        <p:nvSpPr>
          <p:cNvPr id="117764" name="Rubrik 1">
            <a:extLst>
              <a:ext uri="{FF2B5EF4-FFF2-40B4-BE49-F238E27FC236}">
                <a16:creationId xmlns:a16="http://schemas.microsoft.com/office/drawing/2014/main" id="{9A97FD64-E2B9-4EA0-A5A7-BA9CC50D5516}"/>
              </a:ext>
            </a:extLst>
          </p:cNvPr>
          <p:cNvSpPr>
            <a:spLocks noGrp="1" noChangeArrowheads="1"/>
          </p:cNvSpPr>
          <p:nvPr>
            <p:ph type="title"/>
          </p:nvPr>
        </p:nvSpPr>
        <p:spPr>
          <a:xfrm>
            <a:off x="0" y="4763"/>
            <a:ext cx="1798638" cy="1066800"/>
          </a:xfrm>
        </p:spPr>
        <p:txBody>
          <a:bodyPr/>
          <a:lstStyle/>
          <a:p>
            <a:r>
              <a:rPr lang="sv-SE" altLang="sv-SE"/>
              <a:t>Fråga 2</a:t>
            </a:r>
          </a:p>
        </p:txBody>
      </p:sp>
      <p:sp>
        <p:nvSpPr>
          <p:cNvPr id="117765" name="textruta 12">
            <a:extLst>
              <a:ext uri="{FF2B5EF4-FFF2-40B4-BE49-F238E27FC236}">
                <a16:creationId xmlns:a16="http://schemas.microsoft.com/office/drawing/2014/main" id="{AC2CC0E0-58E3-4D15-B684-6563627EC371}"/>
              </a:ext>
            </a:extLst>
          </p:cNvPr>
          <p:cNvSpPr txBox="1">
            <a:spLocks noChangeArrowheads="1"/>
          </p:cNvSpPr>
          <p:nvPr/>
        </p:nvSpPr>
        <p:spPr bwMode="auto">
          <a:xfrm>
            <a:off x="730250" y="1563688"/>
            <a:ext cx="33464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800">
                <a:latin typeface="Times New Roman" panose="02020603050405020304" pitchFamily="18" charset="0"/>
              </a:rPr>
              <a:t>Vilken nivå inom organisationen utgör ofta kompetenscentra för kontinuitetshantering och koordinerar och stödjer arbetet? Strategisk, taktisk, eller operativ nivå?</a:t>
            </a:r>
          </a:p>
        </p:txBody>
      </p:sp>
      <p:grpSp>
        <p:nvGrpSpPr>
          <p:cNvPr id="17" name="Grupp 16">
            <a:extLst>
              <a:ext uri="{FF2B5EF4-FFF2-40B4-BE49-F238E27FC236}">
                <a16:creationId xmlns:a16="http://schemas.microsoft.com/office/drawing/2014/main" id="{043DD3B1-BD4E-418B-95B1-C4A8659FB9FC}"/>
              </a:ext>
            </a:extLst>
          </p:cNvPr>
          <p:cNvGrpSpPr>
            <a:grpSpLocks/>
          </p:cNvGrpSpPr>
          <p:nvPr/>
        </p:nvGrpSpPr>
        <p:grpSpPr bwMode="auto">
          <a:xfrm>
            <a:off x="838200" y="3419475"/>
            <a:ext cx="2874963" cy="360363"/>
            <a:chOff x="2516219" y="6344626"/>
            <a:chExt cx="2874857" cy="360000"/>
          </a:xfrm>
        </p:grpSpPr>
        <p:sp>
          <p:nvSpPr>
            <p:cNvPr id="18" name="Rektangel med rundade hörn 17">
              <a:extLst>
                <a:ext uri="{FF2B5EF4-FFF2-40B4-BE49-F238E27FC236}">
                  <a16:creationId xmlns:a16="http://schemas.microsoft.com/office/drawing/2014/main" id="{F59DC1A6-984F-4F89-961A-822ED9E99387}"/>
                </a:ext>
              </a:extLst>
            </p:cNvPr>
            <p:cNvSpPr/>
            <p:nvPr/>
          </p:nvSpPr>
          <p:spPr>
            <a:xfrm>
              <a:off x="2516219" y="6344626"/>
              <a:ext cx="2874857" cy="360000"/>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9" name="textruta 18">
              <a:extLst>
                <a:ext uri="{FF2B5EF4-FFF2-40B4-BE49-F238E27FC236}">
                  <a16:creationId xmlns:a16="http://schemas.microsoft.com/office/drawing/2014/main" id="{CC1C96A7-13D5-4CDD-B0ED-86A6AE4584D3}"/>
                </a:ext>
              </a:extLst>
            </p:cNvPr>
            <p:cNvSpPr txBox="1"/>
            <p:nvPr/>
          </p:nvSpPr>
          <p:spPr>
            <a:xfrm>
              <a:off x="3498846" y="6385859"/>
              <a:ext cx="895317" cy="275947"/>
            </a:xfrm>
            <a:prstGeom prst="rect">
              <a:avLst/>
            </a:prstGeom>
            <a:noFill/>
          </p:spPr>
          <p:txBody>
            <a:bodyPr wrap="none">
              <a:spAutoFit/>
            </a:bodyPr>
            <a:lstStyle/>
            <a:p>
              <a:pPr>
                <a:defRPr/>
              </a:pPr>
              <a:r>
                <a:rPr lang="sv-SE" sz="1200" b="1" dirty="0">
                  <a:latin typeface="+mj-lt"/>
                </a:rPr>
                <a:t>Strategisk</a:t>
              </a:r>
            </a:p>
          </p:txBody>
        </p:sp>
      </p:grpSp>
      <p:grpSp>
        <p:nvGrpSpPr>
          <p:cNvPr id="33" name="Grupp 32">
            <a:extLst>
              <a:ext uri="{FF2B5EF4-FFF2-40B4-BE49-F238E27FC236}">
                <a16:creationId xmlns:a16="http://schemas.microsoft.com/office/drawing/2014/main" id="{B86172A0-14F0-40E2-8DA1-5C99B950CF58}"/>
              </a:ext>
            </a:extLst>
          </p:cNvPr>
          <p:cNvGrpSpPr>
            <a:grpSpLocks/>
          </p:cNvGrpSpPr>
          <p:nvPr/>
        </p:nvGrpSpPr>
        <p:grpSpPr bwMode="auto">
          <a:xfrm>
            <a:off x="838200" y="4006850"/>
            <a:ext cx="2874963" cy="360363"/>
            <a:chOff x="310671" y="3261369"/>
            <a:chExt cx="2874857" cy="360000"/>
          </a:xfrm>
        </p:grpSpPr>
        <p:sp>
          <p:nvSpPr>
            <p:cNvPr id="21" name="Rektangel med rundade hörn 20">
              <a:extLst>
                <a:ext uri="{FF2B5EF4-FFF2-40B4-BE49-F238E27FC236}">
                  <a16:creationId xmlns:a16="http://schemas.microsoft.com/office/drawing/2014/main" id="{63ED2F74-C5AA-4DA6-B995-2039786100F2}"/>
                </a:ext>
              </a:extLst>
            </p:cNvPr>
            <p:cNvSpPr/>
            <p:nvPr/>
          </p:nvSpPr>
          <p:spPr>
            <a:xfrm>
              <a:off x="310671" y="3261369"/>
              <a:ext cx="2874857" cy="360000"/>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2" name="textruta 21">
              <a:extLst>
                <a:ext uri="{FF2B5EF4-FFF2-40B4-BE49-F238E27FC236}">
                  <a16:creationId xmlns:a16="http://schemas.microsoft.com/office/drawing/2014/main" id="{9C349EBB-9C7C-4A79-9F96-4179FEEEDC5A}"/>
                </a:ext>
              </a:extLst>
            </p:cNvPr>
            <p:cNvSpPr txBox="1"/>
            <p:nvPr/>
          </p:nvSpPr>
          <p:spPr>
            <a:xfrm>
              <a:off x="1380607" y="3302602"/>
              <a:ext cx="725461" cy="275947"/>
            </a:xfrm>
            <a:prstGeom prst="rect">
              <a:avLst/>
            </a:prstGeom>
            <a:noFill/>
          </p:spPr>
          <p:txBody>
            <a:bodyPr wrap="none">
              <a:spAutoFit/>
            </a:bodyPr>
            <a:lstStyle/>
            <a:p>
              <a:pPr>
                <a:defRPr/>
              </a:pPr>
              <a:r>
                <a:rPr lang="sv-SE" sz="1200" b="1" dirty="0">
                  <a:latin typeface="+mj-lt"/>
                </a:rPr>
                <a:t>Taktisk</a:t>
              </a:r>
            </a:p>
          </p:txBody>
        </p:sp>
      </p:grpSp>
      <p:grpSp>
        <p:nvGrpSpPr>
          <p:cNvPr id="34" name="Grupp 33">
            <a:extLst>
              <a:ext uri="{FF2B5EF4-FFF2-40B4-BE49-F238E27FC236}">
                <a16:creationId xmlns:a16="http://schemas.microsoft.com/office/drawing/2014/main" id="{7321E194-A142-4821-B5D5-C7388DB9555E}"/>
              </a:ext>
            </a:extLst>
          </p:cNvPr>
          <p:cNvGrpSpPr>
            <a:grpSpLocks/>
          </p:cNvGrpSpPr>
          <p:nvPr/>
        </p:nvGrpSpPr>
        <p:grpSpPr bwMode="auto">
          <a:xfrm>
            <a:off x="838200" y="4595813"/>
            <a:ext cx="2874963" cy="360362"/>
            <a:chOff x="310671" y="3849889"/>
            <a:chExt cx="2874857" cy="360000"/>
          </a:xfrm>
        </p:grpSpPr>
        <p:sp>
          <p:nvSpPr>
            <p:cNvPr id="23" name="Rektangel med rundade hörn 22">
              <a:extLst>
                <a:ext uri="{FF2B5EF4-FFF2-40B4-BE49-F238E27FC236}">
                  <a16:creationId xmlns:a16="http://schemas.microsoft.com/office/drawing/2014/main" id="{BA1017E1-6D08-46C9-8732-E89686A239E5}"/>
                </a:ext>
              </a:extLst>
            </p:cNvPr>
            <p:cNvSpPr/>
            <p:nvPr/>
          </p:nvSpPr>
          <p:spPr>
            <a:xfrm>
              <a:off x="310671" y="3849889"/>
              <a:ext cx="2874857" cy="360000"/>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4" name="textruta 23">
              <a:extLst>
                <a:ext uri="{FF2B5EF4-FFF2-40B4-BE49-F238E27FC236}">
                  <a16:creationId xmlns:a16="http://schemas.microsoft.com/office/drawing/2014/main" id="{34898676-2825-4959-9A0D-250EAE5E432D}"/>
                </a:ext>
              </a:extLst>
            </p:cNvPr>
            <p:cNvSpPr txBox="1"/>
            <p:nvPr/>
          </p:nvSpPr>
          <p:spPr>
            <a:xfrm>
              <a:off x="1342508" y="3891123"/>
              <a:ext cx="808008" cy="275948"/>
            </a:xfrm>
            <a:prstGeom prst="rect">
              <a:avLst/>
            </a:prstGeom>
            <a:noFill/>
          </p:spPr>
          <p:txBody>
            <a:bodyPr wrap="none">
              <a:spAutoFit/>
            </a:bodyPr>
            <a:lstStyle/>
            <a:p>
              <a:pPr>
                <a:defRPr/>
              </a:pPr>
              <a:r>
                <a:rPr lang="sv-SE" sz="1200" b="1" dirty="0">
                  <a:latin typeface="+mj-lt"/>
                </a:rPr>
                <a:t>Operativ</a:t>
              </a:r>
            </a:p>
          </p:txBody>
        </p:sp>
      </p:grpSp>
      <p:pic>
        <p:nvPicPr>
          <p:cNvPr id="29" name="Bildobjekt 28">
            <a:extLst>
              <a:ext uri="{FF2B5EF4-FFF2-40B4-BE49-F238E27FC236}">
                <a16:creationId xmlns:a16="http://schemas.microsoft.com/office/drawing/2014/main" id="{955FFC41-AA7A-40E0-95F4-93459E52F4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7688" y="2833688"/>
            <a:ext cx="3605212"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ruta 29">
            <a:extLst>
              <a:ext uri="{FF2B5EF4-FFF2-40B4-BE49-F238E27FC236}">
                <a16:creationId xmlns:a16="http://schemas.microsoft.com/office/drawing/2014/main" id="{AA8DC638-51A9-4DA5-86FA-4CF7A8E2CDE9}"/>
              </a:ext>
            </a:extLst>
          </p:cNvPr>
          <p:cNvSpPr txBox="1">
            <a:spLocks noChangeArrowheads="1"/>
          </p:cNvSpPr>
          <p:nvPr/>
        </p:nvSpPr>
        <p:spPr bwMode="auto">
          <a:xfrm>
            <a:off x="4303713" y="1489075"/>
            <a:ext cx="3711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a:solidFill>
                  <a:srgbClr val="FF0000"/>
                </a:solidFill>
                <a:latin typeface="Times New Roman" panose="02020603050405020304" pitchFamily="18" charset="0"/>
              </a:rPr>
              <a:t>NEJ</a:t>
            </a:r>
            <a:r>
              <a:rPr lang="sv-SE" altLang="sv-SE" sz="1600">
                <a:latin typeface="Times New Roman" panose="02020603050405020304" pitchFamily="18" charset="0"/>
              </a:rPr>
              <a:t> – Med den </a:t>
            </a:r>
            <a:r>
              <a:rPr lang="sv-SE" altLang="sv-SE" sz="1600" b="1">
                <a:latin typeface="Times New Roman" panose="02020603050405020304" pitchFamily="18" charset="0"/>
              </a:rPr>
              <a:t>strategiska</a:t>
            </a:r>
            <a:r>
              <a:rPr lang="sv-SE" altLang="sv-SE" sz="1600">
                <a:latin typeface="Times New Roman" panose="02020603050405020304" pitchFamily="18" charset="0"/>
              </a:rPr>
              <a:t> nivån menas typiskt sett den högsta ledningen. Ansvar på denna nivå inkluderar ofta beslut av policyn och finansiering av kontinuitetsarbetet – Försök igen! </a:t>
            </a:r>
          </a:p>
        </p:txBody>
      </p:sp>
      <p:sp>
        <p:nvSpPr>
          <p:cNvPr id="31" name="textruta 30">
            <a:extLst>
              <a:ext uri="{FF2B5EF4-FFF2-40B4-BE49-F238E27FC236}">
                <a16:creationId xmlns:a16="http://schemas.microsoft.com/office/drawing/2014/main" id="{FB519465-FDD9-472D-9B16-6F89588AFFF5}"/>
              </a:ext>
            </a:extLst>
          </p:cNvPr>
          <p:cNvSpPr txBox="1">
            <a:spLocks noChangeArrowheads="1"/>
          </p:cNvSpPr>
          <p:nvPr/>
        </p:nvSpPr>
        <p:spPr bwMode="auto">
          <a:xfrm>
            <a:off x="4303713" y="1484313"/>
            <a:ext cx="3965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a:solidFill>
                  <a:srgbClr val="FF0000"/>
                </a:solidFill>
                <a:latin typeface="Times New Roman" panose="02020603050405020304" pitchFamily="18" charset="0"/>
              </a:rPr>
              <a:t>NEJ</a:t>
            </a:r>
            <a:r>
              <a:rPr lang="sv-SE" altLang="sv-SE" sz="1600">
                <a:latin typeface="Times New Roman" panose="02020603050405020304" pitchFamily="18" charset="0"/>
              </a:rPr>
              <a:t> – Den </a:t>
            </a:r>
            <a:r>
              <a:rPr lang="sv-SE" altLang="sv-SE" sz="1600" b="1">
                <a:latin typeface="Times New Roman" panose="02020603050405020304" pitchFamily="18" charset="0"/>
              </a:rPr>
              <a:t>operativa</a:t>
            </a:r>
            <a:r>
              <a:rPr lang="sv-SE" altLang="sv-SE" sz="1600">
                <a:latin typeface="Times New Roman" panose="02020603050405020304" pitchFamily="18" charset="0"/>
              </a:rPr>
              <a:t> nivån är de individer som ansvarar för analys av verksamheten, utvecklar kontinuitetslösningar och -planer för sina områden, samt genomför tester och övningar – Försök igen!</a:t>
            </a:r>
          </a:p>
        </p:txBody>
      </p:sp>
      <p:pic>
        <p:nvPicPr>
          <p:cNvPr id="28" name="Bildobjekt 27">
            <a:extLst>
              <a:ext uri="{FF2B5EF4-FFF2-40B4-BE49-F238E27FC236}">
                <a16:creationId xmlns:a16="http://schemas.microsoft.com/office/drawing/2014/main" id="{814C00F8-D632-483F-A551-28D86205BD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0588" y="3554413"/>
            <a:ext cx="25209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8" name="Picture 4">
            <a:extLst>
              <a:ext uri="{FF2B5EF4-FFF2-40B4-BE49-F238E27FC236}">
                <a16:creationId xmlns:a16="http://schemas.microsoft.com/office/drawing/2014/main" id="{D237183F-AB64-4F89-B65E-80811D2F01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475" y="3586163"/>
            <a:ext cx="2514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74" name="Bildobjekt 2">
            <a:extLst>
              <a:ext uri="{FF2B5EF4-FFF2-40B4-BE49-F238E27FC236}">
                <a16:creationId xmlns:a16="http://schemas.microsoft.com/office/drawing/2014/main" id="{1C595DF5-3766-4A95-ADDE-63C456861D66}"/>
              </a:ext>
            </a:extLst>
          </p:cNvPr>
          <p:cNvPicPr>
            <a:picLocks noChangeAspect="1"/>
          </p:cNvPicPr>
          <p:nvPr/>
        </p:nvPicPr>
        <p:blipFill>
          <a:blip r:embed="rId5">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Bildobjekt 26">
            <a:extLst>
              <a:ext uri="{FF2B5EF4-FFF2-40B4-BE49-F238E27FC236}">
                <a16:creationId xmlns:a16="http://schemas.microsoft.com/office/drawing/2014/main" id="{4EFB2796-0143-4DAC-B25F-45F0B194A6F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95825" y="3576638"/>
            <a:ext cx="25193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Höger 37">
            <a:hlinkClick r:id="rId7" action="ppaction://hlinksldjump"/>
            <a:extLst>
              <a:ext uri="{FF2B5EF4-FFF2-40B4-BE49-F238E27FC236}">
                <a16:creationId xmlns:a16="http://schemas.microsoft.com/office/drawing/2014/main" id="{B6E4140F-A4C0-479B-82B9-CA5CF66085EA}"/>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117778" name="Grupp 38">
            <a:extLst>
              <a:ext uri="{FF2B5EF4-FFF2-40B4-BE49-F238E27FC236}">
                <a16:creationId xmlns:a16="http://schemas.microsoft.com/office/drawing/2014/main" id="{F3037247-F5E8-431B-8095-7CF96DF12138}"/>
              </a:ext>
            </a:extLst>
          </p:cNvPr>
          <p:cNvGrpSpPr>
            <a:grpSpLocks/>
          </p:cNvGrpSpPr>
          <p:nvPr/>
        </p:nvGrpSpPr>
        <p:grpSpPr bwMode="auto">
          <a:xfrm>
            <a:off x="69850" y="6264275"/>
            <a:ext cx="1079500" cy="539750"/>
            <a:chOff x="169363" y="6133850"/>
            <a:chExt cx="1080000" cy="540000"/>
          </a:xfrm>
        </p:grpSpPr>
        <p:sp>
          <p:nvSpPr>
            <p:cNvPr id="40" name="Höger 39">
              <a:extLst>
                <a:ext uri="{FF2B5EF4-FFF2-40B4-BE49-F238E27FC236}">
                  <a16:creationId xmlns:a16="http://schemas.microsoft.com/office/drawing/2014/main" id="{DEF835B3-9C8C-43F1-8A54-30BF167F2FE5}"/>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1" name="textruta 40">
              <a:hlinkClick r:id="rId8" action="ppaction://hlinksldjump"/>
              <a:extLst>
                <a:ext uri="{FF2B5EF4-FFF2-40B4-BE49-F238E27FC236}">
                  <a16:creationId xmlns:a16="http://schemas.microsoft.com/office/drawing/2014/main" id="{9ACCC8CC-647D-4E79-A898-AE076ACFD491}"/>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9" name="textruta 38">
            <a:hlinkClick r:id="rId8" action="ppaction://hlinksldjump"/>
            <a:extLst>
              <a:ext uri="{FF2B5EF4-FFF2-40B4-BE49-F238E27FC236}">
                <a16:creationId xmlns:a16="http://schemas.microsoft.com/office/drawing/2014/main" id="{4D93498C-45F8-4FBB-9A23-7145E7B8E851}"/>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35" name="textruta 34">
            <a:hlinkClick r:id="rId9" action="ppaction://hlinksldjump"/>
            <a:extLst>
              <a:ext uri="{FF2B5EF4-FFF2-40B4-BE49-F238E27FC236}">
                <a16:creationId xmlns:a16="http://schemas.microsoft.com/office/drawing/2014/main" id="{13BD7A35-C738-4878-845B-8B1EC43B912F}"/>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 presetClass="exit" presetSubtype="0" fill="hold" nodeType="withEffect">
                                  <p:stCondLst>
                                    <p:cond delay="0"/>
                                  </p:stCondLst>
                                  <p:childTnLst>
                                    <p:set>
                                      <p:cBhvr>
                                        <p:cTn id="17" dur="1" fill="hold">
                                          <p:stCondLst>
                                            <p:cond delay="0"/>
                                          </p:stCondLst>
                                        </p:cTn>
                                        <p:tgtEl>
                                          <p:spTgt spid="27"/>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28"/>
                                        </p:tgtEl>
                                        <p:attrNameLst>
                                          <p:attrName>style.visibility</p:attrName>
                                        </p:attrNameLst>
                                      </p:cBhvr>
                                      <p:to>
                                        <p:strVal val="hidden"/>
                                      </p:to>
                                    </p:set>
                                  </p:childTnLst>
                                </p:cTn>
                              </p:par>
                              <p:par>
                                <p:cTn id="20" presetID="1" presetClass="exit" presetSubtype="0" fill="hold" grpId="6" nodeType="withEffect">
                                  <p:stCondLst>
                                    <p:cond delay="0"/>
                                  </p:stCondLst>
                                  <p:childTnLst>
                                    <p:set>
                                      <p:cBhvr>
                                        <p:cTn id="21" dur="1" fill="hold">
                                          <p:stCondLst>
                                            <p:cond delay="0"/>
                                          </p:stCondLst>
                                        </p:cTn>
                                        <p:tgtEl>
                                          <p:spTgt spid="31"/>
                                        </p:tgtEl>
                                        <p:attrNameLst>
                                          <p:attrName>style.visibility</p:attrName>
                                        </p:attrNameLst>
                                      </p:cBhvr>
                                      <p:to>
                                        <p:strVal val="hidden"/>
                                      </p:to>
                                    </p:set>
                                  </p:childTnLst>
                                </p:cTn>
                              </p:par>
                              <p:par>
                                <p:cTn id="22" presetID="1" presetClass="exit" presetSubtype="0" fill="hold" grpId="6" nodeType="withEffect">
                                  <p:stCondLst>
                                    <p:cond delay="0"/>
                                  </p:stCondLst>
                                  <p:childTnLst>
                                    <p:set>
                                      <p:cBhvr>
                                        <p:cTn id="23" dur="1" fill="hold">
                                          <p:stCondLst>
                                            <p:cond delay="0"/>
                                          </p:stCondLst>
                                        </p:cTn>
                                        <p:tgtEl>
                                          <p:spTgt spid="30"/>
                                        </p:tgtEl>
                                        <p:attrNameLst>
                                          <p:attrName>style.visibility</p:attrName>
                                        </p:attrNameLst>
                                      </p:cBhvr>
                                      <p:to>
                                        <p:strVal val="hidden"/>
                                      </p:to>
                                    </p:set>
                                  </p:childTnLst>
                                </p:cTn>
                              </p:par>
                              <p:par>
                                <p:cTn id="24" presetID="1" presetClass="exit" presetSubtype="0" fill="hold" grpId="5" nodeType="withEffect">
                                  <p:stCondLst>
                                    <p:cond delay="0"/>
                                  </p:stCondLst>
                                  <p:childTnLst>
                                    <p:set>
                                      <p:cBhvr>
                                        <p:cTn id="25" dur="1" fill="hold">
                                          <p:stCondLst>
                                            <p:cond delay="0"/>
                                          </p:stCondLst>
                                        </p:cTn>
                                        <p:tgtEl>
                                          <p:spTgt spid="3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962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 presetClass="exit" presetSubtype="0" fill="hold" nodeType="withEffect">
                                  <p:stCondLst>
                                    <p:cond delay="0"/>
                                  </p:stCondLst>
                                  <p:childTnLst>
                                    <p:set>
                                      <p:cBhvr>
                                        <p:cTn id="40" dur="1" fill="hold">
                                          <p:stCondLst>
                                            <p:cond delay="0"/>
                                          </p:stCondLst>
                                        </p:cTn>
                                        <p:tgtEl>
                                          <p:spTgt spid="27"/>
                                        </p:tgtEl>
                                        <p:attrNameLst>
                                          <p:attrName>style.visibility</p:attrName>
                                        </p:attrNameLst>
                                      </p:cBhvr>
                                      <p:to>
                                        <p:strVal val="hidden"/>
                                      </p:to>
                                    </p:set>
                                  </p:childTnLst>
                                </p:cTn>
                              </p:par>
                              <p:par>
                                <p:cTn id="41" presetID="1" presetClass="exit" presetSubtype="0" fill="hold" grpId="3" nodeType="withEffect">
                                  <p:stCondLst>
                                    <p:cond delay="0"/>
                                  </p:stCondLst>
                                  <p:childTnLst>
                                    <p:set>
                                      <p:cBhvr>
                                        <p:cTn id="42" dur="1" fill="hold">
                                          <p:stCondLst>
                                            <p:cond delay="0"/>
                                          </p:stCondLst>
                                        </p:cTn>
                                        <p:tgtEl>
                                          <p:spTgt spid="31"/>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9627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7" restart="whenNotActive" fill="hold" evtFilter="cancelBubble" nodeType="interactiveSeq">
                <p:stCondLst>
                  <p:cond evt="onClick" delay="0">
                    <p:tgtEl>
                      <p:spTgt spid="3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xit" presetSubtype="0" fill="hold" nodeType="clickEffect">
                                  <p:stCondLst>
                                    <p:cond delay="0"/>
                                  </p:stCondLst>
                                  <p:childTnLst>
                                    <p:set>
                                      <p:cBhvr>
                                        <p:cTn id="51" dur="1" fill="hold">
                                          <p:stCondLst>
                                            <p:cond delay="0"/>
                                          </p:stCondLst>
                                        </p:cTn>
                                        <p:tgtEl>
                                          <p:spTgt spid="29"/>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 presetClass="exit" presetSubtype="0" fill="hold" nodeType="withEffect">
                                  <p:stCondLst>
                                    <p:cond delay="0"/>
                                  </p:stCondLst>
                                  <p:childTnLst>
                                    <p:set>
                                      <p:cBhvr>
                                        <p:cTn id="59" dur="1" fill="hold">
                                          <p:stCondLst>
                                            <p:cond delay="0"/>
                                          </p:stCondLst>
                                        </p:cTn>
                                        <p:tgtEl>
                                          <p:spTgt spid="28"/>
                                        </p:tgtEl>
                                        <p:attrNameLst>
                                          <p:attrName>style.visibility</p:attrName>
                                        </p:attrNameLst>
                                      </p:cBhvr>
                                      <p:to>
                                        <p:strVal val="hidden"/>
                                      </p:to>
                                    </p:set>
                                  </p:childTnLst>
                                </p:cTn>
                              </p:par>
                              <p:par>
                                <p:cTn id="60" presetID="1" presetClass="exit" presetSubtype="0" fill="hold" grpId="3" nodeType="withEffect">
                                  <p:stCondLst>
                                    <p:cond delay="0"/>
                                  </p:stCondLst>
                                  <p:childTnLst>
                                    <p:set>
                                      <p:cBhvr>
                                        <p:cTn id="61" dur="1" fill="hold">
                                          <p:stCondLst>
                                            <p:cond delay="0"/>
                                          </p:stCondLst>
                                        </p:cTn>
                                        <p:tgtEl>
                                          <p:spTgt spid="30"/>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32"/>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96278"/>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66" restart="whenNotActive" fill="hold" evtFilter="cancelBubble" nodeType="interactiveSeq">
                <p:stCondLst>
                  <p:cond evt="onClick" delay="0">
                    <p:tgtEl>
                      <p:spTgt spid="33"/>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1" presetClass="exit" presetSubtype="0" fill="hold" nodeType="clickEffect">
                                  <p:stCondLst>
                                    <p:cond delay="0"/>
                                  </p:stCondLst>
                                  <p:childTnLst>
                                    <p:set>
                                      <p:cBhvr>
                                        <p:cTn id="70" dur="1" fill="hold">
                                          <p:stCondLst>
                                            <p:cond delay="0"/>
                                          </p:stCondLst>
                                        </p:cTn>
                                        <p:tgtEl>
                                          <p:spTgt spid="29"/>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 presetClass="entr" presetSubtype="0" fill="hold" nodeType="withEffect">
                                  <p:stCondLst>
                                    <p:cond delay="0"/>
                                  </p:stCondLst>
                                  <p:childTnLst>
                                    <p:set>
                                      <p:cBhvr>
                                        <p:cTn id="75" dur="1" fill="hold">
                                          <p:stCondLst>
                                            <p:cond delay="0"/>
                                          </p:stCondLst>
                                        </p:cTn>
                                        <p:tgtEl>
                                          <p:spTgt spid="96278"/>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27"/>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28"/>
                                        </p:tgtEl>
                                        <p:attrNameLst>
                                          <p:attrName>style.visibility</p:attrName>
                                        </p:attrNameLst>
                                      </p:cBhvr>
                                      <p:to>
                                        <p:strVal val="hidden"/>
                                      </p:to>
                                    </p:set>
                                  </p:childTnLst>
                                </p:cTn>
                              </p:par>
                              <p:par>
                                <p:cTn id="80" presetID="1" presetClass="exit" presetSubtype="0" fill="hold" grpId="2" nodeType="withEffect">
                                  <p:stCondLst>
                                    <p:cond delay="0"/>
                                  </p:stCondLst>
                                  <p:childTnLst>
                                    <p:set>
                                      <p:cBhvr>
                                        <p:cTn id="81" dur="1" fill="hold">
                                          <p:stCondLst>
                                            <p:cond delay="0"/>
                                          </p:stCondLst>
                                        </p:cTn>
                                        <p:tgtEl>
                                          <p:spTgt spid="31"/>
                                        </p:tgtEl>
                                        <p:attrNameLst>
                                          <p:attrName>style.visibility</p:attrName>
                                        </p:attrNameLst>
                                      </p:cBhvr>
                                      <p:to>
                                        <p:strVal val="hidden"/>
                                      </p:to>
                                    </p:set>
                                  </p:childTnLst>
                                </p:cTn>
                              </p:par>
                              <p:par>
                                <p:cTn id="82" presetID="1" presetClass="exit" presetSubtype="0" fill="hold" grpId="2" nodeType="withEffect">
                                  <p:stCondLst>
                                    <p:cond delay="0"/>
                                  </p:stCondLst>
                                  <p:childTnLst>
                                    <p:set>
                                      <p:cBhvr>
                                        <p:cTn id="83"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4" restart="whenNotActive" fill="hold" evtFilter="cancelBubble" nodeType="interactiveSeq">
                <p:stCondLst>
                  <p:cond evt="onClick" delay="0">
                    <p:tgtEl>
                      <p:spTgt spid="38"/>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 presetClass="exit" presetSubtype="0" fill="hold" nodeType="clickEffect">
                                  <p:stCondLst>
                                    <p:cond delay="0"/>
                                  </p:stCondLst>
                                  <p:childTnLst>
                                    <p:set>
                                      <p:cBhvr>
                                        <p:cTn id="88" dur="1" fill="hold">
                                          <p:stCondLst>
                                            <p:cond delay="0"/>
                                          </p:stCondLst>
                                        </p:cTn>
                                        <p:tgtEl>
                                          <p:spTgt spid="27"/>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8"/>
                                        </p:tgtEl>
                                        <p:attrNameLst>
                                          <p:attrName>style.visibility</p:attrName>
                                        </p:attrNameLst>
                                      </p:cBhvr>
                                      <p:to>
                                        <p:strVal val="hidden"/>
                                      </p:to>
                                    </p:set>
                                  </p:childTnLst>
                                </p:cTn>
                              </p:par>
                              <p:par>
                                <p:cTn id="91" presetID="1" presetClass="exit" presetSubtype="0" fill="hold" grpId="4" nodeType="withEffect">
                                  <p:stCondLst>
                                    <p:cond delay="0"/>
                                  </p:stCondLst>
                                  <p:childTnLst>
                                    <p:set>
                                      <p:cBhvr>
                                        <p:cTn id="92" dur="1" fill="hold">
                                          <p:stCondLst>
                                            <p:cond delay="0"/>
                                          </p:stCondLst>
                                        </p:cTn>
                                        <p:tgtEl>
                                          <p:spTgt spid="31"/>
                                        </p:tgtEl>
                                        <p:attrNameLst>
                                          <p:attrName>style.visibility</p:attrName>
                                        </p:attrNameLst>
                                      </p:cBhvr>
                                      <p:to>
                                        <p:strVal val="hidden"/>
                                      </p:to>
                                    </p:set>
                                  </p:childTnLst>
                                </p:cTn>
                              </p:par>
                              <p:par>
                                <p:cTn id="93" presetID="1" presetClass="exit" presetSubtype="0" fill="hold" grpId="4" nodeType="withEffect">
                                  <p:stCondLst>
                                    <p:cond delay="0"/>
                                  </p:stCondLst>
                                  <p:childTnLst>
                                    <p:set>
                                      <p:cBhvr>
                                        <p:cTn id="94" dur="1" fill="hold">
                                          <p:stCondLst>
                                            <p:cond delay="0"/>
                                          </p:stCondLst>
                                        </p:cTn>
                                        <p:tgtEl>
                                          <p:spTgt spid="30"/>
                                        </p:tgtEl>
                                        <p:attrNameLst>
                                          <p:attrName>style.visibility</p:attrName>
                                        </p:attrNameLst>
                                      </p:cBhvr>
                                      <p:to>
                                        <p:strVal val="hidden"/>
                                      </p:to>
                                    </p:set>
                                  </p:childTnLst>
                                </p:cTn>
                              </p:par>
                              <p:par>
                                <p:cTn id="95" presetID="1" presetClass="exit" presetSubtype="0" fill="hold" grpId="3" nodeType="withEffect">
                                  <p:stCondLst>
                                    <p:cond delay="0"/>
                                  </p:stCondLst>
                                  <p:childTnLst>
                                    <p:set>
                                      <p:cBhvr>
                                        <p:cTn id="96" dur="1" fill="hold">
                                          <p:stCondLst>
                                            <p:cond delay="0"/>
                                          </p:stCondLst>
                                        </p:cTn>
                                        <p:tgtEl>
                                          <p:spTgt spid="32"/>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96278"/>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38"/>
                  </p:tgtEl>
                </p:cond>
              </p:nextCondLst>
            </p:seq>
            <p:seq concurrent="1" nextAc="seek">
              <p:cTn id="101" restart="whenNotActive" fill="hold" evtFilter="cancelBubble" nodeType="interactiveSeq">
                <p:stCondLst>
                  <p:cond evt="onClick" delay="0">
                    <p:tgtEl>
                      <p:spTgt spid="39"/>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 presetClass="exit" presetSubtype="0" fill="hold" nodeType="clickEffect">
                                  <p:stCondLst>
                                    <p:cond delay="0"/>
                                  </p:stCondLst>
                                  <p:childTnLst>
                                    <p:set>
                                      <p:cBhvr>
                                        <p:cTn id="105" dur="1" fill="hold">
                                          <p:stCondLst>
                                            <p:cond delay="0"/>
                                          </p:stCondLst>
                                        </p:cTn>
                                        <p:tgtEl>
                                          <p:spTgt spid="27"/>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28"/>
                                        </p:tgtEl>
                                        <p:attrNameLst>
                                          <p:attrName>style.visibility</p:attrName>
                                        </p:attrNameLst>
                                      </p:cBhvr>
                                      <p:to>
                                        <p:strVal val="hidden"/>
                                      </p:to>
                                    </p:set>
                                  </p:childTnLst>
                                </p:cTn>
                              </p:par>
                              <p:par>
                                <p:cTn id="108" presetID="1" presetClass="exit" presetSubtype="0" fill="hold" grpId="5" nodeType="withEffect">
                                  <p:stCondLst>
                                    <p:cond delay="0"/>
                                  </p:stCondLst>
                                  <p:childTnLst>
                                    <p:set>
                                      <p:cBhvr>
                                        <p:cTn id="109" dur="1" fill="hold">
                                          <p:stCondLst>
                                            <p:cond delay="0"/>
                                          </p:stCondLst>
                                        </p:cTn>
                                        <p:tgtEl>
                                          <p:spTgt spid="31"/>
                                        </p:tgtEl>
                                        <p:attrNameLst>
                                          <p:attrName>style.visibility</p:attrName>
                                        </p:attrNameLst>
                                      </p:cBhvr>
                                      <p:to>
                                        <p:strVal val="hidden"/>
                                      </p:to>
                                    </p:set>
                                  </p:childTnLst>
                                </p:cTn>
                              </p:par>
                              <p:par>
                                <p:cTn id="110" presetID="1" presetClass="exit" presetSubtype="0" fill="hold" grpId="5" nodeType="withEffect">
                                  <p:stCondLst>
                                    <p:cond delay="0"/>
                                  </p:stCondLst>
                                  <p:childTnLst>
                                    <p:set>
                                      <p:cBhvr>
                                        <p:cTn id="111" dur="1" fill="hold">
                                          <p:stCondLst>
                                            <p:cond delay="0"/>
                                          </p:stCondLst>
                                        </p:cTn>
                                        <p:tgtEl>
                                          <p:spTgt spid="30"/>
                                        </p:tgtEl>
                                        <p:attrNameLst>
                                          <p:attrName>style.visibility</p:attrName>
                                        </p:attrNameLst>
                                      </p:cBhvr>
                                      <p:to>
                                        <p:strVal val="hidden"/>
                                      </p:to>
                                    </p:set>
                                  </p:childTnLst>
                                </p:cTn>
                              </p:par>
                              <p:par>
                                <p:cTn id="112" presetID="1" presetClass="exit" presetSubtype="0" fill="hold" grpId="4" nodeType="withEffect">
                                  <p:stCondLst>
                                    <p:cond delay="0"/>
                                  </p:stCondLst>
                                  <p:childTnLst>
                                    <p:set>
                                      <p:cBhvr>
                                        <p:cTn id="113" dur="1" fill="hold">
                                          <p:stCondLst>
                                            <p:cond delay="0"/>
                                          </p:stCondLst>
                                        </p:cTn>
                                        <p:tgtEl>
                                          <p:spTgt spid="32"/>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96278"/>
                                        </p:tgtEl>
                                        <p:attrNameLst>
                                          <p:attrName>style.visibility</p:attrName>
                                        </p:attrNameLst>
                                      </p:cBhvr>
                                      <p:to>
                                        <p:strVal val="hidden"/>
                                      </p:to>
                                    </p:set>
                                  </p:childTnLst>
                                </p:cTn>
                              </p:par>
                              <p:par>
                                <p:cTn id="116" presetID="1" presetClass="entr" presetSubtype="0" fill="hold" nodeType="withEffect">
                                  <p:stCondLst>
                                    <p:cond delay="0"/>
                                  </p:stCondLst>
                                  <p:childTnLst>
                                    <p:set>
                                      <p:cBhvr>
                                        <p:cTn id="11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childTnLst>
        </p:cTn>
      </p:par>
    </p:tnLst>
    <p:bldLst>
      <p:bldP spid="32" grpId="0"/>
      <p:bldP spid="32" grpId="1"/>
      <p:bldP spid="32" grpId="2"/>
      <p:bldP spid="32" grpId="3"/>
      <p:bldP spid="32" grpId="4"/>
      <p:bldP spid="32" grpId="5"/>
      <p:bldP spid="30" grpId="0"/>
      <p:bldP spid="30" grpId="1"/>
      <p:bldP spid="30" grpId="2"/>
      <p:bldP spid="30" grpId="3"/>
      <p:bldP spid="30" grpId="4"/>
      <p:bldP spid="30" grpId="5"/>
      <p:bldP spid="30" grpId="6"/>
      <p:bldP spid="31" grpId="0"/>
      <p:bldP spid="31" grpId="1"/>
      <p:bldP spid="31" grpId="2"/>
      <p:bldP spid="31" grpId="3"/>
      <p:bldP spid="31" grpId="4"/>
      <p:bldP spid="31" grpId="5"/>
      <p:bldP spid="31" grpId="6"/>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Rectangle 13">
            <a:extLst>
              <a:ext uri="{FF2B5EF4-FFF2-40B4-BE49-F238E27FC236}">
                <a16:creationId xmlns:a16="http://schemas.microsoft.com/office/drawing/2014/main" id="{2519A1CB-DFB6-4F51-B3C4-C9133D1B9045}"/>
              </a:ext>
            </a:extLst>
          </p:cNvPr>
          <p:cNvSpPr/>
          <p:nvPr/>
        </p:nvSpPr>
        <p:spPr>
          <a:xfrm>
            <a:off x="3205163" y="3575050"/>
            <a:ext cx="3883025" cy="1444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sv-SE" sz="1200" dirty="0">
                <a:solidFill>
                  <a:schemeClr val="tx1"/>
                </a:solidFill>
                <a:latin typeface="+mj-lt"/>
              </a:rPr>
              <a:t>Förenklat kan kontinuitetshantering beskrivas som en process som skapar en robusthet i organisationen för att säkerställa att den affärskritiska verksamheten kan drivas på en tolerabel nivå, oavsett vilka störningar som inträffar.</a:t>
            </a:r>
          </a:p>
        </p:txBody>
      </p:sp>
      <p:sp>
        <p:nvSpPr>
          <p:cNvPr id="27651" name="Rubrik 4">
            <a:extLst>
              <a:ext uri="{FF2B5EF4-FFF2-40B4-BE49-F238E27FC236}">
                <a16:creationId xmlns:a16="http://schemas.microsoft.com/office/drawing/2014/main" id="{E1859268-5DAA-4F3C-A22C-932F41059B35}"/>
              </a:ext>
            </a:extLst>
          </p:cNvPr>
          <p:cNvSpPr>
            <a:spLocks noGrp="1" noChangeArrowheads="1"/>
          </p:cNvSpPr>
          <p:nvPr>
            <p:ph type="title"/>
          </p:nvPr>
        </p:nvSpPr>
        <p:spPr>
          <a:xfrm>
            <a:off x="928688" y="152400"/>
            <a:ext cx="7286625" cy="1066800"/>
          </a:xfrm>
        </p:spPr>
        <p:txBody>
          <a:bodyPr/>
          <a:lstStyle/>
          <a:p>
            <a:r>
              <a:rPr lang="sv-SE" altLang="sv-SE"/>
              <a:t>Behovet av kontinuitetshantering i den finansiella sektorn</a:t>
            </a:r>
          </a:p>
        </p:txBody>
      </p:sp>
      <p:sp>
        <p:nvSpPr>
          <p:cNvPr id="44" name="Rectangle 13">
            <a:extLst>
              <a:ext uri="{FF2B5EF4-FFF2-40B4-BE49-F238E27FC236}">
                <a16:creationId xmlns:a16="http://schemas.microsoft.com/office/drawing/2014/main" id="{E0896B7A-B294-4D3B-A061-953AF17E77FE}"/>
              </a:ext>
            </a:extLst>
          </p:cNvPr>
          <p:cNvSpPr/>
          <p:nvPr/>
        </p:nvSpPr>
        <p:spPr>
          <a:xfrm>
            <a:off x="1217613" y="5046663"/>
            <a:ext cx="5232400"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sv-SE" sz="1200" dirty="0">
              <a:solidFill>
                <a:schemeClr val="tx1"/>
              </a:solidFill>
              <a:latin typeface="+mj-lt"/>
            </a:endParaRPr>
          </a:p>
          <a:p>
            <a:pPr>
              <a:defRPr/>
            </a:pPr>
            <a:r>
              <a:rPr lang="sv-SE" sz="1200" dirty="0">
                <a:solidFill>
                  <a:schemeClr val="tx1"/>
                </a:solidFill>
                <a:latin typeface="+mj-lt"/>
              </a:rPr>
              <a:t>Olika externa krav ställs också på att finansiella aktörer ska arbeta med kontinuitetshantering. I vissa fall är inriktningen obligatorisk, medan den i andra fall utgör rekommendationer. Arbetet med kontinuitetshantering är därför även en efterlevnadsfråga.</a:t>
            </a:r>
          </a:p>
        </p:txBody>
      </p:sp>
      <p:sp>
        <p:nvSpPr>
          <p:cNvPr id="28" name="Höger 27">
            <a:hlinkClick r:id="rId3" action="ppaction://hlinksldjump"/>
            <a:extLst>
              <a:ext uri="{FF2B5EF4-FFF2-40B4-BE49-F238E27FC236}">
                <a16:creationId xmlns:a16="http://schemas.microsoft.com/office/drawing/2014/main" id="{58C6427C-C684-451E-BF5B-310858DC77D0}"/>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27654" name="Grupp 28">
            <a:extLst>
              <a:ext uri="{FF2B5EF4-FFF2-40B4-BE49-F238E27FC236}">
                <a16:creationId xmlns:a16="http://schemas.microsoft.com/office/drawing/2014/main" id="{840A5572-6FDE-4C6D-8A29-FBFE68528BC1}"/>
              </a:ext>
            </a:extLst>
          </p:cNvPr>
          <p:cNvGrpSpPr>
            <a:grpSpLocks/>
          </p:cNvGrpSpPr>
          <p:nvPr/>
        </p:nvGrpSpPr>
        <p:grpSpPr bwMode="auto">
          <a:xfrm>
            <a:off x="95250" y="6280150"/>
            <a:ext cx="1079500" cy="539750"/>
            <a:chOff x="169363" y="6133850"/>
            <a:chExt cx="1080000" cy="540000"/>
          </a:xfrm>
        </p:grpSpPr>
        <p:sp>
          <p:nvSpPr>
            <p:cNvPr id="27" name="Höger 26">
              <a:extLst>
                <a:ext uri="{FF2B5EF4-FFF2-40B4-BE49-F238E27FC236}">
                  <a16:creationId xmlns:a16="http://schemas.microsoft.com/office/drawing/2014/main" id="{FCC33FAE-7B72-490D-BFE1-5E7E1B28EE91}"/>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29" name="textruta 28">
              <a:hlinkClick r:id="rId4" action="ppaction://hlinksldjump"/>
              <a:extLst>
                <a:ext uri="{FF2B5EF4-FFF2-40B4-BE49-F238E27FC236}">
                  <a16:creationId xmlns:a16="http://schemas.microsoft.com/office/drawing/2014/main" id="{F5555716-6239-4ECC-9A31-22F1B82249E2}"/>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27655" name="textruta 23">
            <a:hlinkClick r:id="rId5" action="ppaction://hlinksldjump"/>
            <a:extLst>
              <a:ext uri="{FF2B5EF4-FFF2-40B4-BE49-F238E27FC236}">
                <a16:creationId xmlns:a16="http://schemas.microsoft.com/office/drawing/2014/main" id="{2568E749-0569-431E-BF2D-6026ACBB1B0C}"/>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cxnSp>
        <p:nvCxnSpPr>
          <p:cNvPr id="4" name="Rak 3">
            <a:extLst>
              <a:ext uri="{FF2B5EF4-FFF2-40B4-BE49-F238E27FC236}">
                <a16:creationId xmlns:a16="http://schemas.microsoft.com/office/drawing/2014/main" id="{EBC6BBE7-E08A-4F2D-AA49-1BBE3C09D502}"/>
              </a:ext>
            </a:extLst>
          </p:cNvPr>
          <p:cNvCxnSpPr/>
          <p:nvPr/>
        </p:nvCxnSpPr>
        <p:spPr>
          <a:xfrm flipV="1">
            <a:off x="1425575" y="5037138"/>
            <a:ext cx="6156325" cy="0"/>
          </a:xfrm>
          <a:prstGeom prst="line">
            <a:avLst/>
          </a:prstGeom>
        </p:spPr>
        <p:style>
          <a:lnRef idx="1">
            <a:schemeClr val="dk1"/>
          </a:lnRef>
          <a:fillRef idx="0">
            <a:schemeClr val="dk1"/>
          </a:fillRef>
          <a:effectRef idx="0">
            <a:schemeClr val="dk1"/>
          </a:effectRef>
          <a:fontRef idx="minor">
            <a:schemeClr val="tx1"/>
          </a:fontRef>
        </p:style>
      </p:cxnSp>
      <p:sp>
        <p:nvSpPr>
          <p:cNvPr id="27657" name="textruta 2">
            <a:extLst>
              <a:ext uri="{FF2B5EF4-FFF2-40B4-BE49-F238E27FC236}">
                <a16:creationId xmlns:a16="http://schemas.microsoft.com/office/drawing/2014/main" id="{79426CC3-0B80-4A87-8D88-7BCA00D4433D}"/>
              </a:ext>
            </a:extLst>
          </p:cNvPr>
          <p:cNvSpPr txBox="1">
            <a:spLocks noChangeArrowheads="1"/>
          </p:cNvSpPr>
          <p:nvPr/>
        </p:nvSpPr>
        <p:spPr bwMode="auto">
          <a:xfrm>
            <a:off x="1703388" y="3332163"/>
            <a:ext cx="8382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1500">
                <a:latin typeface="Times New Roman" panose="02020603050405020304" pitchFamily="18" charset="0"/>
              </a:rPr>
              <a:t>?</a:t>
            </a:r>
          </a:p>
        </p:txBody>
      </p:sp>
      <p:sp>
        <p:nvSpPr>
          <p:cNvPr id="27658" name="textruta 16">
            <a:extLst>
              <a:ext uri="{FF2B5EF4-FFF2-40B4-BE49-F238E27FC236}">
                <a16:creationId xmlns:a16="http://schemas.microsoft.com/office/drawing/2014/main" id="{7F231D8E-EA17-4496-842E-8EBB00688CF6}"/>
              </a:ext>
            </a:extLst>
          </p:cNvPr>
          <p:cNvSpPr txBox="1">
            <a:spLocks noChangeArrowheads="1"/>
          </p:cNvSpPr>
          <p:nvPr/>
        </p:nvSpPr>
        <p:spPr bwMode="auto">
          <a:xfrm>
            <a:off x="6924675" y="4824413"/>
            <a:ext cx="674688"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1500">
                <a:latin typeface="Times New Roman" panose="02020603050405020304" pitchFamily="18" charset="0"/>
              </a:rPr>
              <a:t>!</a:t>
            </a:r>
          </a:p>
        </p:txBody>
      </p:sp>
      <p:cxnSp>
        <p:nvCxnSpPr>
          <p:cNvPr id="24" name="Rak 23">
            <a:extLst>
              <a:ext uri="{FF2B5EF4-FFF2-40B4-BE49-F238E27FC236}">
                <a16:creationId xmlns:a16="http://schemas.microsoft.com/office/drawing/2014/main" id="{0FA657EA-CDFC-438F-80E2-B024DDEA999F}"/>
              </a:ext>
            </a:extLst>
          </p:cNvPr>
          <p:cNvCxnSpPr/>
          <p:nvPr/>
        </p:nvCxnSpPr>
        <p:spPr>
          <a:xfrm flipV="1">
            <a:off x="1382713" y="3535363"/>
            <a:ext cx="6156325"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13">
            <a:extLst>
              <a:ext uri="{FF2B5EF4-FFF2-40B4-BE49-F238E27FC236}">
                <a16:creationId xmlns:a16="http://schemas.microsoft.com/office/drawing/2014/main" id="{AA1CEE7D-D4D1-4413-9976-26A3356734CF}"/>
              </a:ext>
            </a:extLst>
          </p:cNvPr>
          <p:cNvSpPr/>
          <p:nvPr/>
        </p:nvSpPr>
        <p:spPr>
          <a:xfrm>
            <a:off x="1243013" y="1316038"/>
            <a:ext cx="5113337" cy="216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sv-SE" sz="1200" dirty="0">
              <a:solidFill>
                <a:schemeClr val="tx1"/>
              </a:solidFill>
              <a:latin typeface="+mj-lt"/>
            </a:endParaRPr>
          </a:p>
          <a:p>
            <a:pPr>
              <a:defRPr/>
            </a:pPr>
            <a:endParaRPr lang="sv-SE" sz="1200" dirty="0">
              <a:solidFill>
                <a:schemeClr val="tx1"/>
              </a:solidFill>
              <a:latin typeface="+mj-lt"/>
            </a:endParaRPr>
          </a:p>
          <a:p>
            <a:pPr>
              <a:defRPr/>
            </a:pPr>
            <a:r>
              <a:rPr lang="sv-SE" sz="1200" dirty="0">
                <a:solidFill>
                  <a:schemeClr val="tx1"/>
                </a:solidFill>
              </a:rPr>
              <a:t>Kontinuitetshantering är viktigt för alla aktörer i den finansiella sektorn, då arbetet handlar om att skydda organisationen och dess intressenter, rykte, varumärke och värdeskapande aktiviteter.</a:t>
            </a:r>
          </a:p>
          <a:p>
            <a:pPr>
              <a:defRPr/>
            </a:pPr>
            <a:endParaRPr lang="sv-SE" sz="1200" dirty="0">
              <a:solidFill>
                <a:schemeClr val="tx1"/>
              </a:solidFill>
              <a:latin typeface="+mj-lt"/>
            </a:endParaRPr>
          </a:p>
          <a:p>
            <a:pPr>
              <a:defRPr/>
            </a:pPr>
            <a:r>
              <a:rPr lang="sv-SE" sz="1200" dirty="0">
                <a:solidFill>
                  <a:schemeClr val="tx1"/>
                </a:solidFill>
                <a:latin typeface="+mj-lt"/>
              </a:rPr>
              <a:t>Finansiella Sektorns Privat-Offentliga Samverkan (FSPOS) arbetar för att stärka den finansiella infrastrukturen där detta utbildningsmaterial och framtagna vägledningar utgör </a:t>
            </a:r>
            <a:r>
              <a:rPr lang="sv-SE" sz="1200" dirty="0">
                <a:solidFill>
                  <a:schemeClr val="tx1"/>
                </a:solidFill>
              </a:rPr>
              <a:t>delar av arbetet.</a:t>
            </a:r>
            <a:endParaRPr lang="sv-SE" sz="1200" dirty="0">
              <a:solidFill>
                <a:schemeClr val="tx1"/>
              </a:solidFill>
              <a:latin typeface="+mj-lt"/>
            </a:endParaRPr>
          </a:p>
          <a:p>
            <a:pPr>
              <a:defRPr/>
            </a:pPr>
            <a:endParaRPr lang="sv-SE" sz="1200" dirty="0">
              <a:solidFill>
                <a:schemeClr val="tx1"/>
              </a:solidFill>
              <a:latin typeface="+mj-lt"/>
            </a:endParaRPr>
          </a:p>
          <a:p>
            <a:pPr>
              <a:defRPr/>
            </a:pPr>
            <a:r>
              <a:rPr lang="sv-SE" sz="1200" dirty="0">
                <a:solidFill>
                  <a:schemeClr val="tx1"/>
                </a:solidFill>
                <a:latin typeface="+mj-lt"/>
              </a:rPr>
              <a:t>FSPOS inkluderar medlemmar från både offentlig och privat sektor. Verksamheten inom FSPOS bygger på frivilligt arbete bland deltagarna.</a:t>
            </a:r>
          </a:p>
          <a:p>
            <a:pPr>
              <a:defRPr/>
            </a:pPr>
            <a:endParaRPr lang="sv-SE" sz="1200" dirty="0">
              <a:solidFill>
                <a:schemeClr val="tx1"/>
              </a:solidFill>
              <a:latin typeface="+mj-lt"/>
            </a:endParaRPr>
          </a:p>
          <a:p>
            <a:pPr>
              <a:defRPr/>
            </a:pPr>
            <a:endParaRPr lang="sv-SE" sz="1200" dirty="0">
              <a:solidFill>
                <a:schemeClr val="tx1"/>
              </a:solidFill>
              <a:latin typeface="+mj-lt"/>
            </a:endParaRPr>
          </a:p>
        </p:txBody>
      </p:sp>
      <p:pic>
        <p:nvPicPr>
          <p:cNvPr id="27661" name="Bildobjekt 2">
            <a:extLst>
              <a:ext uri="{FF2B5EF4-FFF2-40B4-BE49-F238E27FC236}">
                <a16:creationId xmlns:a16="http://schemas.microsoft.com/office/drawing/2014/main" id="{62A0802C-AD78-4A05-BCE5-76E2901AF7BA}"/>
              </a:ext>
            </a:extLst>
          </p:cNvPr>
          <p:cNvPicPr>
            <a:picLocks noChangeAspect="1"/>
          </p:cNvPicPr>
          <p:nvPr/>
        </p:nvPicPr>
        <p:blipFill>
          <a:blip r:embed="rId6">
            <a:extLst>
              <a:ext uri="{28A0092B-C50C-407E-A947-70E740481C1C}">
                <a14:useLocalDpi xmlns:a14="http://schemas.microsoft.com/office/drawing/2010/main" val="0"/>
              </a:ext>
            </a:extLst>
          </a:blip>
          <a:srcRect l="31827" t="34222" r="32222" b="53333"/>
          <a:stretch>
            <a:fillRect/>
          </a:stretch>
        </p:blipFill>
        <p:spPr bwMode="auto">
          <a:xfrm>
            <a:off x="6450013" y="1839913"/>
            <a:ext cx="14890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ruta 15">
            <a:hlinkClick r:id="rId5" action="ppaction://hlinksldjump"/>
            <a:extLst>
              <a:ext uri="{FF2B5EF4-FFF2-40B4-BE49-F238E27FC236}">
                <a16:creationId xmlns:a16="http://schemas.microsoft.com/office/drawing/2014/main" id="{30D5F1E5-9FE6-490B-95EC-D9C5D15DCF81}"/>
              </a:ext>
            </a:extLst>
          </p:cNvPr>
          <p:cNvSpPr txBox="1">
            <a:spLocks noChangeArrowheads="1"/>
          </p:cNvSpPr>
          <p:nvPr/>
        </p:nvSpPr>
        <p:spPr bwMode="auto">
          <a:xfrm>
            <a:off x="1243013" y="643572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Tree>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ubrik 1">
            <a:extLst>
              <a:ext uri="{FF2B5EF4-FFF2-40B4-BE49-F238E27FC236}">
                <a16:creationId xmlns:a16="http://schemas.microsoft.com/office/drawing/2014/main" id="{0FC1CCCF-F520-46CB-9F33-A03FADA40ED3}"/>
              </a:ext>
            </a:extLst>
          </p:cNvPr>
          <p:cNvSpPr>
            <a:spLocks noGrp="1" noChangeArrowheads="1"/>
          </p:cNvSpPr>
          <p:nvPr>
            <p:ph type="title"/>
          </p:nvPr>
        </p:nvSpPr>
        <p:spPr>
          <a:xfrm>
            <a:off x="0" y="4763"/>
            <a:ext cx="1798638" cy="1066800"/>
          </a:xfrm>
        </p:spPr>
        <p:txBody>
          <a:bodyPr/>
          <a:lstStyle/>
          <a:p>
            <a:r>
              <a:rPr lang="sv-SE" altLang="sv-SE"/>
              <a:t>Fråga 3</a:t>
            </a:r>
          </a:p>
        </p:txBody>
      </p:sp>
      <p:sp>
        <p:nvSpPr>
          <p:cNvPr id="9" name="Rektangel med rundade hörn 8">
            <a:extLst>
              <a:ext uri="{FF2B5EF4-FFF2-40B4-BE49-F238E27FC236}">
                <a16:creationId xmlns:a16="http://schemas.microsoft.com/office/drawing/2014/main" id="{8B10A4D3-AAFF-42E7-9DC3-CAFAC94120FD}"/>
              </a:ext>
            </a:extLst>
          </p:cNvPr>
          <p:cNvSpPr/>
          <p:nvPr/>
        </p:nvSpPr>
        <p:spPr>
          <a:xfrm>
            <a:off x="4151313" y="1071563"/>
            <a:ext cx="4019550" cy="5108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2000"/>
          </a:p>
        </p:txBody>
      </p:sp>
      <p:sp>
        <p:nvSpPr>
          <p:cNvPr id="118788" name="textruta 12">
            <a:extLst>
              <a:ext uri="{FF2B5EF4-FFF2-40B4-BE49-F238E27FC236}">
                <a16:creationId xmlns:a16="http://schemas.microsoft.com/office/drawing/2014/main" id="{1D5C0293-7DFE-4E3F-830A-72F721EA706E}"/>
              </a:ext>
            </a:extLst>
          </p:cNvPr>
          <p:cNvSpPr txBox="1">
            <a:spLocks noChangeArrowheads="1"/>
          </p:cNvSpPr>
          <p:nvPr/>
        </p:nvSpPr>
        <p:spPr bwMode="auto">
          <a:xfrm>
            <a:off x="112230" y="1034519"/>
            <a:ext cx="3944937"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800" dirty="0">
                <a:latin typeface="Times New Roman" panose="02020603050405020304" pitchFamily="18" charset="0"/>
              </a:rPr>
              <a:t>Resursen </a:t>
            </a:r>
            <a:r>
              <a:rPr lang="sv-SE" altLang="sv-SE" sz="1800" i="1" dirty="0">
                <a:latin typeface="Times New Roman" panose="02020603050405020304" pitchFamily="18" charset="0"/>
              </a:rPr>
              <a:t>affärssystem</a:t>
            </a:r>
            <a:r>
              <a:rPr lang="sv-SE" altLang="sv-SE" sz="1800" dirty="0">
                <a:latin typeface="Times New Roman" panose="02020603050405020304" pitchFamily="18" charset="0"/>
              </a:rPr>
              <a:t> är kritisk för att genomföra dessa tre aktiviteter;</a:t>
            </a:r>
          </a:p>
          <a:p>
            <a:pPr>
              <a:spcBef>
                <a:spcPct val="0"/>
              </a:spcBef>
              <a:buFontTx/>
              <a:buNone/>
            </a:pPr>
            <a:endParaRPr lang="sv-SE" altLang="sv-SE" sz="1600" i="1" dirty="0">
              <a:latin typeface="Times New Roman" panose="02020603050405020304" pitchFamily="18" charset="0"/>
            </a:endParaRPr>
          </a:p>
          <a:p>
            <a:pPr marL="285750" indent="-285750">
              <a:spcBef>
                <a:spcPct val="0"/>
              </a:spcBef>
            </a:pPr>
            <a:r>
              <a:rPr lang="sv-SE" altLang="sv-SE" sz="1600" i="1" dirty="0">
                <a:latin typeface="Times New Roman" panose="02020603050405020304" pitchFamily="18" charset="0"/>
              </a:rPr>
              <a:t>Försäljning</a:t>
            </a:r>
            <a:r>
              <a:rPr lang="sv-SE" altLang="sv-SE" sz="1600" dirty="0">
                <a:latin typeface="Times New Roman" panose="02020603050405020304" pitchFamily="18" charset="0"/>
              </a:rPr>
              <a:t> (MTPD 12 </a:t>
            </a:r>
            <a:r>
              <a:rPr lang="sv-SE" altLang="sv-SE" sz="1600" dirty="0" err="1">
                <a:latin typeface="Times New Roman" panose="02020603050405020304" pitchFamily="18" charset="0"/>
              </a:rPr>
              <a:t>tim</a:t>
            </a:r>
            <a:r>
              <a:rPr lang="sv-SE" altLang="sv-SE" sz="1600" dirty="0">
                <a:latin typeface="Times New Roman" panose="02020603050405020304" pitchFamily="18" charset="0"/>
              </a:rPr>
              <a:t>, RTO 8 </a:t>
            </a:r>
            <a:r>
              <a:rPr lang="sv-SE" altLang="sv-SE" sz="1600" dirty="0" err="1">
                <a:latin typeface="Times New Roman" panose="02020603050405020304" pitchFamily="18" charset="0"/>
              </a:rPr>
              <a:t>tim</a:t>
            </a:r>
            <a:r>
              <a:rPr lang="sv-SE" altLang="sv-SE" sz="1600" dirty="0">
                <a:latin typeface="Times New Roman" panose="02020603050405020304" pitchFamily="18" charset="0"/>
              </a:rPr>
              <a:t>) </a:t>
            </a:r>
          </a:p>
          <a:p>
            <a:pPr marL="285750" indent="-285750">
              <a:spcBef>
                <a:spcPct val="0"/>
              </a:spcBef>
            </a:pPr>
            <a:r>
              <a:rPr lang="sv-SE" altLang="sv-SE" sz="1600" i="1" dirty="0">
                <a:latin typeface="Times New Roman" panose="02020603050405020304" pitchFamily="18" charset="0"/>
              </a:rPr>
              <a:t>Leverans</a:t>
            </a:r>
            <a:r>
              <a:rPr lang="sv-SE" altLang="sv-SE" sz="1600" dirty="0">
                <a:latin typeface="Times New Roman" panose="02020603050405020304" pitchFamily="18" charset="0"/>
              </a:rPr>
              <a:t> (MTPD 4 </a:t>
            </a:r>
            <a:r>
              <a:rPr lang="sv-SE" altLang="sv-SE" sz="1600" dirty="0" err="1">
                <a:latin typeface="Times New Roman" panose="02020603050405020304" pitchFamily="18" charset="0"/>
              </a:rPr>
              <a:t>tim</a:t>
            </a:r>
            <a:r>
              <a:rPr lang="sv-SE" altLang="sv-SE" sz="1600" dirty="0">
                <a:latin typeface="Times New Roman" panose="02020603050405020304" pitchFamily="18" charset="0"/>
              </a:rPr>
              <a:t>, RTO 2 </a:t>
            </a:r>
            <a:r>
              <a:rPr lang="sv-SE" altLang="sv-SE" sz="1600" dirty="0" err="1">
                <a:latin typeface="Times New Roman" panose="02020603050405020304" pitchFamily="18" charset="0"/>
              </a:rPr>
              <a:t>tim</a:t>
            </a:r>
            <a:r>
              <a:rPr lang="sv-SE" altLang="sv-SE" sz="1600" dirty="0">
                <a:latin typeface="Times New Roman" panose="02020603050405020304" pitchFamily="18" charset="0"/>
              </a:rPr>
              <a:t>)</a:t>
            </a:r>
          </a:p>
          <a:p>
            <a:pPr marL="285750" indent="-285750">
              <a:spcBef>
                <a:spcPct val="0"/>
              </a:spcBef>
            </a:pPr>
            <a:r>
              <a:rPr lang="sv-SE" altLang="sv-SE" sz="1600" i="1" dirty="0">
                <a:latin typeface="Times New Roman" panose="02020603050405020304" pitchFamily="18" charset="0"/>
              </a:rPr>
              <a:t>Uppföljning</a:t>
            </a:r>
            <a:r>
              <a:rPr lang="sv-SE" altLang="sv-SE" sz="1600" dirty="0">
                <a:latin typeface="Times New Roman" panose="02020603050405020304" pitchFamily="18" charset="0"/>
              </a:rPr>
              <a:t> (MTPD 24 </a:t>
            </a:r>
            <a:r>
              <a:rPr lang="sv-SE" altLang="sv-SE" sz="1600" dirty="0" err="1">
                <a:latin typeface="Times New Roman" panose="02020603050405020304" pitchFamily="18" charset="0"/>
              </a:rPr>
              <a:t>tim</a:t>
            </a:r>
            <a:r>
              <a:rPr lang="sv-SE" altLang="sv-SE" sz="1600" dirty="0">
                <a:latin typeface="Times New Roman" panose="02020603050405020304" pitchFamily="18" charset="0"/>
              </a:rPr>
              <a:t>, RTO 12 </a:t>
            </a:r>
            <a:r>
              <a:rPr lang="sv-SE" altLang="sv-SE" sz="1600" dirty="0" err="1">
                <a:latin typeface="Times New Roman" panose="02020603050405020304" pitchFamily="18" charset="0"/>
              </a:rPr>
              <a:t>tim</a:t>
            </a:r>
            <a:r>
              <a:rPr lang="sv-SE" altLang="sv-SE" sz="1600" dirty="0">
                <a:latin typeface="Times New Roman" panose="02020603050405020304" pitchFamily="18" charset="0"/>
              </a:rPr>
              <a:t>)</a:t>
            </a:r>
          </a:p>
          <a:p>
            <a:pPr>
              <a:spcBef>
                <a:spcPct val="0"/>
              </a:spcBef>
              <a:buNone/>
            </a:pPr>
            <a:endParaRPr lang="sv-SE" altLang="sv-SE" sz="1800" dirty="0">
              <a:latin typeface="Times New Roman" panose="02020603050405020304" pitchFamily="18" charset="0"/>
            </a:endParaRPr>
          </a:p>
          <a:p>
            <a:pPr>
              <a:spcBef>
                <a:spcPct val="0"/>
              </a:spcBef>
              <a:buNone/>
            </a:pPr>
            <a:endParaRPr lang="sv-SE" altLang="sv-SE" sz="1800" dirty="0">
              <a:latin typeface="Times New Roman" panose="02020603050405020304" pitchFamily="18" charset="0"/>
            </a:endParaRPr>
          </a:p>
          <a:p>
            <a:pPr>
              <a:spcBef>
                <a:spcPct val="0"/>
              </a:spcBef>
              <a:buNone/>
            </a:pPr>
            <a:r>
              <a:rPr lang="sv-SE" altLang="sv-SE" sz="1800" dirty="0">
                <a:latin typeface="Times New Roman" panose="02020603050405020304" pitchFamily="18" charset="0"/>
              </a:rPr>
              <a:t>Vilket mål för återställningstid (RTO) bör då gälla för resursen </a:t>
            </a:r>
            <a:r>
              <a:rPr lang="sv-SE" altLang="sv-SE" sz="1800" i="1" dirty="0">
                <a:latin typeface="Times New Roman" panose="02020603050405020304" pitchFamily="18" charset="0"/>
              </a:rPr>
              <a:t>affärssystem</a:t>
            </a:r>
            <a:r>
              <a:rPr lang="sv-SE" altLang="sv-SE" sz="1800" dirty="0">
                <a:latin typeface="Times New Roman" panose="02020603050405020304" pitchFamily="18" charset="0"/>
              </a:rPr>
              <a:t>?</a:t>
            </a:r>
          </a:p>
        </p:txBody>
      </p:sp>
      <p:grpSp>
        <p:nvGrpSpPr>
          <p:cNvPr id="17" name="Grupp 16">
            <a:extLst>
              <a:ext uri="{FF2B5EF4-FFF2-40B4-BE49-F238E27FC236}">
                <a16:creationId xmlns:a16="http://schemas.microsoft.com/office/drawing/2014/main" id="{7BB38A2B-8D9C-40CA-9699-8F09D49297F0}"/>
              </a:ext>
            </a:extLst>
          </p:cNvPr>
          <p:cNvGrpSpPr>
            <a:grpSpLocks/>
          </p:cNvGrpSpPr>
          <p:nvPr/>
        </p:nvGrpSpPr>
        <p:grpSpPr bwMode="auto">
          <a:xfrm>
            <a:off x="699861" y="4401036"/>
            <a:ext cx="2874962" cy="360363"/>
            <a:chOff x="2516219" y="6344626"/>
            <a:chExt cx="2874857" cy="360000"/>
          </a:xfrm>
        </p:grpSpPr>
        <p:sp>
          <p:nvSpPr>
            <p:cNvPr id="18" name="Rektangel med rundade hörn 17">
              <a:extLst>
                <a:ext uri="{FF2B5EF4-FFF2-40B4-BE49-F238E27FC236}">
                  <a16:creationId xmlns:a16="http://schemas.microsoft.com/office/drawing/2014/main" id="{4E44D927-CC61-4344-8604-13ADA2736CC8}"/>
                </a:ext>
              </a:extLst>
            </p:cNvPr>
            <p:cNvSpPr/>
            <p:nvPr/>
          </p:nvSpPr>
          <p:spPr>
            <a:xfrm>
              <a:off x="2516219" y="6344626"/>
              <a:ext cx="2874857" cy="360000"/>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9" name="textruta 18">
              <a:extLst>
                <a:ext uri="{FF2B5EF4-FFF2-40B4-BE49-F238E27FC236}">
                  <a16:creationId xmlns:a16="http://schemas.microsoft.com/office/drawing/2014/main" id="{875A6A62-A462-47E9-99BA-86D50D893ECE}"/>
                </a:ext>
              </a:extLst>
            </p:cNvPr>
            <p:cNvSpPr txBox="1"/>
            <p:nvPr/>
          </p:nvSpPr>
          <p:spPr>
            <a:xfrm>
              <a:off x="3508370" y="6385859"/>
              <a:ext cx="811183" cy="275947"/>
            </a:xfrm>
            <a:prstGeom prst="rect">
              <a:avLst/>
            </a:prstGeom>
            <a:noFill/>
          </p:spPr>
          <p:txBody>
            <a:bodyPr wrap="none">
              <a:spAutoFit/>
            </a:bodyPr>
            <a:lstStyle/>
            <a:p>
              <a:pPr>
                <a:defRPr/>
              </a:pPr>
              <a:r>
                <a:rPr lang="sv-SE" sz="1200" b="1" dirty="0">
                  <a:latin typeface="+mj-lt"/>
                </a:rPr>
                <a:t>2 timmar</a:t>
              </a:r>
            </a:p>
          </p:txBody>
        </p:sp>
      </p:grpSp>
      <p:grpSp>
        <p:nvGrpSpPr>
          <p:cNvPr id="33" name="Grupp 32">
            <a:extLst>
              <a:ext uri="{FF2B5EF4-FFF2-40B4-BE49-F238E27FC236}">
                <a16:creationId xmlns:a16="http://schemas.microsoft.com/office/drawing/2014/main" id="{6F2B5234-F4B4-4777-A735-386F1867056A}"/>
              </a:ext>
            </a:extLst>
          </p:cNvPr>
          <p:cNvGrpSpPr>
            <a:grpSpLocks/>
          </p:cNvGrpSpPr>
          <p:nvPr/>
        </p:nvGrpSpPr>
        <p:grpSpPr bwMode="auto">
          <a:xfrm>
            <a:off x="673114" y="4916913"/>
            <a:ext cx="2874962" cy="360363"/>
            <a:chOff x="310671" y="3261369"/>
            <a:chExt cx="2874857" cy="360000"/>
          </a:xfrm>
        </p:grpSpPr>
        <p:sp>
          <p:nvSpPr>
            <p:cNvPr id="21" name="Rektangel med rundade hörn 20">
              <a:extLst>
                <a:ext uri="{FF2B5EF4-FFF2-40B4-BE49-F238E27FC236}">
                  <a16:creationId xmlns:a16="http://schemas.microsoft.com/office/drawing/2014/main" id="{3B676635-AAC5-430C-8B9A-7424F7D0B030}"/>
                </a:ext>
              </a:extLst>
            </p:cNvPr>
            <p:cNvSpPr/>
            <p:nvPr/>
          </p:nvSpPr>
          <p:spPr>
            <a:xfrm>
              <a:off x="310671" y="3261369"/>
              <a:ext cx="2874857" cy="360000"/>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2" name="textruta 21">
              <a:extLst>
                <a:ext uri="{FF2B5EF4-FFF2-40B4-BE49-F238E27FC236}">
                  <a16:creationId xmlns:a16="http://schemas.microsoft.com/office/drawing/2014/main" id="{E8202CDB-04FB-46B1-A8D5-E293E3845C02}"/>
                </a:ext>
              </a:extLst>
            </p:cNvPr>
            <p:cNvSpPr txBox="1"/>
            <p:nvPr/>
          </p:nvSpPr>
          <p:spPr>
            <a:xfrm>
              <a:off x="1302822" y="3302602"/>
              <a:ext cx="811183" cy="275947"/>
            </a:xfrm>
            <a:prstGeom prst="rect">
              <a:avLst/>
            </a:prstGeom>
            <a:noFill/>
          </p:spPr>
          <p:txBody>
            <a:bodyPr wrap="none">
              <a:spAutoFit/>
            </a:bodyPr>
            <a:lstStyle/>
            <a:p>
              <a:pPr>
                <a:defRPr/>
              </a:pPr>
              <a:r>
                <a:rPr lang="sv-SE" sz="1200" b="1" dirty="0">
                  <a:latin typeface="+mj-lt"/>
                </a:rPr>
                <a:t>8 timmar</a:t>
              </a:r>
            </a:p>
          </p:txBody>
        </p:sp>
      </p:grpSp>
      <p:grpSp>
        <p:nvGrpSpPr>
          <p:cNvPr id="34" name="Grupp 33">
            <a:extLst>
              <a:ext uri="{FF2B5EF4-FFF2-40B4-BE49-F238E27FC236}">
                <a16:creationId xmlns:a16="http://schemas.microsoft.com/office/drawing/2014/main" id="{64C57132-ED22-4DEB-89F4-3749FBDE6E46}"/>
              </a:ext>
            </a:extLst>
          </p:cNvPr>
          <p:cNvGrpSpPr>
            <a:grpSpLocks/>
          </p:cNvGrpSpPr>
          <p:nvPr/>
        </p:nvGrpSpPr>
        <p:grpSpPr bwMode="auto">
          <a:xfrm>
            <a:off x="673114" y="5446346"/>
            <a:ext cx="2874962" cy="360362"/>
            <a:chOff x="310671" y="3849889"/>
            <a:chExt cx="2874857" cy="360000"/>
          </a:xfrm>
        </p:grpSpPr>
        <p:sp>
          <p:nvSpPr>
            <p:cNvPr id="23" name="Rektangel med rundade hörn 22">
              <a:extLst>
                <a:ext uri="{FF2B5EF4-FFF2-40B4-BE49-F238E27FC236}">
                  <a16:creationId xmlns:a16="http://schemas.microsoft.com/office/drawing/2014/main" id="{D5DEC915-5B07-4350-8670-E10CDF16667C}"/>
                </a:ext>
              </a:extLst>
            </p:cNvPr>
            <p:cNvSpPr/>
            <p:nvPr/>
          </p:nvSpPr>
          <p:spPr>
            <a:xfrm>
              <a:off x="310671" y="3849889"/>
              <a:ext cx="2874857" cy="360000"/>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4" name="textruta 23">
              <a:extLst>
                <a:ext uri="{FF2B5EF4-FFF2-40B4-BE49-F238E27FC236}">
                  <a16:creationId xmlns:a16="http://schemas.microsoft.com/office/drawing/2014/main" id="{3A3C14F7-5DAB-49C9-97A0-B6C28F67E057}"/>
                </a:ext>
              </a:extLst>
            </p:cNvPr>
            <p:cNvSpPr txBox="1"/>
            <p:nvPr/>
          </p:nvSpPr>
          <p:spPr>
            <a:xfrm>
              <a:off x="1302822" y="3891123"/>
              <a:ext cx="888353" cy="276721"/>
            </a:xfrm>
            <a:prstGeom prst="rect">
              <a:avLst/>
            </a:prstGeom>
            <a:noFill/>
          </p:spPr>
          <p:txBody>
            <a:bodyPr wrap="none">
              <a:spAutoFit/>
            </a:bodyPr>
            <a:lstStyle/>
            <a:p>
              <a:pPr>
                <a:defRPr/>
              </a:pPr>
              <a:r>
                <a:rPr lang="sv-SE" sz="1200" b="1" dirty="0">
                  <a:latin typeface="+mj-lt"/>
                </a:rPr>
                <a:t>12 timmar</a:t>
              </a:r>
            </a:p>
          </p:txBody>
        </p:sp>
      </p:grpSp>
      <p:sp>
        <p:nvSpPr>
          <p:cNvPr id="30" name="textruta 29">
            <a:extLst>
              <a:ext uri="{FF2B5EF4-FFF2-40B4-BE49-F238E27FC236}">
                <a16:creationId xmlns:a16="http://schemas.microsoft.com/office/drawing/2014/main" id="{811899FB-0B42-41FC-86A9-37B8FC85BA8B}"/>
              </a:ext>
            </a:extLst>
          </p:cNvPr>
          <p:cNvSpPr txBox="1">
            <a:spLocks noChangeArrowheads="1"/>
          </p:cNvSpPr>
          <p:nvPr/>
        </p:nvSpPr>
        <p:spPr bwMode="auto">
          <a:xfrm>
            <a:off x="4332923" y="1594033"/>
            <a:ext cx="37115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dirty="0">
                <a:solidFill>
                  <a:srgbClr val="00956F"/>
                </a:solidFill>
                <a:latin typeface="Times New Roman" panose="02020603050405020304" pitchFamily="18" charset="0"/>
              </a:rPr>
              <a:t>JA</a:t>
            </a:r>
            <a:r>
              <a:rPr lang="sv-SE" altLang="sv-SE" sz="1600" dirty="0">
                <a:solidFill>
                  <a:srgbClr val="FF0000"/>
                </a:solidFill>
                <a:latin typeface="Times New Roman" panose="02020603050405020304" pitchFamily="18" charset="0"/>
              </a:rPr>
              <a:t> </a:t>
            </a:r>
            <a:r>
              <a:rPr lang="sv-SE" altLang="sv-SE" sz="1600" dirty="0">
                <a:latin typeface="Times New Roman" panose="02020603050405020304" pitchFamily="18" charset="0"/>
              </a:rPr>
              <a:t> – Om en resurs stödjer flera aktiviteter, blir den aktivitet med lägst satt avbrottsperiod och återställningstid vägledande för återställningstiden för resursen.</a:t>
            </a:r>
          </a:p>
          <a:p>
            <a:pPr>
              <a:spcBef>
                <a:spcPct val="0"/>
              </a:spcBef>
              <a:buFontTx/>
              <a:buNone/>
            </a:pPr>
            <a:endParaRPr lang="sv-SE" altLang="sv-SE" sz="1600" dirty="0">
              <a:latin typeface="Times New Roman" panose="02020603050405020304" pitchFamily="18" charset="0"/>
            </a:endParaRPr>
          </a:p>
          <a:p>
            <a:pPr>
              <a:spcBef>
                <a:spcPct val="0"/>
              </a:spcBef>
              <a:buFontTx/>
              <a:buNone/>
            </a:pPr>
            <a:endParaRPr lang="sv-SE" altLang="sv-SE" sz="1600" dirty="0">
              <a:latin typeface="Times New Roman" panose="02020603050405020304" pitchFamily="18" charset="0"/>
            </a:endParaRPr>
          </a:p>
          <a:p>
            <a:pPr>
              <a:spcBef>
                <a:spcPct val="0"/>
              </a:spcBef>
              <a:buFontTx/>
              <a:buNone/>
            </a:pPr>
            <a:endParaRPr lang="sv-SE" altLang="sv-SE" sz="1600" dirty="0">
              <a:latin typeface="Times New Roman" panose="02020603050405020304" pitchFamily="18" charset="0"/>
            </a:endParaRPr>
          </a:p>
          <a:p>
            <a:pPr>
              <a:spcBef>
                <a:spcPct val="0"/>
              </a:spcBef>
              <a:buFontTx/>
              <a:buNone/>
            </a:pPr>
            <a:r>
              <a:rPr lang="sv-SE" altLang="sv-SE" sz="1600" dirty="0">
                <a:latin typeface="Times New Roman" panose="02020603050405020304" pitchFamily="18" charset="0"/>
              </a:rPr>
              <a:t>Klicka på ”Fortsätt” för att komma till nästa fråga!</a:t>
            </a:r>
          </a:p>
        </p:txBody>
      </p:sp>
      <p:sp>
        <p:nvSpPr>
          <p:cNvPr id="31" name="textruta 30">
            <a:extLst>
              <a:ext uri="{FF2B5EF4-FFF2-40B4-BE49-F238E27FC236}">
                <a16:creationId xmlns:a16="http://schemas.microsoft.com/office/drawing/2014/main" id="{BF409796-64ED-47BE-9D87-9EEF21BEF6CF}"/>
              </a:ext>
            </a:extLst>
          </p:cNvPr>
          <p:cNvSpPr txBox="1">
            <a:spLocks noChangeArrowheads="1"/>
          </p:cNvSpPr>
          <p:nvPr/>
        </p:nvSpPr>
        <p:spPr bwMode="auto">
          <a:xfrm>
            <a:off x="4291013" y="1594033"/>
            <a:ext cx="3965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dirty="0">
                <a:solidFill>
                  <a:srgbClr val="FF0000"/>
                </a:solidFill>
                <a:latin typeface="Times New Roman" panose="02020603050405020304" pitchFamily="18" charset="0"/>
              </a:rPr>
              <a:t>NEJ</a:t>
            </a:r>
            <a:r>
              <a:rPr lang="sv-SE" altLang="sv-SE" sz="1600" dirty="0">
                <a:latin typeface="Times New Roman" panose="02020603050405020304" pitchFamily="18" charset="0"/>
              </a:rPr>
              <a:t> – Resursen behöver dessvärre förhålla sig till ett annat tidskrav. Ett annat RTO gäller – Försök igen!</a:t>
            </a:r>
          </a:p>
        </p:txBody>
      </p:sp>
      <p:sp>
        <p:nvSpPr>
          <p:cNvPr id="32" name="textruta 31">
            <a:extLst>
              <a:ext uri="{FF2B5EF4-FFF2-40B4-BE49-F238E27FC236}">
                <a16:creationId xmlns:a16="http://schemas.microsoft.com/office/drawing/2014/main" id="{F7A21518-7960-45C0-86A0-936EFC947EF8}"/>
              </a:ext>
            </a:extLst>
          </p:cNvPr>
          <p:cNvSpPr txBox="1">
            <a:spLocks noChangeArrowheads="1"/>
          </p:cNvSpPr>
          <p:nvPr/>
        </p:nvSpPr>
        <p:spPr bwMode="auto">
          <a:xfrm>
            <a:off x="4291013" y="1562100"/>
            <a:ext cx="3965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dirty="0">
                <a:solidFill>
                  <a:srgbClr val="FF0000"/>
                </a:solidFill>
                <a:latin typeface="Times New Roman" panose="02020603050405020304" pitchFamily="18" charset="0"/>
              </a:rPr>
              <a:t>NEJ </a:t>
            </a:r>
            <a:r>
              <a:rPr lang="sv-SE" altLang="sv-SE" sz="1600" dirty="0">
                <a:latin typeface="Times New Roman" panose="02020603050405020304" pitchFamily="18" charset="0"/>
              </a:rPr>
              <a:t>– Resursen behöver dessvärre förhålla sig till ett annat tidskrav. Ett annat RTO gäller – Försök igen!</a:t>
            </a:r>
          </a:p>
        </p:txBody>
      </p:sp>
      <p:pic>
        <p:nvPicPr>
          <p:cNvPr id="118795" name="Bildobjekt 2">
            <a:extLst>
              <a:ext uri="{FF2B5EF4-FFF2-40B4-BE49-F238E27FC236}">
                <a16:creationId xmlns:a16="http://schemas.microsoft.com/office/drawing/2014/main" id="{A8DC4D5F-9599-4244-934C-7BE20E7BB0DD}"/>
              </a:ext>
            </a:extLst>
          </p:cNvPr>
          <p:cNvPicPr>
            <a:picLocks noChangeAspect="1"/>
          </p:cNvPicPr>
          <p:nvPr/>
        </p:nvPicPr>
        <p:blipFill>
          <a:blip r:embed="rId2">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7A42B324-A61B-44DF-8120-44C670B8FA16}"/>
              </a:ext>
            </a:extLst>
          </p:cNvPr>
          <p:cNvSpPr txBox="1">
            <a:spLocks noChangeArrowheads="1"/>
          </p:cNvSpPr>
          <p:nvPr/>
        </p:nvSpPr>
        <p:spPr bwMode="auto">
          <a:xfrm>
            <a:off x="4332923" y="2746283"/>
            <a:ext cx="8715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6000" dirty="0">
                <a:latin typeface="Times New Roman" panose="02020603050405020304" pitchFamily="18" charset="0"/>
                <a:sym typeface="Wingdings" panose="05000000000000000000" pitchFamily="2" charset="2"/>
              </a:rPr>
              <a:t></a:t>
            </a:r>
            <a:endParaRPr lang="sv-SE" altLang="sv-SE" sz="6000" dirty="0">
              <a:latin typeface="Times New Roman" panose="02020603050405020304" pitchFamily="18" charset="0"/>
            </a:endParaRPr>
          </a:p>
        </p:txBody>
      </p:sp>
      <p:sp>
        <p:nvSpPr>
          <p:cNvPr id="29" name="Höger 28">
            <a:hlinkClick r:id="rId3" action="ppaction://hlinksldjump"/>
            <a:extLst>
              <a:ext uri="{FF2B5EF4-FFF2-40B4-BE49-F238E27FC236}">
                <a16:creationId xmlns:a16="http://schemas.microsoft.com/office/drawing/2014/main" id="{7033ED66-8B7C-4298-BB4A-49C186FAD974}"/>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118799" name="Grupp 35">
            <a:extLst>
              <a:ext uri="{FF2B5EF4-FFF2-40B4-BE49-F238E27FC236}">
                <a16:creationId xmlns:a16="http://schemas.microsoft.com/office/drawing/2014/main" id="{2E9DF205-4BCA-4D08-B1AD-49C494F60AEF}"/>
              </a:ext>
            </a:extLst>
          </p:cNvPr>
          <p:cNvGrpSpPr>
            <a:grpSpLocks/>
          </p:cNvGrpSpPr>
          <p:nvPr/>
        </p:nvGrpSpPr>
        <p:grpSpPr bwMode="auto">
          <a:xfrm>
            <a:off x="69850" y="6264275"/>
            <a:ext cx="1079500" cy="539750"/>
            <a:chOff x="169363" y="6133850"/>
            <a:chExt cx="1080000" cy="540000"/>
          </a:xfrm>
        </p:grpSpPr>
        <p:sp>
          <p:nvSpPr>
            <p:cNvPr id="37" name="Höger 36">
              <a:extLst>
                <a:ext uri="{FF2B5EF4-FFF2-40B4-BE49-F238E27FC236}">
                  <a16:creationId xmlns:a16="http://schemas.microsoft.com/office/drawing/2014/main" id="{F36D2617-25BD-43C0-92D4-60136830F597}"/>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38" name="textruta 37">
              <a:hlinkClick r:id="rId4" action="ppaction://hlinksldjump"/>
              <a:extLst>
                <a:ext uri="{FF2B5EF4-FFF2-40B4-BE49-F238E27FC236}">
                  <a16:creationId xmlns:a16="http://schemas.microsoft.com/office/drawing/2014/main" id="{8EAD2679-2FC7-4C0B-8E04-0F7AA9588172}"/>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6" name="textruta 35">
            <a:hlinkClick r:id="rId4" action="ppaction://hlinksldjump"/>
            <a:extLst>
              <a:ext uri="{FF2B5EF4-FFF2-40B4-BE49-F238E27FC236}">
                <a16:creationId xmlns:a16="http://schemas.microsoft.com/office/drawing/2014/main" id="{6D699CC3-B9FD-4911-B6C1-9C4401DCE16E}"/>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28" name="textruta 27">
            <a:hlinkClick r:id="rId5" action="ppaction://hlinksldjump"/>
            <a:extLst>
              <a:ext uri="{FF2B5EF4-FFF2-40B4-BE49-F238E27FC236}">
                <a16:creationId xmlns:a16="http://schemas.microsoft.com/office/drawing/2014/main" id="{FC490100-DB10-4E90-B5FE-3EC0DB64A519}"/>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1" nodeType="with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32"/>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xit" presetSubtype="0" fill="hold" grpId="3"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7"/>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xit" presetSubtype="0" fill="hold" grpId="3" nodeType="withEffect">
                                  <p:stCondLst>
                                    <p:cond delay="0"/>
                                  </p:stCondLst>
                                  <p:childTnLst>
                                    <p:set>
                                      <p:cBhvr>
                                        <p:cTn id="22" dur="1" fill="hold">
                                          <p:stCondLst>
                                            <p:cond delay="0"/>
                                          </p:stCondLst>
                                        </p:cTn>
                                        <p:tgtEl>
                                          <p:spTgt spid="31"/>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34"/>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 presetClass="entr" presetSubtype="0" fill="hold" grpId="1"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xit" presetSubtype="0" fill="hold" grpId="3" nodeType="withEffect">
                                  <p:stCondLst>
                                    <p:cond delay="0"/>
                                  </p:stCondLst>
                                  <p:childTnLst>
                                    <p:set>
                                      <p:cBhvr>
                                        <p:cTn id="34" dur="1" fill="hold">
                                          <p:stCondLst>
                                            <p:cond delay="0"/>
                                          </p:stCondLst>
                                        </p:cTn>
                                        <p:tgtEl>
                                          <p:spTgt spid="32"/>
                                        </p:tgtEl>
                                        <p:attrNameLst>
                                          <p:attrName>style.visibility</p:attrName>
                                        </p:attrNameLst>
                                      </p:cBhvr>
                                      <p:to>
                                        <p:strVal val="hidden"/>
                                      </p:to>
                                    </p:set>
                                  </p:childTnLst>
                                </p:cTn>
                              </p:par>
                              <p:par>
                                <p:cTn id="35" presetID="1" presetClass="exit" presetSubtype="0" fill="hold" grpId="3" nodeType="withEffect">
                                  <p:stCondLst>
                                    <p:cond delay="0"/>
                                  </p:stCondLst>
                                  <p:childTnLst>
                                    <p:set>
                                      <p:cBhvr>
                                        <p:cTn id="36"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7" restart="whenNotActive" fill="hold" evtFilter="cancelBubble" nodeType="interactiveSeq">
                <p:stCondLst>
                  <p:cond evt="onClick" delay="0">
                    <p:tgtEl>
                      <p:spTgt spid="33"/>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 presetClass="entr" presetSubtype="0" fill="hold" grpId="2"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xit" presetSubtype="0" fill="hold" grpId="2" nodeType="withEffect">
                                  <p:stCondLst>
                                    <p:cond delay="0"/>
                                  </p:stCondLst>
                                  <p:childTnLst>
                                    <p:set>
                                      <p:cBhvr>
                                        <p:cTn id="46" dur="1" fill="hold">
                                          <p:stCondLst>
                                            <p:cond delay="0"/>
                                          </p:stCondLst>
                                        </p:cTn>
                                        <p:tgtEl>
                                          <p:spTgt spid="31"/>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9" restart="whenNotActive" fill="hold" evtFilter="cancelBubble" nodeType="interactiveSeq">
                <p:stCondLst>
                  <p:cond evt="onClick" delay="0">
                    <p:tgtEl>
                      <p:spTgt spid="29"/>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xit" presetSubtype="0" fill="hold" grpId="4" nodeType="clickEffect">
                                  <p:stCondLst>
                                    <p:cond delay="0"/>
                                  </p:stCondLst>
                                  <p:childTnLst>
                                    <p:set>
                                      <p:cBhvr>
                                        <p:cTn id="53" dur="1" fill="hold">
                                          <p:stCondLst>
                                            <p:cond delay="0"/>
                                          </p:stCondLst>
                                        </p:cTn>
                                        <p:tgtEl>
                                          <p:spTgt spid="31"/>
                                        </p:tgtEl>
                                        <p:attrNameLst>
                                          <p:attrName>style.visibility</p:attrName>
                                        </p:attrNameLst>
                                      </p:cBhvr>
                                      <p:to>
                                        <p:strVal val="hidden"/>
                                      </p:to>
                                    </p:set>
                                  </p:childTnLst>
                                </p:cTn>
                              </p:par>
                              <p:par>
                                <p:cTn id="54" presetID="1" presetClass="exit" presetSubtype="0" fill="hold" grpId="4" nodeType="withEffect">
                                  <p:stCondLst>
                                    <p:cond delay="0"/>
                                  </p:stCondLst>
                                  <p:childTnLst>
                                    <p:set>
                                      <p:cBhvr>
                                        <p:cTn id="55" dur="1" fill="hold">
                                          <p:stCondLst>
                                            <p:cond delay="0"/>
                                          </p:stCondLst>
                                        </p:cTn>
                                        <p:tgtEl>
                                          <p:spTgt spid="32"/>
                                        </p:tgtEl>
                                        <p:attrNameLst>
                                          <p:attrName>style.visibility</p:attrName>
                                        </p:attrNameLst>
                                      </p:cBhvr>
                                      <p:to>
                                        <p:strVal val="hidden"/>
                                      </p:to>
                                    </p:set>
                                  </p:childTnLst>
                                </p:cTn>
                              </p:par>
                              <p:par>
                                <p:cTn id="56" presetID="1" presetClass="exit" presetSubtype="0" fill="hold" grpId="4" nodeType="withEffect">
                                  <p:stCondLst>
                                    <p:cond delay="0"/>
                                  </p:stCondLst>
                                  <p:childTnLst>
                                    <p:set>
                                      <p:cBhvr>
                                        <p:cTn id="57" dur="1" fill="hold">
                                          <p:stCondLst>
                                            <p:cond delay="0"/>
                                          </p:stCondLst>
                                        </p:cTn>
                                        <p:tgtEl>
                                          <p:spTgt spid="30"/>
                                        </p:tgtEl>
                                        <p:attrNameLst>
                                          <p:attrName>style.visibility</p:attrName>
                                        </p:attrNameLst>
                                      </p:cBhvr>
                                      <p:to>
                                        <p:strVal val="hidden"/>
                                      </p:to>
                                    </p:set>
                                  </p:childTnLst>
                                </p:cTn>
                              </p:par>
                              <p:par>
                                <p:cTn id="58" presetID="1" presetClass="exit" presetSubtype="0" fill="hold" grpId="4" nodeType="withEffect">
                                  <p:stCondLst>
                                    <p:cond delay="0"/>
                                  </p:stCondLst>
                                  <p:childTnLst>
                                    <p:set>
                                      <p:cBhvr>
                                        <p:cTn id="5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60" restart="whenNotActive" fill="hold" evtFilter="cancelBubble" nodeType="interactiveSeq">
                <p:stCondLst>
                  <p:cond evt="onClick" delay="0">
                    <p:tgtEl>
                      <p:spTgt spid="36"/>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exit" presetSubtype="0" fill="hold" grpId="5" nodeType="clickEffect">
                                  <p:stCondLst>
                                    <p:cond delay="0"/>
                                  </p:stCondLst>
                                  <p:childTnLst>
                                    <p:set>
                                      <p:cBhvr>
                                        <p:cTn id="64" dur="1" fill="hold">
                                          <p:stCondLst>
                                            <p:cond delay="0"/>
                                          </p:stCondLst>
                                        </p:cTn>
                                        <p:tgtEl>
                                          <p:spTgt spid="31"/>
                                        </p:tgtEl>
                                        <p:attrNameLst>
                                          <p:attrName>style.visibility</p:attrName>
                                        </p:attrNameLst>
                                      </p:cBhvr>
                                      <p:to>
                                        <p:strVal val="hidden"/>
                                      </p:to>
                                    </p:set>
                                  </p:childTnLst>
                                </p:cTn>
                              </p:par>
                              <p:par>
                                <p:cTn id="65" presetID="1" presetClass="exit" presetSubtype="0" fill="hold" grpId="5" nodeType="withEffect">
                                  <p:stCondLst>
                                    <p:cond delay="0"/>
                                  </p:stCondLst>
                                  <p:childTnLst>
                                    <p:set>
                                      <p:cBhvr>
                                        <p:cTn id="66" dur="1" fill="hold">
                                          <p:stCondLst>
                                            <p:cond delay="0"/>
                                          </p:stCondLst>
                                        </p:cTn>
                                        <p:tgtEl>
                                          <p:spTgt spid="32"/>
                                        </p:tgtEl>
                                        <p:attrNameLst>
                                          <p:attrName>style.visibility</p:attrName>
                                        </p:attrNameLst>
                                      </p:cBhvr>
                                      <p:to>
                                        <p:strVal val="hidden"/>
                                      </p:to>
                                    </p:set>
                                  </p:childTnLst>
                                </p:cTn>
                              </p:par>
                              <p:par>
                                <p:cTn id="67" presetID="1" presetClass="exit" presetSubtype="0" fill="hold" grpId="5" nodeType="withEffect">
                                  <p:stCondLst>
                                    <p:cond delay="0"/>
                                  </p:stCondLst>
                                  <p:childTnLst>
                                    <p:set>
                                      <p:cBhvr>
                                        <p:cTn id="68" dur="1" fill="hold">
                                          <p:stCondLst>
                                            <p:cond delay="0"/>
                                          </p:stCondLst>
                                        </p:cTn>
                                        <p:tgtEl>
                                          <p:spTgt spid="30"/>
                                        </p:tgtEl>
                                        <p:attrNameLst>
                                          <p:attrName>style.visibility</p:attrName>
                                        </p:attrNameLst>
                                      </p:cBhvr>
                                      <p:to>
                                        <p:strVal val="hidden"/>
                                      </p:to>
                                    </p:set>
                                  </p:childTnLst>
                                </p:cTn>
                              </p:par>
                              <p:par>
                                <p:cTn id="69" presetID="1" presetClass="exit" presetSubtype="0" fill="hold" grpId="5" nodeType="withEffect">
                                  <p:stCondLst>
                                    <p:cond delay="0"/>
                                  </p:stCondLst>
                                  <p:childTnLst>
                                    <p:set>
                                      <p:cBhvr>
                                        <p:cTn id="70"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0" grpId="0"/>
      <p:bldP spid="30" grpId="1"/>
      <p:bldP spid="30" grpId="2"/>
      <p:bldP spid="30" grpId="3"/>
      <p:bldP spid="30" grpId="4"/>
      <p:bldP spid="30" grpId="5"/>
      <p:bldP spid="31" grpId="0"/>
      <p:bldP spid="31" grpId="1"/>
      <p:bldP spid="31" grpId="2"/>
      <p:bldP spid="31" grpId="3"/>
      <p:bldP spid="31" grpId="4"/>
      <p:bldP spid="31" grpId="5"/>
      <p:bldP spid="32" grpId="0"/>
      <p:bldP spid="32" grpId="1"/>
      <p:bldP spid="32" grpId="2"/>
      <p:bldP spid="32" grpId="3"/>
      <p:bldP spid="32" grpId="4"/>
      <p:bldP spid="32" grpId="5"/>
      <p:bldP spid="2" grpId="0"/>
      <p:bldP spid="2" grpId="1"/>
      <p:bldP spid="2" grpId="2"/>
      <p:bldP spid="2" grpId="3"/>
      <p:bldP spid="2" grpId="4"/>
      <p:bldP spid="2" grpId="5"/>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ubrik 1">
            <a:extLst>
              <a:ext uri="{FF2B5EF4-FFF2-40B4-BE49-F238E27FC236}">
                <a16:creationId xmlns:a16="http://schemas.microsoft.com/office/drawing/2014/main" id="{CCDFD4EE-2F48-415F-9DBD-C7C55CCDC431}"/>
              </a:ext>
            </a:extLst>
          </p:cNvPr>
          <p:cNvSpPr>
            <a:spLocks noGrp="1" noChangeArrowheads="1"/>
          </p:cNvSpPr>
          <p:nvPr>
            <p:ph type="title"/>
          </p:nvPr>
        </p:nvSpPr>
        <p:spPr>
          <a:xfrm>
            <a:off x="0" y="4763"/>
            <a:ext cx="1798638" cy="1066800"/>
          </a:xfrm>
        </p:spPr>
        <p:txBody>
          <a:bodyPr/>
          <a:lstStyle/>
          <a:p>
            <a:r>
              <a:rPr lang="sv-SE" altLang="sv-SE"/>
              <a:t>Fråga 4</a:t>
            </a:r>
          </a:p>
        </p:txBody>
      </p:sp>
      <p:sp>
        <p:nvSpPr>
          <p:cNvPr id="9" name="Rektangel med rundade hörn 8">
            <a:extLst>
              <a:ext uri="{FF2B5EF4-FFF2-40B4-BE49-F238E27FC236}">
                <a16:creationId xmlns:a16="http://schemas.microsoft.com/office/drawing/2014/main" id="{27AB9F3B-804A-4E55-BF75-6CBCF254DF0E}"/>
              </a:ext>
            </a:extLst>
          </p:cNvPr>
          <p:cNvSpPr/>
          <p:nvPr/>
        </p:nvSpPr>
        <p:spPr>
          <a:xfrm>
            <a:off x="4151313" y="1071563"/>
            <a:ext cx="4019550" cy="5108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14692" name="textruta 12">
            <a:extLst>
              <a:ext uri="{FF2B5EF4-FFF2-40B4-BE49-F238E27FC236}">
                <a16:creationId xmlns:a16="http://schemas.microsoft.com/office/drawing/2014/main" id="{AAAE2D95-D5A4-4758-B3D2-FCC542BD0DA2}"/>
              </a:ext>
            </a:extLst>
          </p:cNvPr>
          <p:cNvSpPr txBox="1">
            <a:spLocks noChangeArrowheads="1"/>
          </p:cNvSpPr>
          <p:nvPr/>
        </p:nvSpPr>
        <p:spPr bwMode="auto">
          <a:xfrm>
            <a:off x="730250" y="1563688"/>
            <a:ext cx="3346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defRPr/>
            </a:pPr>
            <a:r>
              <a:rPr lang="sv-SE" altLang="sv-SE" sz="1800" dirty="0">
                <a:latin typeface="+mn-lt"/>
              </a:rPr>
              <a:t>Vilken av följande påståenden om kontinuitetsstrategier är korrekt?</a:t>
            </a:r>
          </a:p>
        </p:txBody>
      </p:sp>
      <p:grpSp>
        <p:nvGrpSpPr>
          <p:cNvPr id="17" name="Grupp 16">
            <a:extLst>
              <a:ext uri="{FF2B5EF4-FFF2-40B4-BE49-F238E27FC236}">
                <a16:creationId xmlns:a16="http://schemas.microsoft.com/office/drawing/2014/main" id="{C3C265CD-7DBB-4F6E-A084-621444284A6F}"/>
              </a:ext>
            </a:extLst>
          </p:cNvPr>
          <p:cNvGrpSpPr>
            <a:grpSpLocks/>
          </p:cNvGrpSpPr>
          <p:nvPr/>
        </p:nvGrpSpPr>
        <p:grpSpPr bwMode="auto">
          <a:xfrm>
            <a:off x="838200" y="2524125"/>
            <a:ext cx="2874963" cy="793750"/>
            <a:chOff x="2516219" y="5911675"/>
            <a:chExt cx="2874857" cy="792951"/>
          </a:xfrm>
        </p:grpSpPr>
        <p:sp>
          <p:nvSpPr>
            <p:cNvPr id="18" name="Rektangel med rundade hörn 17">
              <a:extLst>
                <a:ext uri="{FF2B5EF4-FFF2-40B4-BE49-F238E27FC236}">
                  <a16:creationId xmlns:a16="http://schemas.microsoft.com/office/drawing/2014/main" id="{74FC0776-906D-4A1F-87B0-09DD1C0FD7DC}"/>
                </a:ext>
              </a:extLst>
            </p:cNvPr>
            <p:cNvSpPr/>
            <p:nvPr/>
          </p:nvSpPr>
          <p:spPr>
            <a:xfrm>
              <a:off x="2516219" y="5911675"/>
              <a:ext cx="2874857" cy="792951"/>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9" name="textruta 18">
              <a:extLst>
                <a:ext uri="{FF2B5EF4-FFF2-40B4-BE49-F238E27FC236}">
                  <a16:creationId xmlns:a16="http://schemas.microsoft.com/office/drawing/2014/main" id="{5A0A0924-8E88-475D-B55E-B52056EE3C63}"/>
                </a:ext>
              </a:extLst>
            </p:cNvPr>
            <p:cNvSpPr txBox="1"/>
            <p:nvPr/>
          </p:nvSpPr>
          <p:spPr>
            <a:xfrm>
              <a:off x="2594004" y="5984626"/>
              <a:ext cx="2720875" cy="645463"/>
            </a:xfrm>
            <a:prstGeom prst="rect">
              <a:avLst/>
            </a:prstGeom>
            <a:noFill/>
          </p:spPr>
          <p:txBody>
            <a:bodyPr>
              <a:spAutoFit/>
            </a:bodyPr>
            <a:lstStyle/>
            <a:p>
              <a:pPr>
                <a:defRPr/>
              </a:pPr>
              <a:r>
                <a:rPr lang="sv-SE" sz="1200" b="1" dirty="0">
                  <a:latin typeface="+mj-lt"/>
                </a:rPr>
                <a:t>Kontinuitetsstrategier upprättas ofta av de som upprättar kontinuitetsplanerna</a:t>
              </a:r>
            </a:p>
          </p:txBody>
        </p:sp>
      </p:grpSp>
      <p:grpSp>
        <p:nvGrpSpPr>
          <p:cNvPr id="33" name="Grupp 32">
            <a:extLst>
              <a:ext uri="{FF2B5EF4-FFF2-40B4-BE49-F238E27FC236}">
                <a16:creationId xmlns:a16="http://schemas.microsoft.com/office/drawing/2014/main" id="{0419F3A9-0F01-4097-82EB-77D842A3578E}"/>
              </a:ext>
            </a:extLst>
          </p:cNvPr>
          <p:cNvGrpSpPr>
            <a:grpSpLocks/>
          </p:cNvGrpSpPr>
          <p:nvPr/>
        </p:nvGrpSpPr>
        <p:grpSpPr bwMode="auto">
          <a:xfrm>
            <a:off x="838200" y="3535363"/>
            <a:ext cx="2874963" cy="795337"/>
            <a:chOff x="310671" y="3261368"/>
            <a:chExt cx="2874857" cy="794799"/>
          </a:xfrm>
        </p:grpSpPr>
        <p:sp>
          <p:nvSpPr>
            <p:cNvPr id="21" name="Rektangel med rundade hörn 20">
              <a:extLst>
                <a:ext uri="{FF2B5EF4-FFF2-40B4-BE49-F238E27FC236}">
                  <a16:creationId xmlns:a16="http://schemas.microsoft.com/office/drawing/2014/main" id="{6D1C70BB-0B37-41CA-B919-77F301A45CA4}"/>
                </a:ext>
              </a:extLst>
            </p:cNvPr>
            <p:cNvSpPr/>
            <p:nvPr/>
          </p:nvSpPr>
          <p:spPr>
            <a:xfrm>
              <a:off x="310671" y="3261368"/>
              <a:ext cx="2874857" cy="794799"/>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2" name="textruta 21">
              <a:extLst>
                <a:ext uri="{FF2B5EF4-FFF2-40B4-BE49-F238E27FC236}">
                  <a16:creationId xmlns:a16="http://schemas.microsoft.com/office/drawing/2014/main" id="{2879D147-AE9A-4905-8D9C-9A0AE008DCCB}"/>
                </a:ext>
              </a:extLst>
            </p:cNvPr>
            <p:cNvSpPr txBox="1"/>
            <p:nvPr/>
          </p:nvSpPr>
          <p:spPr>
            <a:xfrm>
              <a:off x="355119" y="3339102"/>
              <a:ext cx="2814534" cy="645676"/>
            </a:xfrm>
            <a:prstGeom prst="rect">
              <a:avLst/>
            </a:prstGeom>
            <a:noFill/>
          </p:spPr>
          <p:txBody>
            <a:bodyPr>
              <a:spAutoFit/>
            </a:bodyPr>
            <a:lstStyle/>
            <a:p>
              <a:pPr>
                <a:defRPr/>
              </a:pPr>
              <a:r>
                <a:rPr lang="sv-SE" sz="1200" b="1" dirty="0">
                  <a:latin typeface="+mj-lt"/>
                </a:rPr>
                <a:t>Kontinuitetsstrategier ger inriktning till kontinuitetslösningar som upprättas</a:t>
              </a:r>
            </a:p>
          </p:txBody>
        </p:sp>
      </p:grpSp>
      <p:grpSp>
        <p:nvGrpSpPr>
          <p:cNvPr id="34" name="Grupp 33">
            <a:extLst>
              <a:ext uri="{FF2B5EF4-FFF2-40B4-BE49-F238E27FC236}">
                <a16:creationId xmlns:a16="http://schemas.microsoft.com/office/drawing/2014/main" id="{D0D070B2-D052-40CF-9A20-0C7E2EA6385F}"/>
              </a:ext>
            </a:extLst>
          </p:cNvPr>
          <p:cNvGrpSpPr>
            <a:grpSpLocks/>
          </p:cNvGrpSpPr>
          <p:nvPr/>
        </p:nvGrpSpPr>
        <p:grpSpPr bwMode="auto">
          <a:xfrm>
            <a:off x="838200" y="4595813"/>
            <a:ext cx="2874963" cy="795337"/>
            <a:chOff x="310671" y="3849889"/>
            <a:chExt cx="2874857" cy="794801"/>
          </a:xfrm>
        </p:grpSpPr>
        <p:sp>
          <p:nvSpPr>
            <p:cNvPr id="23" name="Rektangel med rundade hörn 22">
              <a:extLst>
                <a:ext uri="{FF2B5EF4-FFF2-40B4-BE49-F238E27FC236}">
                  <a16:creationId xmlns:a16="http://schemas.microsoft.com/office/drawing/2014/main" id="{FE004F6E-4F8D-417D-81F8-569332F5C7F3}"/>
                </a:ext>
              </a:extLst>
            </p:cNvPr>
            <p:cNvSpPr/>
            <p:nvPr/>
          </p:nvSpPr>
          <p:spPr>
            <a:xfrm>
              <a:off x="310671" y="3849889"/>
              <a:ext cx="2874857" cy="794801"/>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4" name="textruta 23">
              <a:extLst>
                <a:ext uri="{FF2B5EF4-FFF2-40B4-BE49-F238E27FC236}">
                  <a16:creationId xmlns:a16="http://schemas.microsoft.com/office/drawing/2014/main" id="{62FB78CE-B8C8-46D6-B1F4-A96BB36AB0FA}"/>
                </a:ext>
              </a:extLst>
            </p:cNvPr>
            <p:cNvSpPr txBox="1"/>
            <p:nvPr/>
          </p:nvSpPr>
          <p:spPr>
            <a:xfrm>
              <a:off x="355119" y="3910173"/>
              <a:ext cx="2751037" cy="645677"/>
            </a:xfrm>
            <a:prstGeom prst="rect">
              <a:avLst/>
            </a:prstGeom>
            <a:noFill/>
          </p:spPr>
          <p:txBody>
            <a:bodyPr>
              <a:spAutoFit/>
            </a:bodyPr>
            <a:lstStyle/>
            <a:p>
              <a:pPr>
                <a:defRPr/>
              </a:pPr>
              <a:r>
                <a:rPr lang="sv-SE" sz="1200" b="1" dirty="0">
                  <a:latin typeface="+mj-lt"/>
                </a:rPr>
                <a:t>Kontinuitetsstrategier utgör nödvändiga ingångsvärden till konsekvensanalysen </a:t>
              </a:r>
            </a:p>
          </p:txBody>
        </p:sp>
      </p:grpSp>
      <p:pic>
        <p:nvPicPr>
          <p:cNvPr id="99337" name="Bildobjekt 28">
            <a:extLst>
              <a:ext uri="{FF2B5EF4-FFF2-40B4-BE49-F238E27FC236}">
                <a16:creationId xmlns:a16="http://schemas.microsoft.com/office/drawing/2014/main" id="{45790886-A0DF-4541-8BDA-E049D41BBF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89700" y="2917825"/>
            <a:ext cx="150653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ruta 29">
            <a:extLst>
              <a:ext uri="{FF2B5EF4-FFF2-40B4-BE49-F238E27FC236}">
                <a16:creationId xmlns:a16="http://schemas.microsoft.com/office/drawing/2014/main" id="{3D046F42-F0FA-4AB7-BF03-3D743CA91B85}"/>
              </a:ext>
            </a:extLst>
          </p:cNvPr>
          <p:cNvSpPr txBox="1">
            <a:spLocks noChangeArrowheads="1"/>
          </p:cNvSpPr>
          <p:nvPr/>
        </p:nvSpPr>
        <p:spPr bwMode="auto">
          <a:xfrm>
            <a:off x="4303713" y="1265238"/>
            <a:ext cx="3711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a:solidFill>
                  <a:srgbClr val="FF0000"/>
                </a:solidFill>
                <a:latin typeface="Times New Roman" panose="02020603050405020304" pitchFamily="18" charset="0"/>
              </a:rPr>
              <a:t>NEJ</a:t>
            </a:r>
            <a:r>
              <a:rPr lang="sv-SE" altLang="sv-SE" sz="1600">
                <a:latin typeface="Times New Roman" panose="02020603050405020304" pitchFamily="18" charset="0"/>
              </a:rPr>
              <a:t> – Strategierna bör formuleras på strategisk nivå och av de som har mandat att fatta beslut kring hur personella och finansiella resurser ska fördelas. Kontinuitetsplaner upprättas oftast på operativ nivå, av de som har mer specifik kunskap om olika sakområden</a:t>
            </a:r>
          </a:p>
          <a:p>
            <a:pPr>
              <a:spcBef>
                <a:spcPct val="0"/>
              </a:spcBef>
              <a:buFontTx/>
              <a:buNone/>
            </a:pPr>
            <a:r>
              <a:rPr lang="sv-SE" altLang="sv-SE" sz="1600">
                <a:latin typeface="Times New Roman" panose="02020603050405020304" pitchFamily="18" charset="0"/>
              </a:rPr>
              <a:t> – Försök igen!</a:t>
            </a:r>
          </a:p>
          <a:p>
            <a:pPr>
              <a:spcBef>
                <a:spcPct val="0"/>
              </a:spcBef>
              <a:buFontTx/>
              <a:buNone/>
            </a:pPr>
            <a:endParaRPr lang="sv-SE" altLang="sv-SE" sz="1600">
              <a:latin typeface="Times New Roman" panose="02020603050405020304" pitchFamily="18" charset="0"/>
            </a:endParaRPr>
          </a:p>
        </p:txBody>
      </p:sp>
      <p:sp>
        <p:nvSpPr>
          <p:cNvPr id="31" name="textruta 30">
            <a:extLst>
              <a:ext uri="{FF2B5EF4-FFF2-40B4-BE49-F238E27FC236}">
                <a16:creationId xmlns:a16="http://schemas.microsoft.com/office/drawing/2014/main" id="{DAD5ECFE-A13F-44F0-8CFA-852D8FBB9C4D}"/>
              </a:ext>
            </a:extLst>
          </p:cNvPr>
          <p:cNvSpPr txBox="1">
            <a:spLocks noChangeArrowheads="1"/>
          </p:cNvSpPr>
          <p:nvPr/>
        </p:nvSpPr>
        <p:spPr bwMode="auto">
          <a:xfrm>
            <a:off x="4303713" y="1547813"/>
            <a:ext cx="3965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a:solidFill>
                  <a:srgbClr val="FF0000"/>
                </a:solidFill>
                <a:latin typeface="Times New Roman" panose="02020603050405020304" pitchFamily="18" charset="0"/>
              </a:rPr>
              <a:t>NEJ</a:t>
            </a:r>
            <a:r>
              <a:rPr lang="sv-SE" altLang="sv-SE" sz="1600">
                <a:latin typeface="Times New Roman" panose="02020603050405020304" pitchFamily="18" charset="0"/>
              </a:rPr>
              <a:t> – Strategier behöver genomföras efter konsekvensanalysen då de använder denna som ingångvärde för att prioritera olika alternativ för kritiska  aktiviteter och resurser – Försök igen!</a:t>
            </a:r>
          </a:p>
        </p:txBody>
      </p:sp>
      <p:sp>
        <p:nvSpPr>
          <p:cNvPr id="32" name="textruta 31">
            <a:extLst>
              <a:ext uri="{FF2B5EF4-FFF2-40B4-BE49-F238E27FC236}">
                <a16:creationId xmlns:a16="http://schemas.microsoft.com/office/drawing/2014/main" id="{DF800E15-E7B8-4D47-B3E8-64EE627B11C5}"/>
              </a:ext>
            </a:extLst>
          </p:cNvPr>
          <p:cNvSpPr txBox="1">
            <a:spLocks noChangeArrowheads="1"/>
          </p:cNvSpPr>
          <p:nvPr/>
        </p:nvSpPr>
        <p:spPr bwMode="auto">
          <a:xfrm>
            <a:off x="4303713" y="1379538"/>
            <a:ext cx="39655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a:solidFill>
                  <a:srgbClr val="00956F"/>
                </a:solidFill>
                <a:latin typeface="Times New Roman" panose="02020603050405020304" pitchFamily="18" charset="0"/>
              </a:rPr>
              <a:t>JA</a:t>
            </a:r>
            <a:r>
              <a:rPr lang="sv-SE" altLang="sv-SE" sz="1600">
                <a:latin typeface="Times New Roman" panose="02020603050405020304" pitchFamily="18" charset="0"/>
              </a:rPr>
              <a:t> – Kontinuitetsstrategier sätts på en övergripande nivå och utgör en inriktning för vilka lösningar och åtgärder som ska implementeras. </a:t>
            </a:r>
          </a:p>
          <a:p>
            <a:pPr>
              <a:spcBef>
                <a:spcPct val="0"/>
              </a:spcBef>
              <a:buFontTx/>
              <a:buNone/>
            </a:pPr>
            <a:endParaRPr lang="sv-SE" altLang="sv-SE" sz="1600">
              <a:latin typeface="Times New Roman" panose="02020603050405020304" pitchFamily="18" charset="0"/>
            </a:endParaRPr>
          </a:p>
          <a:p>
            <a:pPr>
              <a:spcBef>
                <a:spcPct val="0"/>
              </a:spcBef>
              <a:buFontTx/>
              <a:buNone/>
            </a:pPr>
            <a:r>
              <a:rPr lang="sv-SE" altLang="sv-SE" sz="1600">
                <a:latin typeface="Times New Roman" panose="02020603050405020304" pitchFamily="18" charset="0"/>
              </a:rPr>
              <a:t>Klicka på ”Fortsätt” för att komma till nästa fråga!</a:t>
            </a:r>
          </a:p>
        </p:txBody>
      </p:sp>
      <p:pic>
        <p:nvPicPr>
          <p:cNvPr id="119820" name="Bildobjekt 2">
            <a:extLst>
              <a:ext uri="{FF2B5EF4-FFF2-40B4-BE49-F238E27FC236}">
                <a16:creationId xmlns:a16="http://schemas.microsoft.com/office/drawing/2014/main" id="{90B48618-C59B-433F-919E-294AF76203C2}"/>
              </a:ext>
            </a:extLst>
          </p:cNvPr>
          <p:cNvPicPr>
            <a:picLocks noChangeAspect="1"/>
          </p:cNvPicPr>
          <p:nvPr/>
        </p:nvPicPr>
        <p:blipFill>
          <a:blip r:embed="rId3">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Höger 28">
            <a:hlinkClick r:id="rId4" action="ppaction://hlinksldjump"/>
            <a:extLst>
              <a:ext uri="{FF2B5EF4-FFF2-40B4-BE49-F238E27FC236}">
                <a16:creationId xmlns:a16="http://schemas.microsoft.com/office/drawing/2014/main" id="{F535A859-D4DD-4A0E-8615-DEB48B842978}"/>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119823" name="Grupp 35">
            <a:extLst>
              <a:ext uri="{FF2B5EF4-FFF2-40B4-BE49-F238E27FC236}">
                <a16:creationId xmlns:a16="http://schemas.microsoft.com/office/drawing/2014/main" id="{2F996A3B-4615-4641-AE6C-529D2DBD9168}"/>
              </a:ext>
            </a:extLst>
          </p:cNvPr>
          <p:cNvGrpSpPr>
            <a:grpSpLocks/>
          </p:cNvGrpSpPr>
          <p:nvPr/>
        </p:nvGrpSpPr>
        <p:grpSpPr bwMode="auto">
          <a:xfrm>
            <a:off x="69850" y="6264275"/>
            <a:ext cx="1079500" cy="539750"/>
            <a:chOff x="169363" y="6133850"/>
            <a:chExt cx="1080000" cy="540000"/>
          </a:xfrm>
        </p:grpSpPr>
        <p:sp>
          <p:nvSpPr>
            <p:cNvPr id="37" name="Höger 36">
              <a:extLst>
                <a:ext uri="{FF2B5EF4-FFF2-40B4-BE49-F238E27FC236}">
                  <a16:creationId xmlns:a16="http://schemas.microsoft.com/office/drawing/2014/main" id="{386996CC-01A7-464A-9315-6DB3DCD621F5}"/>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38" name="textruta 37">
              <a:hlinkClick r:id="rId5" action="ppaction://hlinksldjump"/>
              <a:extLst>
                <a:ext uri="{FF2B5EF4-FFF2-40B4-BE49-F238E27FC236}">
                  <a16:creationId xmlns:a16="http://schemas.microsoft.com/office/drawing/2014/main" id="{24985982-6F47-46FF-B61F-41D2A446C757}"/>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6" name="textruta 35">
            <a:hlinkClick r:id="rId5" action="ppaction://hlinksldjump"/>
            <a:extLst>
              <a:ext uri="{FF2B5EF4-FFF2-40B4-BE49-F238E27FC236}">
                <a16:creationId xmlns:a16="http://schemas.microsoft.com/office/drawing/2014/main" id="{D56B45C0-CF8D-41AF-A53D-4E7F41B02D88}"/>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28" name="textruta 27">
            <a:hlinkClick r:id="rId6" action="ppaction://hlinksldjump"/>
            <a:extLst>
              <a:ext uri="{FF2B5EF4-FFF2-40B4-BE49-F238E27FC236}">
                <a16:creationId xmlns:a16="http://schemas.microsoft.com/office/drawing/2014/main" id="{5CC380C3-B634-4F05-A18F-A66B6ADF7EE2}"/>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1" nodeType="with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30"/>
                                        </p:tgtEl>
                                        <p:attrNameLst>
                                          <p:attrName>style.visibility</p:attrName>
                                        </p:attrNameLst>
                                      </p:cBhvr>
                                      <p:to>
                                        <p:strVal val="hidden"/>
                                      </p:to>
                                    </p:set>
                                  </p:childTnLst>
                                </p:cTn>
                              </p:par>
                              <p:par>
                                <p:cTn id="9" presetID="1" presetClass="exit" presetSubtype="0" fill="hold" grpId="5" nodeType="withEffect">
                                  <p:stCondLst>
                                    <p:cond delay="0"/>
                                  </p:stCondLst>
                                  <p:childTnLst>
                                    <p:set>
                                      <p:cBhvr>
                                        <p:cTn id="10" dur="1" fill="hold">
                                          <p:stCondLst>
                                            <p:cond delay="0"/>
                                          </p:stCondLst>
                                        </p:cTn>
                                        <p:tgtEl>
                                          <p:spTgt spid="3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9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7"/>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 presetClass="exit" presetSubtype="0" fill="hold" grpId="3" nodeType="withEffect">
                                  <p:stCondLst>
                                    <p:cond delay="0"/>
                                  </p:stCondLst>
                                  <p:childTnLst>
                                    <p:set>
                                      <p:cBhvr>
                                        <p:cTn id="20" dur="1" fill="hold">
                                          <p:stCondLst>
                                            <p:cond delay="0"/>
                                          </p:stCondLst>
                                        </p:cTn>
                                        <p:tgtEl>
                                          <p:spTgt spid="31"/>
                                        </p:tgtEl>
                                        <p:attrNameLst>
                                          <p:attrName>style.visibility</p:attrName>
                                        </p:attrNameLst>
                                      </p:cBhvr>
                                      <p:to>
                                        <p:strVal val="hidden"/>
                                      </p:to>
                                    </p:set>
                                  </p:childTnLst>
                                </p:cTn>
                              </p:par>
                              <p:par>
                                <p:cTn id="21" presetID="1" presetClass="exit" presetSubtype="0" fill="hold" grpId="2"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 presetClass="exit" presetSubtype="0" fill="hold" grpId="3" nodeType="withEffect">
                                  <p:stCondLst>
                                    <p:cond delay="0"/>
                                  </p:stCondLst>
                                  <p:childTnLst>
                                    <p:set>
                                      <p:cBhvr>
                                        <p:cTn id="30" dur="1" fill="hold">
                                          <p:stCondLst>
                                            <p:cond delay="0"/>
                                          </p:stCondLst>
                                        </p:cTn>
                                        <p:tgtEl>
                                          <p:spTgt spid="3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3" restart="whenNotActive" fill="hold" evtFilter="cancelBubble" nodeType="interactiveSeq">
                <p:stCondLst>
                  <p:cond evt="onClick" delay="0">
                    <p:tgtEl>
                      <p:spTgt spid="33"/>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 presetClass="exit" presetSubtype="0" fill="hold" grpId="2"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3" restart="whenNotActive" fill="hold" evtFilter="cancelBubble" nodeType="interactiveSeq">
                <p:stCondLst>
                  <p:cond evt="onClick" delay="0">
                    <p:tgtEl>
                      <p:spTgt spid="29"/>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1" presetClass="exit" presetSubtype="0" fill="hold" grpId="5" nodeType="clickEffect">
                                  <p:stCondLst>
                                    <p:cond delay="0"/>
                                  </p:stCondLst>
                                  <p:childTnLst>
                                    <p:set>
                                      <p:cBhvr>
                                        <p:cTn id="47" dur="1" fill="hold">
                                          <p:stCondLst>
                                            <p:cond delay="0"/>
                                          </p:stCondLst>
                                        </p:cTn>
                                        <p:tgtEl>
                                          <p:spTgt spid="31"/>
                                        </p:tgtEl>
                                        <p:attrNameLst>
                                          <p:attrName>style.visibility</p:attrName>
                                        </p:attrNameLst>
                                      </p:cBhvr>
                                      <p:to>
                                        <p:strVal val="hidden"/>
                                      </p:to>
                                    </p:set>
                                  </p:childTnLst>
                                </p:cTn>
                              </p:par>
                              <p:par>
                                <p:cTn id="48" presetID="1" presetClass="exit" presetSubtype="0" fill="hold" grpId="5" nodeType="withEffect">
                                  <p:stCondLst>
                                    <p:cond delay="0"/>
                                  </p:stCondLst>
                                  <p:childTnLst>
                                    <p:set>
                                      <p:cBhvr>
                                        <p:cTn id="49" dur="1" fill="hold">
                                          <p:stCondLst>
                                            <p:cond delay="0"/>
                                          </p:stCondLst>
                                        </p:cTn>
                                        <p:tgtEl>
                                          <p:spTgt spid="30"/>
                                        </p:tgtEl>
                                        <p:attrNameLst>
                                          <p:attrName>style.visibility</p:attrName>
                                        </p:attrNameLst>
                                      </p:cBhvr>
                                      <p:to>
                                        <p:strVal val="hidden"/>
                                      </p:to>
                                    </p:set>
                                  </p:childTnLst>
                                </p:cTn>
                              </p:par>
                              <p:par>
                                <p:cTn id="50" presetID="1" presetClass="exit" presetSubtype="0" fill="hold" grpId="4" nodeType="withEffect">
                                  <p:stCondLst>
                                    <p:cond delay="0"/>
                                  </p:stCondLst>
                                  <p:childTnLst>
                                    <p:set>
                                      <p:cBhvr>
                                        <p:cTn id="51" dur="1" fill="hold">
                                          <p:stCondLst>
                                            <p:cond delay="0"/>
                                          </p:stCondLst>
                                        </p:cTn>
                                        <p:tgtEl>
                                          <p:spTgt spid="32"/>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9933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4" restart="whenNotActive" fill="hold" evtFilter="cancelBubble" nodeType="interactiveSeq">
                <p:stCondLst>
                  <p:cond evt="onClick" delay="0">
                    <p:tgtEl>
                      <p:spTgt spid="36"/>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 presetClass="exit" presetSubtype="0" fill="hold" grpId="4" nodeType="clickEffect">
                                  <p:stCondLst>
                                    <p:cond delay="0"/>
                                  </p:stCondLst>
                                  <p:childTnLst>
                                    <p:set>
                                      <p:cBhvr>
                                        <p:cTn id="58" dur="1" fill="hold">
                                          <p:stCondLst>
                                            <p:cond delay="0"/>
                                          </p:stCondLst>
                                        </p:cTn>
                                        <p:tgtEl>
                                          <p:spTgt spid="31"/>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99337"/>
                                        </p:tgtEl>
                                        <p:attrNameLst>
                                          <p:attrName>style.visibility</p:attrName>
                                        </p:attrNameLst>
                                      </p:cBhvr>
                                      <p:to>
                                        <p:strVal val="hidden"/>
                                      </p:to>
                                    </p:set>
                                  </p:childTnLst>
                                </p:cTn>
                              </p:par>
                              <p:par>
                                <p:cTn id="61" presetID="1" presetClass="exit" presetSubtype="0" fill="hold" grpId="4" nodeType="withEffect">
                                  <p:stCondLst>
                                    <p:cond delay="0"/>
                                  </p:stCondLst>
                                  <p:childTnLst>
                                    <p:set>
                                      <p:cBhvr>
                                        <p:cTn id="62" dur="1" fill="hold">
                                          <p:stCondLst>
                                            <p:cond delay="0"/>
                                          </p:stCondLst>
                                        </p:cTn>
                                        <p:tgtEl>
                                          <p:spTgt spid="30"/>
                                        </p:tgtEl>
                                        <p:attrNameLst>
                                          <p:attrName>style.visibility</p:attrName>
                                        </p:attrNameLst>
                                      </p:cBhvr>
                                      <p:to>
                                        <p:strVal val="hidden"/>
                                      </p:to>
                                    </p:set>
                                  </p:childTnLst>
                                </p:cTn>
                              </p:par>
                              <p:par>
                                <p:cTn id="63" presetID="1" presetClass="exit" presetSubtype="0" fill="hold" grpId="3" nodeType="withEffect">
                                  <p:stCondLst>
                                    <p:cond delay="0"/>
                                  </p:stCondLst>
                                  <p:childTnLst>
                                    <p:set>
                                      <p:cBhvr>
                                        <p:cTn id="64"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0" grpId="0"/>
      <p:bldP spid="30" grpId="1"/>
      <p:bldP spid="30" grpId="2"/>
      <p:bldP spid="30" grpId="3"/>
      <p:bldP spid="30" grpId="4"/>
      <p:bldP spid="30" grpId="5"/>
      <p:bldP spid="31" grpId="0"/>
      <p:bldP spid="31" grpId="1"/>
      <p:bldP spid="31" grpId="2"/>
      <p:bldP spid="31" grpId="3"/>
      <p:bldP spid="31" grpId="4"/>
      <p:bldP spid="31" grpId="5"/>
      <p:bldP spid="32" grpId="0"/>
      <p:bldP spid="32" grpId="1"/>
      <p:bldP spid="32" grpId="2"/>
      <p:bldP spid="32" grpId="3"/>
      <p:bldP spid="32" grpId="4"/>
      <p:bldP spid="32" grpId="5"/>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ktangel med rundade hörn 8">
            <a:extLst>
              <a:ext uri="{FF2B5EF4-FFF2-40B4-BE49-F238E27FC236}">
                <a16:creationId xmlns:a16="http://schemas.microsoft.com/office/drawing/2014/main" id="{6BFEFB18-8F3D-4286-93B4-5A07FDABBCD6}"/>
              </a:ext>
            </a:extLst>
          </p:cNvPr>
          <p:cNvSpPr/>
          <p:nvPr/>
        </p:nvSpPr>
        <p:spPr>
          <a:xfrm>
            <a:off x="4151313" y="1071563"/>
            <a:ext cx="4019550" cy="5108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1" name="textruta 30">
            <a:extLst>
              <a:ext uri="{FF2B5EF4-FFF2-40B4-BE49-F238E27FC236}">
                <a16:creationId xmlns:a16="http://schemas.microsoft.com/office/drawing/2014/main" id="{9C5927A2-E0F6-491E-8EFD-F98576C687E2}"/>
              </a:ext>
            </a:extLst>
          </p:cNvPr>
          <p:cNvSpPr txBox="1">
            <a:spLocks noChangeArrowheads="1"/>
          </p:cNvSpPr>
          <p:nvPr/>
        </p:nvSpPr>
        <p:spPr bwMode="auto">
          <a:xfrm>
            <a:off x="4252913" y="1649413"/>
            <a:ext cx="39655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a:solidFill>
                  <a:srgbClr val="00956F"/>
                </a:solidFill>
                <a:latin typeface="Times New Roman" panose="02020603050405020304" pitchFamily="18" charset="0"/>
              </a:rPr>
              <a:t>JA</a:t>
            </a:r>
            <a:r>
              <a:rPr lang="sv-SE" altLang="sv-SE" sz="1600">
                <a:latin typeface="Times New Roman" panose="02020603050405020304" pitchFamily="18" charset="0"/>
              </a:rPr>
              <a:t> – </a:t>
            </a:r>
            <a:r>
              <a:rPr lang="sv-SE" altLang="sv-SE" sz="1600" b="1">
                <a:latin typeface="Times New Roman" panose="02020603050405020304" pitchFamily="18" charset="0"/>
              </a:rPr>
              <a:t>Reservrutinen </a:t>
            </a:r>
            <a:r>
              <a:rPr lang="sv-SE" altLang="sv-SE" sz="1600">
                <a:latin typeface="Times New Roman" panose="02020603050405020304" pitchFamily="18" charset="0"/>
              </a:rPr>
              <a:t>beskriver hur organisationen arbetar på alternativa sätt under ett avbrott som gör kundsystemet otillgängligt</a:t>
            </a: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r>
              <a:rPr lang="sv-SE" altLang="sv-SE" sz="1600">
                <a:latin typeface="Times New Roman" panose="02020603050405020304" pitchFamily="18" charset="0"/>
              </a:rPr>
              <a:t>Klicka på ”Fortsätt” för att komma till nästa fråga!</a:t>
            </a:r>
          </a:p>
        </p:txBody>
      </p:sp>
      <p:sp>
        <p:nvSpPr>
          <p:cNvPr id="120836" name="Rubrik 1">
            <a:extLst>
              <a:ext uri="{FF2B5EF4-FFF2-40B4-BE49-F238E27FC236}">
                <a16:creationId xmlns:a16="http://schemas.microsoft.com/office/drawing/2014/main" id="{9E4E695A-9437-4E1C-BC57-25ACF47172BD}"/>
              </a:ext>
            </a:extLst>
          </p:cNvPr>
          <p:cNvSpPr>
            <a:spLocks noGrp="1" noChangeArrowheads="1"/>
          </p:cNvSpPr>
          <p:nvPr>
            <p:ph type="title"/>
          </p:nvPr>
        </p:nvSpPr>
        <p:spPr>
          <a:xfrm>
            <a:off x="0" y="4763"/>
            <a:ext cx="1798638" cy="1066800"/>
          </a:xfrm>
        </p:spPr>
        <p:txBody>
          <a:bodyPr/>
          <a:lstStyle/>
          <a:p>
            <a:r>
              <a:rPr lang="sv-SE" altLang="sv-SE"/>
              <a:t>Fråga 5</a:t>
            </a:r>
          </a:p>
        </p:txBody>
      </p:sp>
      <p:sp>
        <p:nvSpPr>
          <p:cNvPr id="115717" name="textruta 12">
            <a:extLst>
              <a:ext uri="{FF2B5EF4-FFF2-40B4-BE49-F238E27FC236}">
                <a16:creationId xmlns:a16="http://schemas.microsoft.com/office/drawing/2014/main" id="{BA352921-87BF-4E0D-BB6B-A7C9E702CBD4}"/>
              </a:ext>
            </a:extLst>
          </p:cNvPr>
          <p:cNvSpPr txBox="1">
            <a:spLocks noChangeArrowheads="1"/>
          </p:cNvSpPr>
          <p:nvPr/>
        </p:nvSpPr>
        <p:spPr bwMode="auto">
          <a:xfrm>
            <a:off x="730250" y="1258888"/>
            <a:ext cx="34178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defRPr/>
            </a:pPr>
            <a:r>
              <a:rPr lang="sv-SE" altLang="sv-SE" sz="1800" dirty="0">
                <a:latin typeface="+mn-lt"/>
              </a:rPr>
              <a:t>Vilken del av kontinuitetsplanen skulle beskriva hur en organisation tillfälligt hanterar kundärenden med </a:t>
            </a:r>
            <a:r>
              <a:rPr lang="sv-SE" altLang="sv-SE" sz="1800" dirty="0" err="1">
                <a:latin typeface="+mn-lt"/>
              </a:rPr>
              <a:t>excel</a:t>
            </a:r>
            <a:r>
              <a:rPr lang="sv-SE" altLang="sv-SE" sz="1800" dirty="0">
                <a:latin typeface="+mn-lt"/>
              </a:rPr>
              <a:t>-dokument vid avbrott, till dess att ett ordinarie kundsystem är åter i drift?</a:t>
            </a:r>
          </a:p>
        </p:txBody>
      </p:sp>
      <p:grpSp>
        <p:nvGrpSpPr>
          <p:cNvPr id="17" name="Grupp 16">
            <a:extLst>
              <a:ext uri="{FF2B5EF4-FFF2-40B4-BE49-F238E27FC236}">
                <a16:creationId xmlns:a16="http://schemas.microsoft.com/office/drawing/2014/main" id="{415CCBB2-91FF-45E7-8372-4DDB68912FFD}"/>
              </a:ext>
            </a:extLst>
          </p:cNvPr>
          <p:cNvGrpSpPr>
            <a:grpSpLocks/>
          </p:cNvGrpSpPr>
          <p:nvPr/>
        </p:nvGrpSpPr>
        <p:grpSpPr bwMode="auto">
          <a:xfrm>
            <a:off x="774700" y="3765550"/>
            <a:ext cx="2874963" cy="360363"/>
            <a:chOff x="2516219" y="6344626"/>
            <a:chExt cx="2874857" cy="360000"/>
          </a:xfrm>
        </p:grpSpPr>
        <p:sp>
          <p:nvSpPr>
            <p:cNvPr id="18" name="Rektangel med rundade hörn 17">
              <a:extLst>
                <a:ext uri="{FF2B5EF4-FFF2-40B4-BE49-F238E27FC236}">
                  <a16:creationId xmlns:a16="http://schemas.microsoft.com/office/drawing/2014/main" id="{3C92D27F-7639-4BB4-8E91-9CFA37FC84CC}"/>
                </a:ext>
              </a:extLst>
            </p:cNvPr>
            <p:cNvSpPr/>
            <p:nvPr/>
          </p:nvSpPr>
          <p:spPr>
            <a:xfrm>
              <a:off x="2516219" y="6344626"/>
              <a:ext cx="2874857" cy="360000"/>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9" name="textruta 18">
              <a:extLst>
                <a:ext uri="{FF2B5EF4-FFF2-40B4-BE49-F238E27FC236}">
                  <a16:creationId xmlns:a16="http://schemas.microsoft.com/office/drawing/2014/main" id="{DC2A7241-9923-4465-B0C7-403167711A9C}"/>
                </a:ext>
              </a:extLst>
            </p:cNvPr>
            <p:cNvSpPr txBox="1"/>
            <p:nvPr/>
          </p:nvSpPr>
          <p:spPr>
            <a:xfrm>
              <a:off x="3322639" y="6385859"/>
              <a:ext cx="1254079" cy="275947"/>
            </a:xfrm>
            <a:prstGeom prst="rect">
              <a:avLst/>
            </a:prstGeom>
            <a:noFill/>
          </p:spPr>
          <p:txBody>
            <a:bodyPr wrap="none">
              <a:spAutoFit/>
            </a:bodyPr>
            <a:lstStyle/>
            <a:p>
              <a:pPr>
                <a:defRPr/>
              </a:pPr>
              <a:r>
                <a:rPr lang="sv-SE" sz="1200" b="1" dirty="0">
                  <a:latin typeface="+mj-lt"/>
                </a:rPr>
                <a:t>Återgångsrutin</a:t>
              </a:r>
            </a:p>
          </p:txBody>
        </p:sp>
      </p:grpSp>
      <p:grpSp>
        <p:nvGrpSpPr>
          <p:cNvPr id="33" name="Grupp 32">
            <a:extLst>
              <a:ext uri="{FF2B5EF4-FFF2-40B4-BE49-F238E27FC236}">
                <a16:creationId xmlns:a16="http://schemas.microsoft.com/office/drawing/2014/main" id="{0B8672F1-E45D-4300-9F15-34B15F1AE136}"/>
              </a:ext>
            </a:extLst>
          </p:cNvPr>
          <p:cNvGrpSpPr>
            <a:grpSpLocks/>
          </p:cNvGrpSpPr>
          <p:nvPr/>
        </p:nvGrpSpPr>
        <p:grpSpPr bwMode="auto">
          <a:xfrm>
            <a:off x="774700" y="4352925"/>
            <a:ext cx="2874963" cy="360363"/>
            <a:chOff x="310671" y="3261369"/>
            <a:chExt cx="2874857" cy="360000"/>
          </a:xfrm>
        </p:grpSpPr>
        <p:sp>
          <p:nvSpPr>
            <p:cNvPr id="21" name="Rektangel med rundade hörn 20">
              <a:extLst>
                <a:ext uri="{FF2B5EF4-FFF2-40B4-BE49-F238E27FC236}">
                  <a16:creationId xmlns:a16="http://schemas.microsoft.com/office/drawing/2014/main" id="{D52E3E9B-0545-4647-87AE-7AC8D4E981DB}"/>
                </a:ext>
              </a:extLst>
            </p:cNvPr>
            <p:cNvSpPr/>
            <p:nvPr/>
          </p:nvSpPr>
          <p:spPr>
            <a:xfrm>
              <a:off x="310671" y="3261369"/>
              <a:ext cx="2874857" cy="360000"/>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2" name="textruta 21">
              <a:extLst>
                <a:ext uri="{FF2B5EF4-FFF2-40B4-BE49-F238E27FC236}">
                  <a16:creationId xmlns:a16="http://schemas.microsoft.com/office/drawing/2014/main" id="{EA05D999-C886-484D-838E-D4CA5FEE9BBE}"/>
                </a:ext>
              </a:extLst>
            </p:cNvPr>
            <p:cNvSpPr txBox="1"/>
            <p:nvPr/>
          </p:nvSpPr>
          <p:spPr>
            <a:xfrm>
              <a:off x="978984" y="3302602"/>
              <a:ext cx="1538230" cy="275947"/>
            </a:xfrm>
            <a:prstGeom prst="rect">
              <a:avLst/>
            </a:prstGeom>
            <a:noFill/>
          </p:spPr>
          <p:txBody>
            <a:bodyPr wrap="none">
              <a:spAutoFit/>
            </a:bodyPr>
            <a:lstStyle/>
            <a:p>
              <a:pPr>
                <a:defRPr/>
              </a:pPr>
              <a:r>
                <a:rPr lang="sv-SE" sz="1200" b="1" dirty="0">
                  <a:latin typeface="+mj-lt"/>
                </a:rPr>
                <a:t>Återställningsrutin</a:t>
              </a:r>
            </a:p>
          </p:txBody>
        </p:sp>
      </p:grpSp>
      <p:grpSp>
        <p:nvGrpSpPr>
          <p:cNvPr id="34" name="Grupp 33">
            <a:extLst>
              <a:ext uri="{FF2B5EF4-FFF2-40B4-BE49-F238E27FC236}">
                <a16:creationId xmlns:a16="http://schemas.microsoft.com/office/drawing/2014/main" id="{9C532615-663D-49C5-B6D0-6CC13F97C7F0}"/>
              </a:ext>
            </a:extLst>
          </p:cNvPr>
          <p:cNvGrpSpPr>
            <a:grpSpLocks/>
          </p:cNvGrpSpPr>
          <p:nvPr/>
        </p:nvGrpSpPr>
        <p:grpSpPr bwMode="auto">
          <a:xfrm>
            <a:off x="774700" y="4941888"/>
            <a:ext cx="2874963" cy="360362"/>
            <a:chOff x="310671" y="3849889"/>
            <a:chExt cx="2874857" cy="360000"/>
          </a:xfrm>
        </p:grpSpPr>
        <p:sp>
          <p:nvSpPr>
            <p:cNvPr id="23" name="Rektangel med rundade hörn 22">
              <a:extLst>
                <a:ext uri="{FF2B5EF4-FFF2-40B4-BE49-F238E27FC236}">
                  <a16:creationId xmlns:a16="http://schemas.microsoft.com/office/drawing/2014/main" id="{84A323BA-E689-4B9D-9EEE-17932867655A}"/>
                </a:ext>
              </a:extLst>
            </p:cNvPr>
            <p:cNvSpPr/>
            <p:nvPr/>
          </p:nvSpPr>
          <p:spPr>
            <a:xfrm>
              <a:off x="310671" y="3849889"/>
              <a:ext cx="2874857" cy="360000"/>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4" name="textruta 23">
              <a:extLst>
                <a:ext uri="{FF2B5EF4-FFF2-40B4-BE49-F238E27FC236}">
                  <a16:creationId xmlns:a16="http://schemas.microsoft.com/office/drawing/2014/main" id="{A4F6B950-269A-43FD-9CFB-2E0ECD79987B}"/>
                </a:ext>
              </a:extLst>
            </p:cNvPr>
            <p:cNvSpPr txBox="1"/>
            <p:nvPr/>
          </p:nvSpPr>
          <p:spPr>
            <a:xfrm>
              <a:off x="1229800" y="3891123"/>
              <a:ext cx="1014375" cy="275948"/>
            </a:xfrm>
            <a:prstGeom prst="rect">
              <a:avLst/>
            </a:prstGeom>
            <a:noFill/>
          </p:spPr>
          <p:txBody>
            <a:bodyPr wrap="none">
              <a:spAutoFit/>
            </a:bodyPr>
            <a:lstStyle/>
            <a:p>
              <a:pPr>
                <a:defRPr/>
              </a:pPr>
              <a:r>
                <a:rPr lang="sv-SE" sz="1200" b="1" dirty="0">
                  <a:latin typeface="+mj-lt"/>
                </a:rPr>
                <a:t>Reservrutin</a:t>
              </a:r>
            </a:p>
          </p:txBody>
        </p:sp>
      </p:grpSp>
      <p:pic>
        <p:nvPicPr>
          <p:cNvPr id="29" name="Bildobjekt 28">
            <a:extLst>
              <a:ext uri="{FF2B5EF4-FFF2-40B4-BE49-F238E27FC236}">
                <a16:creationId xmlns:a16="http://schemas.microsoft.com/office/drawing/2014/main" id="{2A4EAA70-CC1A-4C9D-8E12-CBC0339538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2438" y="2662238"/>
            <a:ext cx="11938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ruta 29">
            <a:extLst>
              <a:ext uri="{FF2B5EF4-FFF2-40B4-BE49-F238E27FC236}">
                <a16:creationId xmlns:a16="http://schemas.microsoft.com/office/drawing/2014/main" id="{C472A440-D978-4499-9796-F7746A6BAAAD}"/>
              </a:ext>
            </a:extLst>
          </p:cNvPr>
          <p:cNvSpPr txBox="1">
            <a:spLocks noChangeArrowheads="1"/>
          </p:cNvSpPr>
          <p:nvPr/>
        </p:nvSpPr>
        <p:spPr bwMode="auto">
          <a:xfrm>
            <a:off x="4252913" y="1858963"/>
            <a:ext cx="37115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a:solidFill>
                  <a:srgbClr val="FF0000"/>
                </a:solidFill>
                <a:latin typeface="Times New Roman" panose="02020603050405020304" pitchFamily="18" charset="0"/>
              </a:rPr>
              <a:t>NEJ</a:t>
            </a:r>
            <a:r>
              <a:rPr lang="sv-SE" altLang="sv-SE" sz="1600">
                <a:latin typeface="Times New Roman" panose="02020603050405020304" pitchFamily="18" charset="0"/>
              </a:rPr>
              <a:t> – </a:t>
            </a:r>
            <a:r>
              <a:rPr lang="sv-SE" altLang="sv-SE" sz="1600" b="1">
                <a:latin typeface="Times New Roman" panose="02020603050405020304" pitchFamily="18" charset="0"/>
              </a:rPr>
              <a:t>Återgångsrutinen</a:t>
            </a:r>
            <a:r>
              <a:rPr lang="sv-SE" altLang="sv-SE" sz="1600">
                <a:latin typeface="Times New Roman" panose="02020603050405020304" pitchFamily="18" charset="0"/>
              </a:rPr>
              <a:t> beskriver hur organisationen återgår till normalläge då kundsystemet är tillgängligt igen </a:t>
            </a:r>
          </a:p>
          <a:p>
            <a:pPr>
              <a:spcBef>
                <a:spcPct val="0"/>
              </a:spcBef>
              <a:buFontTx/>
              <a:buNone/>
            </a:pPr>
            <a:r>
              <a:rPr lang="sv-SE" altLang="sv-SE" sz="1600">
                <a:latin typeface="Times New Roman" panose="02020603050405020304" pitchFamily="18" charset="0"/>
              </a:rPr>
              <a:t>– Försök igen!</a:t>
            </a:r>
          </a:p>
        </p:txBody>
      </p:sp>
      <p:sp>
        <p:nvSpPr>
          <p:cNvPr id="32" name="textruta 31">
            <a:extLst>
              <a:ext uri="{FF2B5EF4-FFF2-40B4-BE49-F238E27FC236}">
                <a16:creationId xmlns:a16="http://schemas.microsoft.com/office/drawing/2014/main" id="{0EE9C762-852A-4AB9-ABB4-E4F1007E325F}"/>
              </a:ext>
            </a:extLst>
          </p:cNvPr>
          <p:cNvSpPr txBox="1">
            <a:spLocks noChangeArrowheads="1"/>
          </p:cNvSpPr>
          <p:nvPr/>
        </p:nvSpPr>
        <p:spPr bwMode="auto">
          <a:xfrm>
            <a:off x="4252913" y="1660525"/>
            <a:ext cx="39655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a:solidFill>
                  <a:srgbClr val="FF0000"/>
                </a:solidFill>
                <a:latin typeface="Times New Roman" panose="02020603050405020304" pitchFamily="18" charset="0"/>
              </a:rPr>
              <a:t>NEJ </a:t>
            </a:r>
            <a:r>
              <a:rPr lang="sv-SE" altLang="sv-SE" sz="1600">
                <a:latin typeface="Times New Roman" panose="02020603050405020304" pitchFamily="18" charset="0"/>
              </a:rPr>
              <a:t>– </a:t>
            </a:r>
            <a:r>
              <a:rPr lang="sv-SE" altLang="sv-SE" sz="1600" b="1">
                <a:latin typeface="Times New Roman" panose="02020603050405020304" pitchFamily="18" charset="0"/>
              </a:rPr>
              <a:t>Återställningsrutinen </a:t>
            </a:r>
            <a:r>
              <a:rPr lang="sv-SE" altLang="sv-SE" sz="1600">
                <a:latin typeface="Times New Roman" panose="02020603050405020304" pitchFamily="18" charset="0"/>
              </a:rPr>
              <a:t>beskriver hur organisationen återställer den kundsystemet efter ett avbrott, dvs. hur kundsystemet åter görs funktionellt – Försök igen!</a:t>
            </a:r>
          </a:p>
        </p:txBody>
      </p:sp>
      <p:pic>
        <p:nvPicPr>
          <p:cNvPr id="120844" name="Bildobjekt 2">
            <a:extLst>
              <a:ext uri="{FF2B5EF4-FFF2-40B4-BE49-F238E27FC236}">
                <a16:creationId xmlns:a16="http://schemas.microsoft.com/office/drawing/2014/main" id="{26E21DBC-8B6E-4C17-BEDE-6216FF7E5F6A}"/>
              </a:ext>
            </a:extLst>
          </p:cNvPr>
          <p:cNvPicPr>
            <a:picLocks noChangeAspect="1"/>
          </p:cNvPicPr>
          <p:nvPr/>
        </p:nvPicPr>
        <p:blipFill>
          <a:blip r:embed="rId3">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Höger 35">
            <a:hlinkClick r:id="rId4" action="ppaction://hlinksldjump"/>
            <a:extLst>
              <a:ext uri="{FF2B5EF4-FFF2-40B4-BE49-F238E27FC236}">
                <a16:creationId xmlns:a16="http://schemas.microsoft.com/office/drawing/2014/main" id="{0EFEB670-A5DB-4925-A478-E9A32C3602F2}"/>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120847" name="Grupp 36">
            <a:extLst>
              <a:ext uri="{FF2B5EF4-FFF2-40B4-BE49-F238E27FC236}">
                <a16:creationId xmlns:a16="http://schemas.microsoft.com/office/drawing/2014/main" id="{EE64AE4F-DC50-4AF4-8305-FBF680AE0CA6}"/>
              </a:ext>
            </a:extLst>
          </p:cNvPr>
          <p:cNvGrpSpPr>
            <a:grpSpLocks/>
          </p:cNvGrpSpPr>
          <p:nvPr/>
        </p:nvGrpSpPr>
        <p:grpSpPr bwMode="auto">
          <a:xfrm>
            <a:off x="69850" y="6264275"/>
            <a:ext cx="1079500" cy="539750"/>
            <a:chOff x="169363" y="6133850"/>
            <a:chExt cx="1080000" cy="540000"/>
          </a:xfrm>
        </p:grpSpPr>
        <p:sp>
          <p:nvSpPr>
            <p:cNvPr id="38" name="Höger 37">
              <a:extLst>
                <a:ext uri="{FF2B5EF4-FFF2-40B4-BE49-F238E27FC236}">
                  <a16:creationId xmlns:a16="http://schemas.microsoft.com/office/drawing/2014/main" id="{3FD96AF8-3BB5-4042-A774-0A886E674E94}"/>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39" name="textruta 38">
              <a:hlinkClick r:id="rId5" action="ppaction://hlinksldjump"/>
              <a:extLst>
                <a:ext uri="{FF2B5EF4-FFF2-40B4-BE49-F238E27FC236}">
                  <a16:creationId xmlns:a16="http://schemas.microsoft.com/office/drawing/2014/main" id="{88557114-DFC7-4A72-9372-AC206BBA4363}"/>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7" name="textruta 36">
            <a:hlinkClick r:id="rId5" action="ppaction://hlinksldjump"/>
            <a:extLst>
              <a:ext uri="{FF2B5EF4-FFF2-40B4-BE49-F238E27FC236}">
                <a16:creationId xmlns:a16="http://schemas.microsoft.com/office/drawing/2014/main" id="{91568A98-9E22-40E0-B0B6-F3EF55DFFB85}"/>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28" name="textruta 27">
            <a:hlinkClick r:id="rId6" action="ppaction://hlinksldjump"/>
            <a:extLst>
              <a:ext uri="{FF2B5EF4-FFF2-40B4-BE49-F238E27FC236}">
                <a16:creationId xmlns:a16="http://schemas.microsoft.com/office/drawing/2014/main" id="{001B1561-6CA6-41FF-9CEF-44226B5439F9}"/>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1" nodeType="withEffect">
                                  <p:stCondLst>
                                    <p:cond delay="0"/>
                                  </p:stCondLst>
                                  <p:childTnLst>
                                    <p:set>
                                      <p:cBhvr>
                                        <p:cTn id="6" dur="1" fill="hold">
                                          <p:stCondLst>
                                            <p:cond delay="0"/>
                                          </p:stCondLst>
                                        </p:cTn>
                                        <p:tgtEl>
                                          <p:spTgt spid="3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xit" presetSubtype="0" fill="hold" grpId="6" nodeType="withEffect">
                                  <p:stCondLst>
                                    <p:cond delay="0"/>
                                  </p:stCondLst>
                                  <p:childTnLst>
                                    <p:set>
                                      <p:cBhvr>
                                        <p:cTn id="12" dur="1" fill="hold">
                                          <p:stCondLst>
                                            <p:cond delay="0"/>
                                          </p:stCondLst>
                                        </p:cTn>
                                        <p:tgtEl>
                                          <p:spTgt spid="32"/>
                                        </p:tgtEl>
                                        <p:attrNameLst>
                                          <p:attrName>style.visibility</p:attrName>
                                        </p:attrNameLst>
                                      </p:cBhvr>
                                      <p:to>
                                        <p:strVal val="hidden"/>
                                      </p:to>
                                    </p:set>
                                  </p:childTnLst>
                                </p:cTn>
                              </p:par>
                              <p:par>
                                <p:cTn id="13" presetID="1" presetClass="exit" presetSubtype="0" fill="hold" grpId="6"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grpId="5"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 presetClass="exit" presetSubtype="0" fill="hold" grpId="3" nodeType="withEffect">
                                  <p:stCondLst>
                                    <p:cond delay="0"/>
                                  </p:stCondLst>
                                  <p:childTnLst>
                                    <p:set>
                                      <p:cBhvr>
                                        <p:cTn id="26" dur="1" fill="hold">
                                          <p:stCondLst>
                                            <p:cond delay="0"/>
                                          </p:stCondLst>
                                        </p:cTn>
                                        <p:tgtEl>
                                          <p:spTgt spid="3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3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 presetClass="exit" presetSubtype="0" fill="hold" grpId="2" nodeType="withEffect">
                                  <p:stCondLst>
                                    <p:cond delay="0"/>
                                  </p:stCondLst>
                                  <p:childTnLst>
                                    <p:set>
                                      <p:cBhvr>
                                        <p:cTn id="38" dur="1" fill="hold">
                                          <p:stCondLst>
                                            <p:cond delay="0"/>
                                          </p:stCondLst>
                                        </p:cTn>
                                        <p:tgtEl>
                                          <p:spTgt spid="32"/>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1" restart="whenNotActive" fill="hold" evtFilter="cancelBubble" nodeType="interactiveSeq">
                <p:stCondLst>
                  <p:cond evt="onClick" delay="0">
                    <p:tgtEl>
                      <p:spTgt spid="33"/>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 presetClass="exit" presetSubtype="0" fill="hold" grpId="3" nodeType="withEffect">
                                  <p:stCondLst>
                                    <p:cond delay="0"/>
                                  </p:stCondLst>
                                  <p:childTnLst>
                                    <p:set>
                                      <p:cBhvr>
                                        <p:cTn id="51" dur="1" fill="hold">
                                          <p:stCondLst>
                                            <p:cond delay="0"/>
                                          </p:stCondLst>
                                        </p:cTn>
                                        <p:tgtEl>
                                          <p:spTgt spid="30"/>
                                        </p:tgtEl>
                                        <p:attrNameLst>
                                          <p:attrName>style.visibility</p:attrName>
                                        </p:attrNameLst>
                                      </p:cBhvr>
                                      <p:to>
                                        <p:strVal val="hidden"/>
                                      </p:to>
                                    </p:set>
                                  </p:childTnLst>
                                </p:cTn>
                              </p:par>
                              <p:par>
                                <p:cTn id="52" presetID="1" presetClass="exit" presetSubtype="0" fill="hold" grpId="2" nodeType="withEffect">
                                  <p:stCondLst>
                                    <p:cond delay="0"/>
                                  </p:stCondLst>
                                  <p:childTnLst>
                                    <p:set>
                                      <p:cBhvr>
                                        <p:cTn id="5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4" restart="whenNotActive" fill="hold" evtFilter="cancelBubble" nodeType="interactiveSeq">
                <p:stCondLst>
                  <p:cond evt="onClick" delay="0">
                    <p:tgtEl>
                      <p:spTgt spid="36"/>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 presetClass="exit" presetSubtype="0" fill="hold" grpId="4" nodeType="clickEffect">
                                  <p:stCondLst>
                                    <p:cond delay="0"/>
                                  </p:stCondLst>
                                  <p:childTnLst>
                                    <p:set>
                                      <p:cBhvr>
                                        <p:cTn id="58" dur="1" fill="hold">
                                          <p:stCondLst>
                                            <p:cond delay="0"/>
                                          </p:stCondLst>
                                        </p:cTn>
                                        <p:tgtEl>
                                          <p:spTgt spid="32"/>
                                        </p:tgtEl>
                                        <p:attrNameLst>
                                          <p:attrName>style.visibility</p:attrName>
                                        </p:attrNameLst>
                                      </p:cBhvr>
                                      <p:to>
                                        <p:strVal val="hidden"/>
                                      </p:to>
                                    </p:set>
                                  </p:childTnLst>
                                </p:cTn>
                              </p:par>
                              <p:par>
                                <p:cTn id="59" presetID="1" presetClass="exit" presetSubtype="0" fill="hold" grpId="4" nodeType="withEffect">
                                  <p:stCondLst>
                                    <p:cond delay="0"/>
                                  </p:stCondLst>
                                  <p:childTnLst>
                                    <p:set>
                                      <p:cBhvr>
                                        <p:cTn id="60" dur="1" fill="hold">
                                          <p:stCondLst>
                                            <p:cond delay="0"/>
                                          </p:stCondLst>
                                        </p:cTn>
                                        <p:tgtEl>
                                          <p:spTgt spid="30"/>
                                        </p:tgtEl>
                                        <p:attrNameLst>
                                          <p:attrName>style.visibility</p:attrName>
                                        </p:attrNameLst>
                                      </p:cBhvr>
                                      <p:to>
                                        <p:strVal val="hidden"/>
                                      </p:to>
                                    </p:set>
                                  </p:childTnLst>
                                </p:cTn>
                              </p:par>
                              <p:par>
                                <p:cTn id="61" presetID="1" presetClass="exit" presetSubtype="0" fill="hold" grpId="3"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5" restart="whenNotActive" fill="hold" evtFilter="cancelBubble" nodeType="interactiveSeq">
                <p:stCondLst>
                  <p:cond evt="onClick" delay="0">
                    <p:tgtEl>
                      <p:spTgt spid="37"/>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 presetClass="exit" presetSubtype="0" fill="hold" grpId="5" nodeType="clickEffect">
                                  <p:stCondLst>
                                    <p:cond delay="0"/>
                                  </p:stCondLst>
                                  <p:childTnLst>
                                    <p:set>
                                      <p:cBhvr>
                                        <p:cTn id="69" dur="1" fill="hold">
                                          <p:stCondLst>
                                            <p:cond delay="0"/>
                                          </p:stCondLst>
                                        </p:cTn>
                                        <p:tgtEl>
                                          <p:spTgt spid="32"/>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9"/>
                                        </p:tgtEl>
                                        <p:attrNameLst>
                                          <p:attrName>style.visibility</p:attrName>
                                        </p:attrNameLst>
                                      </p:cBhvr>
                                      <p:to>
                                        <p:strVal val="hidden"/>
                                      </p:to>
                                    </p:set>
                                  </p:childTnLst>
                                </p:cTn>
                              </p:par>
                              <p:par>
                                <p:cTn id="72" presetID="1" presetClass="exit" presetSubtype="0" fill="hold" grpId="5" nodeType="withEffect">
                                  <p:stCondLst>
                                    <p:cond delay="0"/>
                                  </p:stCondLst>
                                  <p:childTnLst>
                                    <p:set>
                                      <p:cBhvr>
                                        <p:cTn id="73" dur="1" fill="hold">
                                          <p:stCondLst>
                                            <p:cond delay="0"/>
                                          </p:stCondLst>
                                        </p:cTn>
                                        <p:tgtEl>
                                          <p:spTgt spid="30"/>
                                        </p:tgtEl>
                                        <p:attrNameLst>
                                          <p:attrName>style.visibility</p:attrName>
                                        </p:attrNameLst>
                                      </p:cBhvr>
                                      <p:to>
                                        <p:strVal val="hidden"/>
                                      </p:to>
                                    </p:set>
                                  </p:childTnLst>
                                </p:cTn>
                              </p:par>
                              <p:par>
                                <p:cTn id="74" presetID="1" presetClass="exit" presetSubtype="0" fill="hold" grpId="4" nodeType="withEffect">
                                  <p:stCondLst>
                                    <p:cond delay="0"/>
                                  </p:stCondLst>
                                  <p:childTnLst>
                                    <p:set>
                                      <p:cBhvr>
                                        <p:cTn id="75"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1" grpId="0"/>
      <p:bldP spid="31" grpId="1"/>
      <p:bldP spid="31" grpId="2"/>
      <p:bldP spid="31" grpId="3"/>
      <p:bldP spid="31" grpId="4"/>
      <p:bldP spid="31" grpId="5"/>
      <p:bldP spid="30" grpId="0"/>
      <p:bldP spid="30" grpId="1"/>
      <p:bldP spid="30" grpId="2"/>
      <p:bldP spid="30" grpId="3"/>
      <p:bldP spid="30" grpId="4"/>
      <p:bldP spid="30" grpId="5"/>
      <p:bldP spid="30" grpId="6"/>
      <p:bldP spid="32" grpId="0"/>
      <p:bldP spid="32" grpId="1"/>
      <p:bldP spid="32" grpId="2"/>
      <p:bldP spid="32" grpId="3"/>
      <p:bldP spid="32" grpId="4"/>
      <p:bldP spid="32" grpId="5"/>
      <p:bldP spid="32" grpId="6"/>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ubrik 1">
            <a:extLst>
              <a:ext uri="{FF2B5EF4-FFF2-40B4-BE49-F238E27FC236}">
                <a16:creationId xmlns:a16="http://schemas.microsoft.com/office/drawing/2014/main" id="{F4665F6D-519B-496B-8770-DB7B59D56D55}"/>
              </a:ext>
            </a:extLst>
          </p:cNvPr>
          <p:cNvSpPr>
            <a:spLocks noGrp="1" noChangeArrowheads="1"/>
          </p:cNvSpPr>
          <p:nvPr>
            <p:ph type="title"/>
          </p:nvPr>
        </p:nvSpPr>
        <p:spPr>
          <a:xfrm>
            <a:off x="0" y="4763"/>
            <a:ext cx="1798638" cy="1066800"/>
          </a:xfrm>
        </p:spPr>
        <p:txBody>
          <a:bodyPr/>
          <a:lstStyle/>
          <a:p>
            <a:r>
              <a:rPr lang="sv-SE" altLang="sv-SE"/>
              <a:t>Fråga 6</a:t>
            </a:r>
          </a:p>
        </p:txBody>
      </p:sp>
      <p:sp>
        <p:nvSpPr>
          <p:cNvPr id="9" name="Rektangel med rundade hörn 8">
            <a:extLst>
              <a:ext uri="{FF2B5EF4-FFF2-40B4-BE49-F238E27FC236}">
                <a16:creationId xmlns:a16="http://schemas.microsoft.com/office/drawing/2014/main" id="{B22C15E0-4A32-42B4-9857-926B88B155CE}"/>
              </a:ext>
            </a:extLst>
          </p:cNvPr>
          <p:cNvSpPr/>
          <p:nvPr/>
        </p:nvSpPr>
        <p:spPr>
          <a:xfrm>
            <a:off x="4151313" y="1071563"/>
            <a:ext cx="4019550" cy="5108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2000" dirty="0"/>
          </a:p>
        </p:txBody>
      </p:sp>
      <p:sp>
        <p:nvSpPr>
          <p:cNvPr id="121860" name="textruta 12">
            <a:extLst>
              <a:ext uri="{FF2B5EF4-FFF2-40B4-BE49-F238E27FC236}">
                <a16:creationId xmlns:a16="http://schemas.microsoft.com/office/drawing/2014/main" id="{629E346C-1066-4FD3-B8B5-6A79FB2074AB}"/>
              </a:ext>
            </a:extLst>
          </p:cNvPr>
          <p:cNvSpPr txBox="1">
            <a:spLocks noChangeArrowheads="1"/>
          </p:cNvSpPr>
          <p:nvPr/>
        </p:nvSpPr>
        <p:spPr bwMode="auto">
          <a:xfrm>
            <a:off x="368300" y="1563688"/>
            <a:ext cx="3389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buFontTx/>
              <a:buNone/>
            </a:pPr>
            <a:r>
              <a:rPr lang="sv-SE" altLang="sv-SE" sz="1800" dirty="0"/>
              <a:t>Vilken av följande är inte en vanlig övnings – eller </a:t>
            </a:r>
            <a:r>
              <a:rPr lang="sv-SE" altLang="sv-SE" sz="1800" dirty="0" err="1"/>
              <a:t>testtyp</a:t>
            </a:r>
            <a:r>
              <a:rPr lang="sv-SE" altLang="sv-SE" sz="1800" dirty="0"/>
              <a:t>: </a:t>
            </a:r>
            <a:r>
              <a:rPr lang="sv-SE" altLang="sv-SE" sz="1800" i="1" dirty="0"/>
              <a:t>beteendeövning</a:t>
            </a:r>
            <a:r>
              <a:rPr lang="sv-SE" altLang="sv-SE" sz="1800" dirty="0"/>
              <a:t>, </a:t>
            </a:r>
            <a:r>
              <a:rPr lang="sv-SE" altLang="sv-SE" sz="1800" i="1" dirty="0"/>
              <a:t>skrivbordsövning </a:t>
            </a:r>
            <a:r>
              <a:rPr lang="sv-SE" altLang="sv-SE" sz="1800" dirty="0"/>
              <a:t>eller</a:t>
            </a:r>
            <a:r>
              <a:rPr lang="sv-SE" altLang="sv-SE" sz="1800" i="1" dirty="0"/>
              <a:t> simulering</a:t>
            </a:r>
            <a:r>
              <a:rPr lang="sv-SE" altLang="sv-SE" sz="1800" dirty="0"/>
              <a:t>?</a:t>
            </a:r>
          </a:p>
        </p:txBody>
      </p:sp>
      <p:grpSp>
        <p:nvGrpSpPr>
          <p:cNvPr id="17" name="Grupp 16">
            <a:extLst>
              <a:ext uri="{FF2B5EF4-FFF2-40B4-BE49-F238E27FC236}">
                <a16:creationId xmlns:a16="http://schemas.microsoft.com/office/drawing/2014/main" id="{EBF91CA0-0A5B-4CB8-9556-2E7F39DD1A42}"/>
              </a:ext>
            </a:extLst>
          </p:cNvPr>
          <p:cNvGrpSpPr>
            <a:grpSpLocks/>
          </p:cNvGrpSpPr>
          <p:nvPr/>
        </p:nvGrpSpPr>
        <p:grpSpPr bwMode="auto">
          <a:xfrm>
            <a:off x="368300" y="3328988"/>
            <a:ext cx="2874963" cy="360362"/>
            <a:chOff x="2516219" y="6344626"/>
            <a:chExt cx="2874857" cy="360000"/>
          </a:xfrm>
        </p:grpSpPr>
        <p:sp>
          <p:nvSpPr>
            <p:cNvPr id="18" name="Rektangel med rundade hörn 17">
              <a:extLst>
                <a:ext uri="{FF2B5EF4-FFF2-40B4-BE49-F238E27FC236}">
                  <a16:creationId xmlns:a16="http://schemas.microsoft.com/office/drawing/2014/main" id="{C494D26E-AAD5-446D-9D59-40229081B79B}"/>
                </a:ext>
              </a:extLst>
            </p:cNvPr>
            <p:cNvSpPr/>
            <p:nvPr/>
          </p:nvSpPr>
          <p:spPr>
            <a:xfrm>
              <a:off x="2516219" y="6344626"/>
              <a:ext cx="2874857" cy="360000"/>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9" name="textruta 18">
              <a:extLst>
                <a:ext uri="{FF2B5EF4-FFF2-40B4-BE49-F238E27FC236}">
                  <a16:creationId xmlns:a16="http://schemas.microsoft.com/office/drawing/2014/main" id="{8C5D6CD8-7937-425F-AF32-E7165689E89D}"/>
                </a:ext>
              </a:extLst>
            </p:cNvPr>
            <p:cNvSpPr txBox="1"/>
            <p:nvPr/>
          </p:nvSpPr>
          <p:spPr>
            <a:xfrm>
              <a:off x="3284541" y="6385860"/>
              <a:ext cx="1330276" cy="275948"/>
            </a:xfrm>
            <a:prstGeom prst="rect">
              <a:avLst/>
            </a:prstGeom>
            <a:noFill/>
          </p:spPr>
          <p:txBody>
            <a:bodyPr wrap="none">
              <a:spAutoFit/>
            </a:bodyPr>
            <a:lstStyle/>
            <a:p>
              <a:pPr>
                <a:defRPr/>
              </a:pPr>
              <a:r>
                <a:rPr lang="sv-SE" sz="1200" b="1" dirty="0">
                  <a:latin typeface="+mj-lt"/>
                </a:rPr>
                <a:t>Beteendeövning</a:t>
              </a:r>
            </a:p>
          </p:txBody>
        </p:sp>
      </p:grpSp>
      <p:grpSp>
        <p:nvGrpSpPr>
          <p:cNvPr id="33" name="Grupp 32">
            <a:extLst>
              <a:ext uri="{FF2B5EF4-FFF2-40B4-BE49-F238E27FC236}">
                <a16:creationId xmlns:a16="http://schemas.microsoft.com/office/drawing/2014/main" id="{6A4AB82D-D085-46C0-AC6F-BDECB92E05B5}"/>
              </a:ext>
            </a:extLst>
          </p:cNvPr>
          <p:cNvGrpSpPr>
            <a:grpSpLocks/>
          </p:cNvGrpSpPr>
          <p:nvPr/>
        </p:nvGrpSpPr>
        <p:grpSpPr bwMode="auto">
          <a:xfrm>
            <a:off x="368300" y="3916363"/>
            <a:ext cx="2874963" cy="360362"/>
            <a:chOff x="310671" y="3261369"/>
            <a:chExt cx="2874857" cy="360000"/>
          </a:xfrm>
        </p:grpSpPr>
        <p:sp>
          <p:nvSpPr>
            <p:cNvPr id="21" name="Rektangel med rundade hörn 20">
              <a:extLst>
                <a:ext uri="{FF2B5EF4-FFF2-40B4-BE49-F238E27FC236}">
                  <a16:creationId xmlns:a16="http://schemas.microsoft.com/office/drawing/2014/main" id="{7A357F7D-904C-417C-9017-3C4314F24414}"/>
                </a:ext>
              </a:extLst>
            </p:cNvPr>
            <p:cNvSpPr/>
            <p:nvPr/>
          </p:nvSpPr>
          <p:spPr>
            <a:xfrm>
              <a:off x="310671" y="3261369"/>
              <a:ext cx="2874857" cy="360000"/>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2" name="textruta 21">
              <a:extLst>
                <a:ext uri="{FF2B5EF4-FFF2-40B4-BE49-F238E27FC236}">
                  <a16:creationId xmlns:a16="http://schemas.microsoft.com/office/drawing/2014/main" id="{7F6BAE34-5368-4E45-96FC-F640CB1C756E}"/>
                </a:ext>
              </a:extLst>
            </p:cNvPr>
            <p:cNvSpPr txBox="1"/>
            <p:nvPr/>
          </p:nvSpPr>
          <p:spPr>
            <a:xfrm>
              <a:off x="1001209" y="3302603"/>
              <a:ext cx="1504895" cy="275948"/>
            </a:xfrm>
            <a:prstGeom prst="rect">
              <a:avLst/>
            </a:prstGeom>
            <a:noFill/>
          </p:spPr>
          <p:txBody>
            <a:bodyPr wrap="none">
              <a:spAutoFit/>
            </a:bodyPr>
            <a:lstStyle/>
            <a:p>
              <a:pPr>
                <a:defRPr/>
              </a:pPr>
              <a:r>
                <a:rPr lang="sv-SE" sz="1200" b="1" dirty="0">
                  <a:latin typeface="+mj-lt"/>
                </a:rPr>
                <a:t>Skrivbordsövning </a:t>
              </a:r>
            </a:p>
          </p:txBody>
        </p:sp>
      </p:grpSp>
      <p:grpSp>
        <p:nvGrpSpPr>
          <p:cNvPr id="34" name="Grupp 33">
            <a:extLst>
              <a:ext uri="{FF2B5EF4-FFF2-40B4-BE49-F238E27FC236}">
                <a16:creationId xmlns:a16="http://schemas.microsoft.com/office/drawing/2014/main" id="{B2BFB6CE-55A5-495B-BE4C-770799DE7BF9}"/>
              </a:ext>
            </a:extLst>
          </p:cNvPr>
          <p:cNvGrpSpPr>
            <a:grpSpLocks/>
          </p:cNvGrpSpPr>
          <p:nvPr/>
        </p:nvGrpSpPr>
        <p:grpSpPr bwMode="auto">
          <a:xfrm>
            <a:off x="368300" y="4505325"/>
            <a:ext cx="2874963" cy="360363"/>
            <a:chOff x="310671" y="3849889"/>
            <a:chExt cx="2874857" cy="360000"/>
          </a:xfrm>
        </p:grpSpPr>
        <p:sp>
          <p:nvSpPr>
            <p:cNvPr id="23" name="Rektangel med rundade hörn 22">
              <a:extLst>
                <a:ext uri="{FF2B5EF4-FFF2-40B4-BE49-F238E27FC236}">
                  <a16:creationId xmlns:a16="http://schemas.microsoft.com/office/drawing/2014/main" id="{6DB732A3-8A21-43BE-9E3B-983121D88116}"/>
                </a:ext>
              </a:extLst>
            </p:cNvPr>
            <p:cNvSpPr/>
            <p:nvPr/>
          </p:nvSpPr>
          <p:spPr>
            <a:xfrm>
              <a:off x="310671" y="3849889"/>
              <a:ext cx="2874857" cy="360000"/>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4" name="textruta 23">
              <a:extLst>
                <a:ext uri="{FF2B5EF4-FFF2-40B4-BE49-F238E27FC236}">
                  <a16:creationId xmlns:a16="http://schemas.microsoft.com/office/drawing/2014/main" id="{3F492B4D-1CFF-48C4-860B-923C8657B95F}"/>
                </a:ext>
              </a:extLst>
            </p:cNvPr>
            <p:cNvSpPr txBox="1"/>
            <p:nvPr/>
          </p:nvSpPr>
          <p:spPr>
            <a:xfrm>
              <a:off x="1185352" y="3903810"/>
              <a:ext cx="979451" cy="275947"/>
            </a:xfrm>
            <a:prstGeom prst="rect">
              <a:avLst/>
            </a:prstGeom>
            <a:noFill/>
          </p:spPr>
          <p:txBody>
            <a:bodyPr wrap="none">
              <a:spAutoFit/>
            </a:bodyPr>
            <a:lstStyle/>
            <a:p>
              <a:pPr>
                <a:defRPr/>
              </a:pPr>
              <a:r>
                <a:rPr lang="sv-SE" sz="1200" b="1" dirty="0">
                  <a:latin typeface="+mj-lt"/>
                </a:rPr>
                <a:t>Simulering</a:t>
              </a:r>
            </a:p>
          </p:txBody>
        </p:sp>
      </p:grpSp>
      <p:sp>
        <p:nvSpPr>
          <p:cNvPr id="30" name="textruta 29">
            <a:extLst>
              <a:ext uri="{FF2B5EF4-FFF2-40B4-BE49-F238E27FC236}">
                <a16:creationId xmlns:a16="http://schemas.microsoft.com/office/drawing/2014/main" id="{987F9045-938C-445C-AF82-49DD262B2A0C}"/>
              </a:ext>
            </a:extLst>
          </p:cNvPr>
          <p:cNvSpPr txBox="1">
            <a:spLocks noChangeArrowheads="1"/>
          </p:cNvSpPr>
          <p:nvPr/>
        </p:nvSpPr>
        <p:spPr bwMode="auto">
          <a:xfrm>
            <a:off x="4514850" y="1227138"/>
            <a:ext cx="37115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a:solidFill>
                  <a:srgbClr val="00956F"/>
                </a:solidFill>
                <a:latin typeface="Times New Roman" panose="02020603050405020304" pitchFamily="18" charset="0"/>
              </a:rPr>
              <a:t>JA</a:t>
            </a:r>
            <a:r>
              <a:rPr lang="sv-SE" altLang="sv-SE" sz="1600">
                <a:solidFill>
                  <a:srgbClr val="FF0000"/>
                </a:solidFill>
                <a:latin typeface="Times New Roman" panose="02020603050405020304" pitchFamily="18" charset="0"/>
              </a:rPr>
              <a:t> </a:t>
            </a:r>
            <a:r>
              <a:rPr lang="sv-SE" altLang="sv-SE" sz="1600">
                <a:latin typeface="Times New Roman" panose="02020603050405020304" pitchFamily="18" charset="0"/>
              </a:rPr>
              <a:t> – Beteendeövning </a:t>
            </a:r>
            <a:r>
              <a:rPr lang="sv-SE" altLang="sv-SE" sz="1600" b="1">
                <a:latin typeface="Times New Roman" panose="02020603050405020304" pitchFamily="18" charset="0"/>
              </a:rPr>
              <a:t>är inte en vanlig övnings- eller testtyp.</a:t>
            </a:r>
            <a:r>
              <a:rPr lang="sv-SE" altLang="sv-SE" sz="1600">
                <a:latin typeface="Times New Roman" panose="02020603050405020304" pitchFamily="18" charset="0"/>
              </a:rPr>
              <a:t> </a:t>
            </a:r>
          </a:p>
          <a:p>
            <a:pPr>
              <a:spcBef>
                <a:spcPct val="0"/>
              </a:spcBef>
              <a:buFontTx/>
              <a:buNone/>
            </a:pPr>
            <a:endParaRPr lang="sv-SE" altLang="sv-SE" sz="1600">
              <a:latin typeface="Times New Roman" panose="02020603050405020304" pitchFamily="18" charset="0"/>
            </a:endParaRPr>
          </a:p>
          <a:p>
            <a:pPr>
              <a:spcBef>
                <a:spcPct val="0"/>
              </a:spcBef>
              <a:buFontTx/>
              <a:buNone/>
            </a:pPr>
            <a:endParaRPr lang="sv-SE" altLang="sv-SE" sz="1600">
              <a:latin typeface="Times New Roman" panose="02020603050405020304" pitchFamily="18" charset="0"/>
            </a:endParaRPr>
          </a:p>
          <a:p>
            <a:pPr>
              <a:spcBef>
                <a:spcPct val="0"/>
              </a:spcBef>
              <a:buFontTx/>
              <a:buNone/>
            </a:pPr>
            <a:r>
              <a:rPr lang="sv-SE" altLang="sv-SE" sz="1600">
                <a:latin typeface="Times New Roman" panose="02020603050405020304" pitchFamily="18" charset="0"/>
              </a:rPr>
              <a:t>Klicka på ”Fortsätt” för att komma vidare!</a:t>
            </a:r>
          </a:p>
        </p:txBody>
      </p:sp>
      <p:sp>
        <p:nvSpPr>
          <p:cNvPr id="31" name="textruta 30">
            <a:extLst>
              <a:ext uri="{FF2B5EF4-FFF2-40B4-BE49-F238E27FC236}">
                <a16:creationId xmlns:a16="http://schemas.microsoft.com/office/drawing/2014/main" id="{1EEFC0BE-1DAC-4747-8C3A-4F0EBA2B86D9}"/>
              </a:ext>
            </a:extLst>
          </p:cNvPr>
          <p:cNvSpPr txBox="1">
            <a:spLocks noChangeArrowheads="1"/>
          </p:cNvSpPr>
          <p:nvPr/>
        </p:nvSpPr>
        <p:spPr bwMode="auto">
          <a:xfrm>
            <a:off x="4308475" y="1217613"/>
            <a:ext cx="3965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a:solidFill>
                  <a:srgbClr val="FF0000"/>
                </a:solidFill>
                <a:latin typeface="Times New Roman" panose="02020603050405020304" pitchFamily="18" charset="0"/>
              </a:rPr>
              <a:t>NEJ</a:t>
            </a:r>
            <a:r>
              <a:rPr lang="sv-SE" altLang="sv-SE" sz="1600">
                <a:latin typeface="Times New Roman" panose="02020603050405020304" pitchFamily="18" charset="0"/>
              </a:rPr>
              <a:t> – En simulering </a:t>
            </a:r>
            <a:r>
              <a:rPr lang="sv-SE" altLang="sv-SE" sz="1600" b="1" u="sng">
                <a:latin typeface="Times New Roman" panose="02020603050405020304" pitchFamily="18" charset="0"/>
              </a:rPr>
              <a:t>är en vanlig övnings - eller testtyp</a:t>
            </a:r>
            <a:r>
              <a:rPr lang="sv-SE" altLang="sv-SE" sz="1600">
                <a:latin typeface="Times New Roman" panose="02020603050405020304" pitchFamily="18" charset="0"/>
              </a:rPr>
              <a:t> som ofta har ett mer </a:t>
            </a:r>
            <a:r>
              <a:rPr lang="sv-SE" altLang="sv-SE" sz="1600" i="1">
                <a:latin typeface="Times New Roman" panose="02020603050405020304" pitchFamily="18" charset="0"/>
              </a:rPr>
              <a:t>testande</a:t>
            </a:r>
            <a:r>
              <a:rPr lang="sv-SE" altLang="sv-SE" sz="1600">
                <a:latin typeface="Times New Roman" panose="02020603050405020304" pitchFamily="18" charset="0"/>
              </a:rPr>
              <a:t> fokus och deltagarna ska, utifrån ett scenario, agera enligt de rutiner och instruktioner som finns – Försök igen!</a:t>
            </a:r>
          </a:p>
          <a:p>
            <a:pPr>
              <a:spcBef>
                <a:spcPct val="0"/>
              </a:spcBef>
              <a:buFontTx/>
              <a:buNone/>
            </a:pPr>
            <a:endParaRPr lang="sv-SE" altLang="sv-SE" sz="1600">
              <a:latin typeface="Times New Roman" panose="02020603050405020304" pitchFamily="18" charset="0"/>
            </a:endParaRPr>
          </a:p>
        </p:txBody>
      </p:sp>
      <p:sp>
        <p:nvSpPr>
          <p:cNvPr id="32" name="textruta 31">
            <a:extLst>
              <a:ext uri="{FF2B5EF4-FFF2-40B4-BE49-F238E27FC236}">
                <a16:creationId xmlns:a16="http://schemas.microsoft.com/office/drawing/2014/main" id="{CF86AE42-68ED-4D71-9953-2069659F31F9}"/>
              </a:ext>
            </a:extLst>
          </p:cNvPr>
          <p:cNvSpPr txBox="1">
            <a:spLocks noChangeArrowheads="1"/>
          </p:cNvSpPr>
          <p:nvPr/>
        </p:nvSpPr>
        <p:spPr bwMode="auto">
          <a:xfrm>
            <a:off x="4362450" y="1227138"/>
            <a:ext cx="39655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600">
                <a:solidFill>
                  <a:srgbClr val="FF0000"/>
                </a:solidFill>
                <a:latin typeface="Times New Roman" panose="02020603050405020304" pitchFamily="18" charset="0"/>
              </a:rPr>
              <a:t>NEJ </a:t>
            </a:r>
            <a:r>
              <a:rPr lang="sv-SE" altLang="sv-SE" sz="1600">
                <a:latin typeface="Times New Roman" panose="02020603050405020304" pitchFamily="18" charset="0"/>
              </a:rPr>
              <a:t>– Skrivbordsövning </a:t>
            </a:r>
            <a:r>
              <a:rPr lang="sv-SE" altLang="sv-SE" sz="1600" b="1" u="sng">
                <a:latin typeface="Times New Roman" panose="02020603050405020304" pitchFamily="18" charset="0"/>
              </a:rPr>
              <a:t>är en vanlig övnings- eller testtyp</a:t>
            </a:r>
            <a:r>
              <a:rPr lang="sv-SE" altLang="sv-SE" sz="1600">
                <a:latin typeface="Times New Roman" panose="02020603050405020304" pitchFamily="18" charset="0"/>
              </a:rPr>
              <a:t>. Vid sådana former </a:t>
            </a:r>
            <a:r>
              <a:rPr lang="sv-SE" altLang="sv-SE" sz="1600" i="1">
                <a:latin typeface="Times New Roman" panose="02020603050405020304" pitchFamily="18" charset="0"/>
              </a:rPr>
              <a:t>diskuterar </a:t>
            </a:r>
            <a:r>
              <a:rPr lang="sv-SE" altLang="sv-SE" sz="1600">
                <a:latin typeface="Times New Roman" panose="02020603050405020304" pitchFamily="18" charset="0"/>
              </a:rPr>
              <a:t>deltagarna främst hur de skulle agera utifrån ett givet scenario, exempelvis inriktat mot en eller flera planer eller rutiner – Försök igen!</a:t>
            </a:r>
          </a:p>
        </p:txBody>
      </p:sp>
      <p:pic>
        <p:nvPicPr>
          <p:cNvPr id="121867" name="Bildobjekt 2">
            <a:extLst>
              <a:ext uri="{FF2B5EF4-FFF2-40B4-BE49-F238E27FC236}">
                <a16:creationId xmlns:a16="http://schemas.microsoft.com/office/drawing/2014/main" id="{D195ECA6-128D-478A-AABB-44BF04EB76E6}"/>
              </a:ext>
            </a:extLst>
          </p:cNvPr>
          <p:cNvPicPr>
            <a:picLocks noChangeAspect="1"/>
          </p:cNvPicPr>
          <p:nvPr/>
        </p:nvPicPr>
        <p:blipFill>
          <a:blip r:embed="rId2">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ruta 25">
            <a:extLst>
              <a:ext uri="{FF2B5EF4-FFF2-40B4-BE49-F238E27FC236}">
                <a16:creationId xmlns:a16="http://schemas.microsoft.com/office/drawing/2014/main" id="{09C2FF51-FE4E-4875-A2BE-560F0A3C16F9}"/>
              </a:ext>
            </a:extLst>
          </p:cNvPr>
          <p:cNvSpPr txBox="1">
            <a:spLocks noChangeArrowheads="1"/>
          </p:cNvSpPr>
          <p:nvPr/>
        </p:nvSpPr>
        <p:spPr bwMode="auto">
          <a:xfrm>
            <a:off x="5416550" y="2705100"/>
            <a:ext cx="341788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4400">
                <a:latin typeface="Times New Roman" panose="02020603050405020304" pitchFamily="18" charset="0"/>
                <a:sym typeface="Webdings" panose="05030102010509060703" pitchFamily="18" charset="2"/>
              </a:rPr>
              <a:t></a:t>
            </a:r>
            <a:endParaRPr lang="sv-SE" altLang="sv-SE" sz="4400">
              <a:latin typeface="Times New Roman" panose="02020603050405020304" pitchFamily="18" charset="0"/>
            </a:endParaRPr>
          </a:p>
          <a:p>
            <a:pPr>
              <a:spcBef>
                <a:spcPct val="0"/>
              </a:spcBef>
              <a:buFontTx/>
              <a:buNone/>
            </a:pPr>
            <a:r>
              <a:rPr lang="sv-SE" altLang="sv-SE" sz="4400">
                <a:latin typeface="Times New Roman" panose="02020603050405020304" pitchFamily="18" charset="0"/>
                <a:sym typeface="Webdings" panose="05030102010509060703" pitchFamily="18" charset="2"/>
              </a:rPr>
              <a:t></a:t>
            </a:r>
            <a:endParaRPr lang="sv-SE" altLang="sv-SE" sz="4400">
              <a:latin typeface="Times New Roman" panose="02020603050405020304" pitchFamily="18" charset="0"/>
            </a:endParaRPr>
          </a:p>
        </p:txBody>
      </p:sp>
      <p:sp>
        <p:nvSpPr>
          <p:cNvPr id="29" name="Höger 28">
            <a:hlinkClick r:id="rId3" action="ppaction://hlinksldjump"/>
            <a:extLst>
              <a:ext uri="{FF2B5EF4-FFF2-40B4-BE49-F238E27FC236}">
                <a16:creationId xmlns:a16="http://schemas.microsoft.com/office/drawing/2014/main" id="{8888E3CE-B6F1-490C-84B4-B3D6C1435110}"/>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solidFill>
                  <a:schemeClr val="bg1"/>
                </a:solidFill>
                <a:hlinkClick r:id="rId3" action="ppaction://hlinksldjump">
                  <a:extLst>
                    <a:ext uri="{A12FA001-AC4F-418D-AE19-62706E023703}">
                      <ahyp:hlinkClr xmlns:ahyp="http://schemas.microsoft.com/office/drawing/2018/hyperlinkcolor" val="tx"/>
                    </a:ext>
                  </a:extLst>
                </a:hlinkClick>
              </a:rPr>
              <a:t>Fortsätt</a:t>
            </a:r>
            <a:endParaRPr lang="sv-SE" dirty="0">
              <a:solidFill>
                <a:schemeClr val="bg1"/>
              </a:solidFill>
            </a:endParaRPr>
          </a:p>
        </p:txBody>
      </p:sp>
      <p:grpSp>
        <p:nvGrpSpPr>
          <p:cNvPr id="121871" name="Grupp 35">
            <a:extLst>
              <a:ext uri="{FF2B5EF4-FFF2-40B4-BE49-F238E27FC236}">
                <a16:creationId xmlns:a16="http://schemas.microsoft.com/office/drawing/2014/main" id="{CCA1542B-97C3-4593-A6EB-FA7C95C7EC82}"/>
              </a:ext>
            </a:extLst>
          </p:cNvPr>
          <p:cNvGrpSpPr>
            <a:grpSpLocks/>
          </p:cNvGrpSpPr>
          <p:nvPr/>
        </p:nvGrpSpPr>
        <p:grpSpPr bwMode="auto">
          <a:xfrm>
            <a:off x="69850" y="6264275"/>
            <a:ext cx="1079500" cy="539750"/>
            <a:chOff x="169363" y="6133850"/>
            <a:chExt cx="1080000" cy="540000"/>
          </a:xfrm>
        </p:grpSpPr>
        <p:sp>
          <p:nvSpPr>
            <p:cNvPr id="37" name="Höger 36">
              <a:extLst>
                <a:ext uri="{FF2B5EF4-FFF2-40B4-BE49-F238E27FC236}">
                  <a16:creationId xmlns:a16="http://schemas.microsoft.com/office/drawing/2014/main" id="{E3932EAB-6C48-4BC4-97F8-35E321655869}"/>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38" name="textruta 37">
              <a:hlinkClick r:id="rId4" action="ppaction://hlinksldjump"/>
              <a:extLst>
                <a:ext uri="{FF2B5EF4-FFF2-40B4-BE49-F238E27FC236}">
                  <a16:creationId xmlns:a16="http://schemas.microsoft.com/office/drawing/2014/main" id="{1F455A9A-169A-4004-B23E-CD2DD6B11002}"/>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6" name="textruta 35">
            <a:hlinkClick r:id="rId4" action="ppaction://hlinksldjump"/>
            <a:extLst>
              <a:ext uri="{FF2B5EF4-FFF2-40B4-BE49-F238E27FC236}">
                <a16:creationId xmlns:a16="http://schemas.microsoft.com/office/drawing/2014/main" id="{34CD2B39-ADC6-45B4-9164-BF8A65D85FC8}"/>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35" name="textruta 34">
            <a:hlinkClick r:id="rId5" action="ppaction://hlinksldjump"/>
            <a:extLst>
              <a:ext uri="{FF2B5EF4-FFF2-40B4-BE49-F238E27FC236}">
                <a16:creationId xmlns:a16="http://schemas.microsoft.com/office/drawing/2014/main" id="{6ED2809C-1979-4119-B4AC-B8B0A4CA86B0}"/>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1" nodeType="with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32"/>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30"/>
                                        </p:tgtEl>
                                        <p:attrNameLst>
                                          <p:attrName>style.visibility</p:attrName>
                                        </p:attrNameLst>
                                      </p:cBhvr>
                                      <p:to>
                                        <p:strVal val="hidden"/>
                                      </p:to>
                                    </p:set>
                                  </p:childTnLst>
                                </p:cTn>
                              </p:par>
                              <p:par>
                                <p:cTn id="11" presetID="1" presetClass="exit" presetSubtype="0" fill="hold" grpId="3" nodeType="withEffect">
                                  <p:stCondLst>
                                    <p:cond delay="0"/>
                                  </p:stCondLst>
                                  <p:childTnLst>
                                    <p:set>
                                      <p:cBhvr>
                                        <p:cTn id="1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7"/>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xit" presetSubtype="0" fill="hold" grpId="2" nodeType="withEffect">
                                  <p:stCondLst>
                                    <p:cond delay="0"/>
                                  </p:stCondLst>
                                  <p:childTnLst>
                                    <p:set>
                                      <p:cBhvr>
                                        <p:cTn id="22" dur="1" fill="hold">
                                          <p:stCondLst>
                                            <p:cond delay="0"/>
                                          </p:stCondLst>
                                        </p:cTn>
                                        <p:tgtEl>
                                          <p:spTgt spid="31"/>
                                        </p:tgtEl>
                                        <p:attrNameLst>
                                          <p:attrName>style.visibility</p:attrName>
                                        </p:attrNameLst>
                                      </p:cBhvr>
                                      <p:to>
                                        <p:strVal val="hidden"/>
                                      </p:to>
                                    </p:set>
                                  </p:childTnLst>
                                </p:cTn>
                              </p:par>
                              <p:par>
                                <p:cTn id="23" presetID="1" presetClass="exit" presetSubtype="0" fill="hold" grpId="3"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34"/>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 presetClass="entr" presetSubtype="0" fill="hold" grpId="1"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xit" presetSubtype="0" fill="hold" grpId="2" nodeType="withEffect">
                                  <p:stCondLst>
                                    <p:cond delay="0"/>
                                  </p:stCondLst>
                                  <p:childTnLst>
                                    <p:set>
                                      <p:cBhvr>
                                        <p:cTn id="34" dur="1" fill="hold">
                                          <p:stCondLst>
                                            <p:cond delay="0"/>
                                          </p:stCondLst>
                                        </p:cTn>
                                        <p:tgtEl>
                                          <p:spTgt spid="32"/>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7" restart="whenNotActive" fill="hold" evtFilter="cancelBubble" nodeType="interactiveSeq">
                <p:stCondLst>
                  <p:cond evt="onClick" delay="0">
                    <p:tgtEl>
                      <p:spTgt spid="33"/>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 presetClass="entr" presetSubtype="0" fill="hold" grpId="2"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xit" presetSubtype="0" fill="hold" grpId="3" nodeType="withEffect">
                                  <p:stCondLst>
                                    <p:cond delay="0"/>
                                  </p:stCondLst>
                                  <p:childTnLst>
                                    <p:set>
                                      <p:cBhvr>
                                        <p:cTn id="46" dur="1" fill="hold">
                                          <p:stCondLst>
                                            <p:cond delay="0"/>
                                          </p:stCondLst>
                                        </p:cTn>
                                        <p:tgtEl>
                                          <p:spTgt spid="31"/>
                                        </p:tgtEl>
                                        <p:attrNameLst>
                                          <p:attrName>style.visibility</p:attrName>
                                        </p:attrNameLst>
                                      </p:cBhvr>
                                      <p:to>
                                        <p:strVal val="hidden"/>
                                      </p:to>
                                    </p:set>
                                  </p:childTnLst>
                                </p:cTn>
                              </p:par>
                              <p:par>
                                <p:cTn id="47" presetID="1" presetClass="exit" presetSubtype="0" fill="hold" grpId="3" nodeType="withEffect">
                                  <p:stCondLst>
                                    <p:cond delay="0"/>
                                  </p:stCondLst>
                                  <p:childTnLst>
                                    <p:set>
                                      <p:cBhvr>
                                        <p:cTn id="48"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49" restart="whenNotActive" fill="hold" evtFilter="cancelBubble" nodeType="interactiveSeq">
                <p:stCondLst>
                  <p:cond evt="onClick" delay="0">
                    <p:tgtEl>
                      <p:spTgt spid="36"/>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xit" presetSubtype="0" fill="hold" grpId="4" nodeType="clickEffect">
                                  <p:stCondLst>
                                    <p:cond delay="0"/>
                                  </p:stCondLst>
                                  <p:childTnLst>
                                    <p:set>
                                      <p:cBhvr>
                                        <p:cTn id="53" dur="1" fill="hold">
                                          <p:stCondLst>
                                            <p:cond delay="0"/>
                                          </p:stCondLst>
                                        </p:cTn>
                                        <p:tgtEl>
                                          <p:spTgt spid="31"/>
                                        </p:tgtEl>
                                        <p:attrNameLst>
                                          <p:attrName>style.visibility</p:attrName>
                                        </p:attrNameLst>
                                      </p:cBhvr>
                                      <p:to>
                                        <p:strVal val="hidden"/>
                                      </p:to>
                                    </p:set>
                                  </p:childTnLst>
                                </p:cTn>
                              </p:par>
                              <p:par>
                                <p:cTn id="54" presetID="1" presetClass="exit" presetSubtype="0" fill="hold" grpId="4" nodeType="withEffect">
                                  <p:stCondLst>
                                    <p:cond delay="0"/>
                                  </p:stCondLst>
                                  <p:childTnLst>
                                    <p:set>
                                      <p:cBhvr>
                                        <p:cTn id="55" dur="1" fill="hold">
                                          <p:stCondLst>
                                            <p:cond delay="0"/>
                                          </p:stCondLst>
                                        </p:cTn>
                                        <p:tgtEl>
                                          <p:spTgt spid="32"/>
                                        </p:tgtEl>
                                        <p:attrNameLst>
                                          <p:attrName>style.visibility</p:attrName>
                                        </p:attrNameLst>
                                      </p:cBhvr>
                                      <p:to>
                                        <p:strVal val="hidden"/>
                                      </p:to>
                                    </p:set>
                                  </p:childTnLst>
                                </p:cTn>
                              </p:par>
                              <p:par>
                                <p:cTn id="56" presetID="1" presetClass="exit" presetSubtype="0" fill="hold" grpId="4" nodeType="withEffect">
                                  <p:stCondLst>
                                    <p:cond delay="0"/>
                                  </p:stCondLst>
                                  <p:childTnLst>
                                    <p:set>
                                      <p:cBhvr>
                                        <p:cTn id="5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8" restart="whenNotActive" fill="hold" evtFilter="cancelBubble" nodeType="interactiveSeq">
                <p:stCondLst>
                  <p:cond evt="onClick" delay="0">
                    <p:tgtEl>
                      <p:spTgt spid="29"/>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 presetClass="exit" presetSubtype="0" fill="hold" grpId="5" nodeType="clickEffect">
                                  <p:stCondLst>
                                    <p:cond delay="0"/>
                                  </p:stCondLst>
                                  <p:childTnLst>
                                    <p:set>
                                      <p:cBhvr>
                                        <p:cTn id="62" dur="1" fill="hold">
                                          <p:stCondLst>
                                            <p:cond delay="0"/>
                                          </p:stCondLst>
                                        </p:cTn>
                                        <p:tgtEl>
                                          <p:spTgt spid="31"/>
                                        </p:tgtEl>
                                        <p:attrNameLst>
                                          <p:attrName>style.visibility</p:attrName>
                                        </p:attrNameLst>
                                      </p:cBhvr>
                                      <p:to>
                                        <p:strVal val="hidden"/>
                                      </p:to>
                                    </p:set>
                                  </p:childTnLst>
                                </p:cTn>
                              </p:par>
                              <p:par>
                                <p:cTn id="63" presetID="1" presetClass="exit" presetSubtype="0" fill="hold" grpId="5" nodeType="withEffect">
                                  <p:stCondLst>
                                    <p:cond delay="0"/>
                                  </p:stCondLst>
                                  <p:childTnLst>
                                    <p:set>
                                      <p:cBhvr>
                                        <p:cTn id="64" dur="1" fill="hold">
                                          <p:stCondLst>
                                            <p:cond delay="0"/>
                                          </p:stCondLst>
                                        </p:cTn>
                                        <p:tgtEl>
                                          <p:spTgt spid="32"/>
                                        </p:tgtEl>
                                        <p:attrNameLst>
                                          <p:attrName>style.visibility</p:attrName>
                                        </p:attrNameLst>
                                      </p:cBhvr>
                                      <p:to>
                                        <p:strVal val="hidden"/>
                                      </p:to>
                                    </p:set>
                                  </p:childTnLst>
                                </p:cTn>
                              </p:par>
                              <p:par>
                                <p:cTn id="65" presetID="1" presetClass="exit" presetSubtype="0" fill="hold" grpId="5" nodeType="withEffect">
                                  <p:stCondLst>
                                    <p:cond delay="0"/>
                                  </p:stCondLst>
                                  <p:childTnLst>
                                    <p:set>
                                      <p:cBhvr>
                                        <p:cTn id="66"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0" grpId="0"/>
      <p:bldP spid="30" grpId="1"/>
      <p:bldP spid="30" grpId="2"/>
      <p:bldP spid="30" grpId="3"/>
      <p:bldP spid="30" grpId="4"/>
      <p:bldP spid="30" grpId="5"/>
      <p:bldP spid="31" grpId="0"/>
      <p:bldP spid="31" grpId="1"/>
      <p:bldP spid="31" grpId="2"/>
      <p:bldP spid="31" grpId="3"/>
      <p:bldP spid="31" grpId="4"/>
      <p:bldP spid="31" grpId="5"/>
      <p:bldP spid="32" grpId="0"/>
      <p:bldP spid="32" grpId="1"/>
      <p:bldP spid="32" grpId="2"/>
      <p:bldP spid="32" grpId="3"/>
      <p:bldP spid="32" grpId="4"/>
      <p:bldP spid="32" grpId="5"/>
      <p:bldP spid="26" grpId="0"/>
      <p:bldP spid="26" grpId="1"/>
      <p:bldP spid="26" grpId="2"/>
      <p:bldP spid="26" grpId="3"/>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Vägledning Kontinuitet">
            <a:extLst>
              <a:ext uri="{FF2B5EF4-FFF2-40B4-BE49-F238E27FC236}">
                <a16:creationId xmlns:a16="http://schemas.microsoft.com/office/drawing/2014/main" id="{48788DE9-A843-4401-8D18-2DFA7A68AF5E}"/>
              </a:ext>
            </a:extLst>
          </p:cNvPr>
          <p:cNvPicPr>
            <a:picLocks noChangeAspect="1"/>
          </p:cNvPicPr>
          <p:nvPr/>
        </p:nvPicPr>
        <p:blipFill>
          <a:blip r:embed="rId3"/>
          <a:stretch>
            <a:fillRect/>
          </a:stretch>
        </p:blipFill>
        <p:spPr bwMode="auto">
          <a:xfrm>
            <a:off x="3106296" y="1526646"/>
            <a:ext cx="2796117" cy="3959996"/>
          </a:xfrm>
          <a:prstGeom prst="rect">
            <a:avLst/>
          </a:prstGeom>
          <a:ln>
            <a:noFill/>
          </a:ln>
          <a:effectLst>
            <a:outerShdw blurRad="292100" dist="139700" dir="2700000" algn="tl" rotWithShape="0">
              <a:srgbClr val="333333">
                <a:alpha val="65000"/>
              </a:srgbClr>
            </a:outerShdw>
          </a:effectLst>
        </p:spPr>
      </p:pic>
      <p:sp>
        <p:nvSpPr>
          <p:cNvPr id="20" name="Klick Väledning">
            <a:extLst>
              <a:ext uri="{FF2B5EF4-FFF2-40B4-BE49-F238E27FC236}">
                <a16:creationId xmlns:a16="http://schemas.microsoft.com/office/drawing/2014/main" id="{C33A4873-5797-4FA5-A40A-3FBEC4A0547D}"/>
              </a:ext>
            </a:extLst>
          </p:cNvPr>
          <p:cNvSpPr txBox="1">
            <a:spLocks noChangeArrowheads="1"/>
          </p:cNvSpPr>
          <p:nvPr/>
        </p:nvSpPr>
        <p:spPr bwMode="auto">
          <a:xfrm>
            <a:off x="2980623" y="1334801"/>
            <a:ext cx="8586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5779" name="Bildobjekt 2">
            <a:extLst>
              <a:ext uri="{FF2B5EF4-FFF2-40B4-BE49-F238E27FC236}">
                <a16:creationId xmlns:a16="http://schemas.microsoft.com/office/drawing/2014/main" id="{E9162ED5-0AF5-46F0-83A0-5F17C26C5110}"/>
              </a:ext>
            </a:extLst>
          </p:cNvPr>
          <p:cNvPicPr>
            <a:picLocks noChangeAspect="1"/>
          </p:cNvPicPr>
          <p:nvPr/>
        </p:nvPicPr>
        <p:blipFill>
          <a:blip r:embed="rId4">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Appendix F">
            <a:extLst>
              <a:ext uri="{FF2B5EF4-FFF2-40B4-BE49-F238E27FC236}">
                <a16:creationId xmlns:a16="http://schemas.microsoft.com/office/drawing/2014/main" id="{8B7E0AE4-CE2E-46F7-8429-236C46652749}"/>
              </a:ext>
            </a:extLst>
          </p:cNvPr>
          <p:cNvSpPr/>
          <p:nvPr/>
        </p:nvSpPr>
        <p:spPr>
          <a:xfrm>
            <a:off x="79375" y="4334767"/>
            <a:ext cx="2155825" cy="649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Book Antiqua"/>
                <a:ea typeface="+mn-ea"/>
                <a:cs typeface="Times New Roman"/>
              </a:rPr>
              <a:t>Appendix F-Kontinuitetshantering för </a:t>
            </a:r>
            <a:r>
              <a:rPr lang="sv-SE" sz="1200" b="1" dirty="0">
                <a:solidFill>
                  <a:srgbClr val="FFFFFF"/>
                </a:solidFill>
                <a:latin typeface="Book Antiqua"/>
                <a:cs typeface="Times New Roman"/>
              </a:rPr>
              <a:t>it-</a:t>
            </a:r>
            <a:r>
              <a:rPr kumimoji="0" lang="sv-SE" sz="1200" b="1" i="0" u="none" strike="noStrike" kern="1200" cap="none" spc="0" normalizeH="0" baseline="0" noProof="0" dirty="0">
                <a:ln>
                  <a:noFill/>
                </a:ln>
                <a:solidFill>
                  <a:srgbClr val="FFFFFF"/>
                </a:solidFill>
                <a:effectLst/>
                <a:uLnTx/>
                <a:uFillTx/>
                <a:latin typeface="Book Antiqua"/>
                <a:ea typeface="+mn-ea"/>
                <a:cs typeface="Times New Roman"/>
              </a:rPr>
              <a:t>verksamheten</a:t>
            </a:r>
          </a:p>
        </p:txBody>
      </p:sp>
      <p:sp>
        <p:nvSpPr>
          <p:cNvPr id="27" name="Rektangel Appendix G">
            <a:extLst>
              <a:ext uri="{FF2B5EF4-FFF2-40B4-BE49-F238E27FC236}">
                <a16:creationId xmlns:a16="http://schemas.microsoft.com/office/drawing/2014/main" id="{2E5C24FA-109C-4624-9729-E083896F75EF}"/>
              </a:ext>
            </a:extLst>
          </p:cNvPr>
          <p:cNvSpPr/>
          <p:nvPr/>
        </p:nvSpPr>
        <p:spPr>
          <a:xfrm>
            <a:off x="2332038" y="4334767"/>
            <a:ext cx="2155825" cy="649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Book Antiqua"/>
                <a:ea typeface="+mn-ea"/>
                <a:cs typeface="Times New Roman"/>
              </a:rPr>
              <a:t>Appendix G-Kontinuitetshantering för outsourcad verksamhet</a:t>
            </a:r>
            <a:endParaRPr kumimoji="0" lang="sv-SE" sz="1200" b="0" i="0" u="none" strike="noStrike" kern="1200" cap="none" spc="0" normalizeH="0" baseline="0" noProof="0" dirty="0">
              <a:ln>
                <a:noFill/>
              </a:ln>
              <a:solidFill>
                <a:srgbClr val="FFFFFF"/>
              </a:solidFill>
              <a:effectLst/>
              <a:uLnTx/>
              <a:uFillTx/>
              <a:latin typeface="Book Antiqua"/>
              <a:ea typeface="+mn-ea"/>
              <a:cs typeface="Times New Roman"/>
            </a:endParaRPr>
          </a:p>
        </p:txBody>
      </p:sp>
      <p:sp>
        <p:nvSpPr>
          <p:cNvPr id="28" name="Rektangel Appendix H">
            <a:extLst>
              <a:ext uri="{FF2B5EF4-FFF2-40B4-BE49-F238E27FC236}">
                <a16:creationId xmlns:a16="http://schemas.microsoft.com/office/drawing/2014/main" id="{E4486BF2-3AF1-45D4-9C7A-D2F1338C3D39}"/>
              </a:ext>
            </a:extLst>
          </p:cNvPr>
          <p:cNvSpPr/>
          <p:nvPr/>
        </p:nvSpPr>
        <p:spPr>
          <a:xfrm>
            <a:off x="4583113" y="4334767"/>
            <a:ext cx="2155825" cy="649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200" b="1" i="0" u="none" strike="noStrike" kern="1200" cap="none" spc="0" normalizeH="0" baseline="0" noProof="0" dirty="0">
                <a:ln>
                  <a:noFill/>
                </a:ln>
                <a:solidFill>
                  <a:srgbClr val="FFFFFF"/>
                </a:solidFill>
                <a:effectLst/>
                <a:uLnTx/>
                <a:uFillTx/>
                <a:latin typeface="Book Antiqua"/>
                <a:ea typeface="+mn-ea"/>
                <a:cs typeface="Times New Roman"/>
              </a:rPr>
              <a:t>Appendix H - Test av kontinuitetsplaner</a:t>
            </a:r>
          </a:p>
        </p:txBody>
      </p:sp>
      <p:sp>
        <p:nvSpPr>
          <p:cNvPr id="29" name="Rektangel Självskattning">
            <a:extLst>
              <a:ext uri="{FF2B5EF4-FFF2-40B4-BE49-F238E27FC236}">
                <a16:creationId xmlns:a16="http://schemas.microsoft.com/office/drawing/2014/main" id="{025F8EFD-E395-4AD0-B152-AFB86CB073E8}"/>
              </a:ext>
            </a:extLst>
          </p:cNvPr>
          <p:cNvSpPr/>
          <p:nvPr/>
        </p:nvSpPr>
        <p:spPr>
          <a:xfrm>
            <a:off x="6835775" y="4334767"/>
            <a:ext cx="2155825" cy="649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200" b="1" i="0" u="none" strike="noStrike" kern="1200" cap="none" spc="0" normalizeH="0" baseline="0" noProof="0" dirty="0">
                <a:ln>
                  <a:noFill/>
                </a:ln>
                <a:solidFill>
                  <a:srgbClr val="FFFFFF"/>
                </a:solidFill>
                <a:effectLst/>
                <a:uLnTx/>
                <a:uFillTx/>
                <a:latin typeface="Book Antiqua"/>
                <a:ea typeface="+mn-ea"/>
                <a:cs typeface="Times New Roman"/>
              </a:rPr>
              <a:t>Självskattningsformulär</a:t>
            </a:r>
          </a:p>
        </p:txBody>
      </p:sp>
      <p:sp>
        <p:nvSpPr>
          <p:cNvPr id="31" name="Höger 30">
            <a:hlinkClick r:id="rId5" action="ppaction://hlinksldjump"/>
            <a:extLst>
              <a:ext uri="{FF2B5EF4-FFF2-40B4-BE49-F238E27FC236}">
                <a16:creationId xmlns:a16="http://schemas.microsoft.com/office/drawing/2014/main" id="{3A340853-3D69-4B60-BA04-C06FDDD39F65}"/>
              </a:ext>
            </a:extLst>
          </p:cNvPr>
          <p:cNvSpPr/>
          <p:nvPr/>
        </p:nvSpPr>
        <p:spPr>
          <a:xfrm>
            <a:off x="8002588" y="6264275"/>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a:rPr>
              <a:t>Fortsätt</a:t>
            </a: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grpSp>
        <p:nvGrpSpPr>
          <p:cNvPr id="75790" name="Grupp 40">
            <a:extLst>
              <a:ext uri="{FF2B5EF4-FFF2-40B4-BE49-F238E27FC236}">
                <a16:creationId xmlns:a16="http://schemas.microsoft.com/office/drawing/2014/main" id="{4F47E0C1-5FC2-4D93-82F4-323F53F3BD0F}"/>
              </a:ext>
            </a:extLst>
          </p:cNvPr>
          <p:cNvGrpSpPr>
            <a:grpSpLocks/>
          </p:cNvGrpSpPr>
          <p:nvPr/>
        </p:nvGrpSpPr>
        <p:grpSpPr bwMode="auto">
          <a:xfrm>
            <a:off x="69850" y="6264275"/>
            <a:ext cx="1079500" cy="539750"/>
            <a:chOff x="169363" y="6133850"/>
            <a:chExt cx="1080000" cy="540000"/>
          </a:xfrm>
        </p:grpSpPr>
        <p:sp>
          <p:nvSpPr>
            <p:cNvPr id="38" name="Höger 37">
              <a:extLst>
                <a:ext uri="{FF2B5EF4-FFF2-40B4-BE49-F238E27FC236}">
                  <a16:creationId xmlns:a16="http://schemas.microsoft.com/office/drawing/2014/main" id="{3E47BF03-26BF-4CCA-9C52-B29D34C3CF4E}"/>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Book Antiqua"/>
                <a:ea typeface="+mn-ea"/>
                <a:cs typeface="Times New Roman"/>
              </a:endParaRPr>
            </a:p>
          </p:txBody>
        </p:sp>
        <p:sp>
          <p:nvSpPr>
            <p:cNvPr id="45" name="textruta 44">
              <a:hlinkClick r:id="rId6" action="ppaction://hlinksldjump"/>
              <a:extLst>
                <a:ext uri="{FF2B5EF4-FFF2-40B4-BE49-F238E27FC236}">
                  <a16:creationId xmlns:a16="http://schemas.microsoft.com/office/drawing/2014/main" id="{6E42D5E8-BE3A-4E29-BA5B-9E283FF5149A}"/>
                </a:ext>
              </a:extLst>
            </p:cNvPr>
            <p:cNvSpPr txBox="1"/>
            <p:nvPr/>
          </p:nvSpPr>
          <p:spPr>
            <a:xfrm>
              <a:off x="231305" y="6264085"/>
              <a:ext cx="1018058" cy="27794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Book Antiqua"/>
                  <a:ea typeface="+mn-ea"/>
                  <a:cs typeface="Times New Roman" panose="02020603050405020304" pitchFamily="18" charset="0"/>
                </a:rPr>
                <a:t>    Tillbaka</a:t>
              </a:r>
            </a:p>
          </p:txBody>
        </p:sp>
      </p:grpSp>
      <p:sp>
        <p:nvSpPr>
          <p:cNvPr id="22" name="textruta 21">
            <a:hlinkClick r:id="rId7" action="ppaction://hlinksldjump"/>
            <a:extLst>
              <a:ext uri="{FF2B5EF4-FFF2-40B4-BE49-F238E27FC236}">
                <a16:creationId xmlns:a16="http://schemas.microsoft.com/office/drawing/2014/main" id="{F258B597-2F7C-4A2A-90BB-34CFEB17FB85}"/>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1200" b="0" i="0" u="none" strike="noStrike" kern="1200" cap="none" spc="0" normalizeH="0" baseline="0" noProof="0" dirty="0">
                <a:ln>
                  <a:noFill/>
                </a:ln>
                <a:solidFill>
                  <a:srgbClr val="FFFFFF"/>
                </a:solidFill>
                <a:effectLst/>
                <a:uLnTx/>
                <a:uFillTx/>
                <a:latin typeface="Book Antiqua"/>
                <a:ea typeface="+mn-ea"/>
                <a:cs typeface="Times New Roman"/>
              </a:rPr>
              <a:t>Gå till huvudmeny</a:t>
            </a:r>
          </a:p>
        </p:txBody>
      </p:sp>
      <p:sp>
        <p:nvSpPr>
          <p:cNvPr id="24" name="Rubrik 1">
            <a:extLst>
              <a:ext uri="{FF2B5EF4-FFF2-40B4-BE49-F238E27FC236}">
                <a16:creationId xmlns:a16="http://schemas.microsoft.com/office/drawing/2014/main" id="{63FEDD39-5ED4-487A-8412-89C77E152E98}"/>
              </a:ext>
            </a:extLst>
          </p:cNvPr>
          <p:cNvSpPr>
            <a:spLocks noGrp="1" noChangeArrowheads="1"/>
          </p:cNvSpPr>
          <p:nvPr>
            <p:ph type="title"/>
          </p:nvPr>
        </p:nvSpPr>
        <p:spPr>
          <a:xfrm>
            <a:off x="725488" y="202407"/>
            <a:ext cx="7010400" cy="1066800"/>
          </a:xfrm>
        </p:spPr>
        <p:txBody>
          <a:bodyPr/>
          <a:lstStyle/>
          <a:p>
            <a:r>
              <a:rPr lang="sv-SE" altLang="sv-SE" dirty="0"/>
              <a:t>Ytterligare fördjupning på FSPOS.se</a:t>
            </a:r>
          </a:p>
        </p:txBody>
      </p:sp>
      <p:sp>
        <p:nvSpPr>
          <p:cNvPr id="25" name="Klick Appendix F">
            <a:extLst>
              <a:ext uri="{FF2B5EF4-FFF2-40B4-BE49-F238E27FC236}">
                <a16:creationId xmlns:a16="http://schemas.microsoft.com/office/drawing/2014/main" id="{40657DF2-458F-4250-90D5-C241394B6C39}"/>
              </a:ext>
            </a:extLst>
          </p:cNvPr>
          <p:cNvSpPr txBox="1">
            <a:spLocks noChangeArrowheads="1"/>
          </p:cNvSpPr>
          <p:nvPr/>
        </p:nvSpPr>
        <p:spPr bwMode="auto">
          <a:xfrm>
            <a:off x="-17463" y="3976786"/>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6" name="Klick Appendix G">
            <a:extLst>
              <a:ext uri="{FF2B5EF4-FFF2-40B4-BE49-F238E27FC236}">
                <a16:creationId xmlns:a16="http://schemas.microsoft.com/office/drawing/2014/main" id="{DD42FB0E-54EF-4981-AAB6-B94EDDED0FC3}"/>
              </a:ext>
            </a:extLst>
          </p:cNvPr>
          <p:cNvSpPr txBox="1">
            <a:spLocks noChangeArrowheads="1"/>
          </p:cNvSpPr>
          <p:nvPr/>
        </p:nvSpPr>
        <p:spPr bwMode="auto">
          <a:xfrm>
            <a:off x="2330450" y="3976785"/>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0" name="Klick Appendix H">
            <a:extLst>
              <a:ext uri="{FF2B5EF4-FFF2-40B4-BE49-F238E27FC236}">
                <a16:creationId xmlns:a16="http://schemas.microsoft.com/office/drawing/2014/main" id="{3420C748-E1CA-4DCA-8447-64B937199E86}"/>
              </a:ext>
            </a:extLst>
          </p:cNvPr>
          <p:cNvSpPr txBox="1">
            <a:spLocks noChangeArrowheads="1"/>
          </p:cNvSpPr>
          <p:nvPr/>
        </p:nvSpPr>
        <p:spPr bwMode="auto">
          <a:xfrm>
            <a:off x="4526318" y="3976784"/>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3" name="Klick Självskattning">
            <a:extLst>
              <a:ext uri="{FF2B5EF4-FFF2-40B4-BE49-F238E27FC236}">
                <a16:creationId xmlns:a16="http://schemas.microsoft.com/office/drawing/2014/main" id="{DD0DA6A1-28C6-4CB4-BAAB-E865D8A2E4FC}"/>
              </a:ext>
            </a:extLst>
          </p:cNvPr>
          <p:cNvSpPr txBox="1">
            <a:spLocks noChangeArrowheads="1"/>
          </p:cNvSpPr>
          <p:nvPr/>
        </p:nvSpPr>
        <p:spPr bwMode="auto">
          <a:xfrm>
            <a:off x="6771921" y="3981645"/>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2" panose="05020102010507070707" pitchFamily="18" charset="2"/>
              </a:rPr>
              <a:t></a:t>
            </a:r>
            <a:endParaRPr kumimoji="0" lang="sv-SE" altLang="sv-S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1" name="textruta 20">
            <a:extLst>
              <a:ext uri="{FF2B5EF4-FFF2-40B4-BE49-F238E27FC236}">
                <a16:creationId xmlns:a16="http://schemas.microsoft.com/office/drawing/2014/main" id="{E4882854-DB6C-4525-B8DC-9A077FC7AB1E}"/>
              </a:ext>
            </a:extLst>
          </p:cNvPr>
          <p:cNvSpPr txBox="1"/>
          <p:nvPr/>
        </p:nvSpPr>
        <p:spPr>
          <a:xfrm>
            <a:off x="1761659" y="1805083"/>
            <a:ext cx="5689600" cy="1532334"/>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1"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Appendix F -  Kontinuitetshantering för </a:t>
            </a:r>
            <a:r>
              <a:rPr lang="sv-SE" sz="1400" i="1" dirty="0">
                <a:solidFill>
                  <a:srgbClr val="000000"/>
                </a:solidFill>
                <a:latin typeface="Book Antiqua"/>
              </a:rPr>
              <a:t>it</a:t>
            </a:r>
            <a:r>
              <a:rPr kumimoji="0" lang="sv-SE" sz="1400" b="0" i="1"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-verksamheten</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beaktar att aktörer i den finansiella sektorn som får avbrott i </a:t>
            </a:r>
            <a:r>
              <a:rPr lang="sv-SE" sz="1400" dirty="0">
                <a:solidFill>
                  <a:srgbClr val="000000"/>
                </a:solidFill>
                <a:latin typeface="Book Antiqua"/>
              </a:rPr>
              <a:t>it</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-tjänster drabbas av stora konsekvenser för verksamheten vilket i förlängningen leder till konsekvenser för kunderna. It-verksamheten är därför en viktig stödfunktion, oavsett om den är intern eller outsourcad till tredje part, och det är viktigt att säkerställa robusthet i denna.</a:t>
            </a:r>
          </a:p>
        </p:txBody>
      </p:sp>
      <p:sp>
        <p:nvSpPr>
          <p:cNvPr id="37" name="textruta 36">
            <a:extLst>
              <a:ext uri="{FF2B5EF4-FFF2-40B4-BE49-F238E27FC236}">
                <a16:creationId xmlns:a16="http://schemas.microsoft.com/office/drawing/2014/main" id="{8BCC8CF0-4DA5-4A9A-9184-FE7937F74FEB}"/>
              </a:ext>
            </a:extLst>
          </p:cNvPr>
          <p:cNvSpPr txBox="1"/>
          <p:nvPr/>
        </p:nvSpPr>
        <p:spPr>
          <a:xfrm>
            <a:off x="1790647" y="1774372"/>
            <a:ext cx="5689600" cy="1532334"/>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1"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FSPOS vägledning för kontinuitetshantering </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syftar till att tillfredsställa ett behov av metodstöd inom området, genom att beskriva processen för kontinuitetshantering (Appendix A-E). Här hittar du mer ingående resonemang, mallar och exempel för arbetet med kontinuitetshantering. Vägledningen baseras i huvudsak på den internationella standarden inom kontinuitetshantering; ISO 22301.</a:t>
            </a:r>
          </a:p>
        </p:txBody>
      </p:sp>
      <p:sp>
        <p:nvSpPr>
          <p:cNvPr id="39" name="textruta 38">
            <a:extLst>
              <a:ext uri="{FF2B5EF4-FFF2-40B4-BE49-F238E27FC236}">
                <a16:creationId xmlns:a16="http://schemas.microsoft.com/office/drawing/2014/main" id="{72A83402-FDAB-4D36-A2B9-850177090621}"/>
              </a:ext>
            </a:extLst>
          </p:cNvPr>
          <p:cNvSpPr txBox="1"/>
          <p:nvPr/>
        </p:nvSpPr>
        <p:spPr>
          <a:xfrm>
            <a:off x="1705768" y="1807556"/>
            <a:ext cx="5732463" cy="1531938"/>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1"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Appendix G - Kontinuitetshantering för outsourcad verksamhet</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riktar sig till samtliga som är involverade i processen för kontinuitetshantering för outsourcad verksamhet. Underlaget kan även användas för att skapa en ökad medvetenhet internt i den egna organisationen om kontinuitetshantering i samband med beslut om outsourcing av verksamhet.</a:t>
            </a:r>
          </a:p>
        </p:txBody>
      </p:sp>
      <p:sp>
        <p:nvSpPr>
          <p:cNvPr id="40" name="Text">
            <a:extLst>
              <a:ext uri="{FF2B5EF4-FFF2-40B4-BE49-F238E27FC236}">
                <a16:creationId xmlns:a16="http://schemas.microsoft.com/office/drawing/2014/main" id="{886A8549-5E9B-4AC2-8C61-B506B1B36C63}"/>
              </a:ext>
            </a:extLst>
          </p:cNvPr>
          <p:cNvSpPr txBox="1"/>
          <p:nvPr/>
        </p:nvSpPr>
        <p:spPr>
          <a:xfrm>
            <a:off x="1840568" y="1711817"/>
            <a:ext cx="5645150" cy="2246313"/>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1"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Självskattningsformulär för FSPOS Vägledning för kontinuitetshantering </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kan användas för att värdera huruvida ett antal listade påståenden stämmer in på den egna verksamheten. Självskattningsformuläret kan användas för att enkelt följa upp och värdera det egna kontinuitetsarbetet. Checklistan fylls i igenom att värdera de påståenden som anges. Om skattningar består i ”nej” eller ”delvis” vid valda påståenden bör kontinuitetsarbetet ses över enligt de rutiner som aktören fastställt.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 </a:t>
            </a:r>
          </a:p>
        </p:txBody>
      </p:sp>
      <p:sp>
        <p:nvSpPr>
          <p:cNvPr id="41" name="textruta 40">
            <a:extLst>
              <a:ext uri="{FF2B5EF4-FFF2-40B4-BE49-F238E27FC236}">
                <a16:creationId xmlns:a16="http://schemas.microsoft.com/office/drawing/2014/main" id="{44F2A684-9405-4CB1-B272-4F379893B0B9}"/>
              </a:ext>
            </a:extLst>
          </p:cNvPr>
          <p:cNvSpPr txBox="1"/>
          <p:nvPr/>
        </p:nvSpPr>
        <p:spPr>
          <a:xfrm>
            <a:off x="1797584" y="1773777"/>
            <a:ext cx="5646738" cy="1533525"/>
          </a:xfrm>
          <a:prstGeom prst="roundRect">
            <a:avLst/>
          </a:prstGeom>
          <a:solidFill>
            <a:schemeClr val="bg1">
              <a:lumMod val="75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1"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Appendix H - Test av kontinuitetsplaner </a:t>
            </a:r>
            <a:r>
              <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rPr>
              <a:t>ger utifrån god praxis finansiella aktörer en vägledning i hur de kan genomföra tester av sina kontinuitetsplaner. Appendix H ska ge ett stöd i hur tester av verksamhetens kontinuitetsplaner kan planeras, genomföras och utvärderas.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400" b="0" i="0" u="none" strike="noStrike" kern="1200" cap="none" spc="0" normalizeH="0" baseline="0" noProof="0" dirty="0">
              <a:ln>
                <a:noFill/>
              </a:ln>
              <a:solidFill>
                <a:srgbClr val="000000"/>
              </a:solidFill>
              <a:effectLst/>
              <a:uLnTx/>
              <a:uFillTx/>
              <a:latin typeface="Book Antiqua"/>
              <a:ea typeface="+mn-ea"/>
              <a:cs typeface="Times New Roman" panose="02020603050405020304" pitchFamily="18" charset="0"/>
            </a:endParaRPr>
          </a:p>
        </p:txBody>
      </p:sp>
      <p:sp>
        <p:nvSpPr>
          <p:cNvPr id="32" name="X själv">
            <a:extLst>
              <a:ext uri="{FF2B5EF4-FFF2-40B4-BE49-F238E27FC236}">
                <a16:creationId xmlns:a16="http://schemas.microsoft.com/office/drawing/2014/main" id="{89F881B5-B58B-4C72-AE3B-04C62C2E192B}"/>
              </a:ext>
            </a:extLst>
          </p:cNvPr>
          <p:cNvSpPr>
            <a:spLocks noChangeAspect="1"/>
          </p:cNvSpPr>
          <p:nvPr/>
        </p:nvSpPr>
        <p:spPr>
          <a:xfrm>
            <a:off x="7138003" y="1588683"/>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ok Antiqua"/>
              <a:ea typeface="+mn-ea"/>
              <a:cs typeface="Times New Roman"/>
            </a:endParaRPr>
          </a:p>
        </p:txBody>
      </p:sp>
    </p:spTree>
    <p:extLst>
      <p:ext uri="{BB962C8B-B14F-4D97-AF65-F5344CB8AC3E}">
        <p14:creationId xmlns:p14="http://schemas.microsoft.com/office/powerpoint/2010/main" val="165981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par>
                                <p:cTn id="13" presetID="1" presetClass="exit" presetSubtype="0" fill="hold" grpId="4" nodeType="withEffect">
                                  <p:stCondLst>
                                    <p:cond delay="0"/>
                                  </p:stCondLst>
                                  <p:childTnLst>
                                    <p:set>
                                      <p:cBhvr>
                                        <p:cTn id="14" dur="1" fill="hold">
                                          <p:stCondLst>
                                            <p:cond delay="0"/>
                                          </p:stCondLst>
                                        </p:cTn>
                                        <p:tgtEl>
                                          <p:spTgt spid="32"/>
                                        </p:tgtEl>
                                        <p:attrNameLst>
                                          <p:attrName>style.visibility</p:attrName>
                                        </p:attrNameLst>
                                      </p:cBhvr>
                                      <p:to>
                                        <p:strVal val="hidden"/>
                                      </p:to>
                                    </p:set>
                                  </p:childTnLst>
                                </p:cTn>
                              </p:par>
                              <p:par>
                                <p:cTn id="15" presetID="1" presetClass="exit" presetSubtype="0" fill="hold" grpId="4"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2"/>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2"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par>
                                <p:cTn id="22" presetID="1" presetClass="exit" presetSubtype="0" fill="hold" grpId="5" nodeType="withEffect">
                                  <p:stCondLst>
                                    <p:cond delay="0"/>
                                  </p:stCondLst>
                                  <p:childTnLst>
                                    <p:set>
                                      <p:cBhvr>
                                        <p:cTn id="23" dur="1" fill="hold">
                                          <p:stCondLst>
                                            <p:cond delay="0"/>
                                          </p:stCondLst>
                                        </p:cTn>
                                        <p:tgtEl>
                                          <p:spTgt spid="32"/>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39"/>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37"/>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41"/>
                                        </p:tgtEl>
                                        <p:attrNameLst>
                                          <p:attrName>style.visibility</p:attrName>
                                        </p:attrNameLst>
                                      </p:cBhvr>
                                      <p:to>
                                        <p:strVal val="hidden"/>
                                      </p:to>
                                    </p:set>
                                  </p:childTnLst>
                                </p:cTn>
                              </p:par>
                              <p:par>
                                <p:cTn id="30" presetID="1" presetClass="exit" presetSubtype="0" fill="hold" grpId="5" nodeType="withEffect">
                                  <p:stCondLst>
                                    <p:cond delay="0"/>
                                  </p:stCondLst>
                                  <p:childTnLst>
                                    <p:set>
                                      <p:cBhvr>
                                        <p:cTn id="31" dur="1" fill="hold">
                                          <p:stCondLst>
                                            <p:cond delay="0"/>
                                          </p:stCondLst>
                                        </p:cTn>
                                        <p:tgtEl>
                                          <p:spTgt spid="41"/>
                                        </p:tgtEl>
                                        <p:attrNameLst>
                                          <p:attrName>style.visibility</p:attrName>
                                        </p:attrNameLst>
                                      </p:cBhvr>
                                      <p:to>
                                        <p:strVal val="hidden"/>
                                      </p:to>
                                    </p:set>
                                  </p:childTnLst>
                                </p:cTn>
                              </p:par>
                              <p:par>
                                <p:cTn id="32" presetID="1" presetClass="exit" presetSubtype="0" fill="hold" grpId="6" nodeType="withEffect">
                                  <p:stCondLst>
                                    <p:cond delay="0"/>
                                  </p:stCondLst>
                                  <p:childTnLst>
                                    <p:set>
                                      <p:cBhvr>
                                        <p:cTn id="33" dur="1" fill="hold">
                                          <p:stCondLst>
                                            <p:cond delay="0"/>
                                          </p:stCondLst>
                                        </p:cTn>
                                        <p:tgtEl>
                                          <p:spTgt spid="32"/>
                                        </p:tgtEl>
                                        <p:attrNameLst>
                                          <p:attrName>style.visibility</p:attrName>
                                        </p:attrNameLst>
                                      </p:cBhvr>
                                      <p:to>
                                        <p:strVal val="hidden"/>
                                      </p:to>
                                    </p:set>
                                  </p:childTnLst>
                                </p:cTn>
                              </p:par>
                              <p:par>
                                <p:cTn id="34" presetID="1" presetClass="exit" presetSubtype="0" fill="hold" grpId="5" nodeType="withEffect">
                                  <p:stCondLst>
                                    <p:cond delay="0"/>
                                  </p:stCondLst>
                                  <p:childTnLst>
                                    <p:set>
                                      <p:cBhvr>
                                        <p:cTn id="35" dur="1" fill="hold">
                                          <p:stCondLst>
                                            <p:cond delay="0"/>
                                          </p:stCondLst>
                                        </p:cTn>
                                        <p:tgtEl>
                                          <p:spTgt spid="40"/>
                                        </p:tgtEl>
                                        <p:attrNameLst>
                                          <p:attrName>style.visibility</p:attrName>
                                        </p:attrNameLst>
                                      </p:cBhvr>
                                      <p:to>
                                        <p:strVal val="hidden"/>
                                      </p:to>
                                    </p:set>
                                  </p:childTnLst>
                                </p:cTn>
                              </p:par>
                              <p:par>
                                <p:cTn id="36" presetID="1" presetClass="exit" presetSubtype="0" fill="hold" grpId="7" nodeType="withEffect">
                                  <p:stCondLst>
                                    <p:cond delay="0"/>
                                  </p:stCondLst>
                                  <p:childTnLst>
                                    <p:set>
                                      <p:cBhvr>
                                        <p:cTn id="37" dur="1" fill="hold">
                                          <p:stCondLst>
                                            <p:cond delay="0"/>
                                          </p:stCondLst>
                                        </p:cTn>
                                        <p:tgtEl>
                                          <p:spTgt spid="37"/>
                                        </p:tgtEl>
                                        <p:attrNameLst>
                                          <p:attrName>style.visibility</p:attrName>
                                        </p:attrNameLst>
                                      </p:cBhvr>
                                      <p:to>
                                        <p:strVal val="hidden"/>
                                      </p:to>
                                    </p:set>
                                  </p:childTnLst>
                                </p:cTn>
                              </p:par>
                              <p:par>
                                <p:cTn id="38" presetID="1" presetClass="exit" presetSubtype="0" fill="hold" grpId="8" nodeType="withEffect">
                                  <p:stCondLst>
                                    <p:cond delay="0"/>
                                  </p:stCondLst>
                                  <p:childTnLst>
                                    <p:set>
                                      <p:cBhvr>
                                        <p:cTn id="39"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0" restart="whenNotActive" fill="hold" evtFilter="cancelBubble" nodeType="interactiveSeq">
                <p:stCondLst>
                  <p:cond evt="onClick" delay="0">
                    <p:tgtEl>
                      <p:spTgt spid="2"/>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xit" presetSubtype="0" fill="hold" grpId="3" nodeType="withEffect">
                                  <p:stCondLst>
                                    <p:cond delay="0"/>
                                  </p:stCondLst>
                                  <p:childTnLst>
                                    <p:set>
                                      <p:cBhvr>
                                        <p:cTn id="48" dur="1" fill="hold">
                                          <p:stCondLst>
                                            <p:cond delay="0"/>
                                          </p:stCondLst>
                                        </p:cTn>
                                        <p:tgtEl>
                                          <p:spTgt spid="39"/>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37"/>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4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55" restart="whenNotActive" fill="hold" evtFilter="cancelBubble" nodeType="interactiveSeq">
                <p:stCondLst>
                  <p:cond evt="onClick" delay="0">
                    <p:tgtEl>
                      <p:spTgt spid="27"/>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grpId="2"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par>
                                <p:cTn id="60" presetID="1" presetClass="entr" presetSubtype="0" fill="hold" grpId="2" nodeType="withEffect">
                                  <p:stCondLst>
                                    <p:cond delay="0"/>
                                  </p:stCondLst>
                                  <p:childTnLst>
                                    <p:set>
                                      <p:cBhvr>
                                        <p:cTn id="61" dur="1" fill="hold">
                                          <p:stCondLst>
                                            <p:cond delay="0"/>
                                          </p:stCondLst>
                                        </p:cTn>
                                        <p:tgtEl>
                                          <p:spTgt spid="32"/>
                                        </p:tgtEl>
                                        <p:attrNameLst>
                                          <p:attrName>style.visibility</p:attrName>
                                        </p:attrNameLst>
                                      </p:cBhvr>
                                      <p:to>
                                        <p:strVal val="visible"/>
                                      </p:to>
                                    </p:set>
                                  </p:childTnLst>
                                </p:cTn>
                              </p:par>
                              <p:par>
                                <p:cTn id="62" presetID="1" presetClass="exit" presetSubtype="0" fill="hold" grpId="3" nodeType="withEffect">
                                  <p:stCondLst>
                                    <p:cond delay="0"/>
                                  </p:stCondLst>
                                  <p:childTnLst>
                                    <p:set>
                                      <p:cBhvr>
                                        <p:cTn id="63" dur="1" fill="hold">
                                          <p:stCondLst>
                                            <p:cond delay="0"/>
                                          </p:stCondLst>
                                        </p:cTn>
                                        <p:tgtEl>
                                          <p:spTgt spid="37"/>
                                        </p:tgtEl>
                                        <p:attrNameLst>
                                          <p:attrName>style.visibility</p:attrName>
                                        </p:attrNameLst>
                                      </p:cBhvr>
                                      <p:to>
                                        <p:strVal val="hidden"/>
                                      </p:to>
                                    </p:set>
                                  </p:childTnLst>
                                </p:cTn>
                              </p:par>
                              <p:par>
                                <p:cTn id="64" presetID="1" presetClass="exit" presetSubtype="0" fill="hold" grpId="3" nodeType="withEffect">
                                  <p:stCondLst>
                                    <p:cond delay="0"/>
                                  </p:stCondLst>
                                  <p:childTnLst>
                                    <p:set>
                                      <p:cBhvr>
                                        <p:cTn id="65" dur="1" fill="hold">
                                          <p:stCondLst>
                                            <p:cond delay="0"/>
                                          </p:stCondLst>
                                        </p:cTn>
                                        <p:tgtEl>
                                          <p:spTgt spid="21"/>
                                        </p:tgtEl>
                                        <p:attrNameLst>
                                          <p:attrName>style.visibility</p:attrName>
                                        </p:attrNameLst>
                                      </p:cBhvr>
                                      <p:to>
                                        <p:strVal val="hidden"/>
                                      </p:to>
                                    </p:set>
                                  </p:childTnLst>
                                </p:cTn>
                              </p:par>
                              <p:par>
                                <p:cTn id="66" presetID="1" presetClass="exit" presetSubtype="0" fill="hold" grpId="3" nodeType="withEffect">
                                  <p:stCondLst>
                                    <p:cond delay="0"/>
                                  </p:stCondLst>
                                  <p:childTnLst>
                                    <p:set>
                                      <p:cBhvr>
                                        <p:cTn id="67" dur="1" fill="hold">
                                          <p:stCondLst>
                                            <p:cond delay="0"/>
                                          </p:stCondLst>
                                        </p:cTn>
                                        <p:tgtEl>
                                          <p:spTgt spid="41"/>
                                        </p:tgtEl>
                                        <p:attrNameLst>
                                          <p:attrName>style.visibility</p:attrName>
                                        </p:attrNameLst>
                                      </p:cBhvr>
                                      <p:to>
                                        <p:strVal val="hidden"/>
                                      </p:to>
                                    </p:set>
                                  </p:childTnLst>
                                </p:cTn>
                              </p:par>
                            </p:childTnLst>
                          </p:cTn>
                        </p:par>
                        <p:par>
                          <p:cTn id="68" fill="hold">
                            <p:stCondLst>
                              <p:cond delay="0"/>
                            </p:stCondLst>
                            <p:childTnLst>
                              <p:par>
                                <p:cTn id="69" presetID="1" presetClass="exit" presetSubtype="0" fill="hold" grpId="2" nodeType="afterEffect">
                                  <p:stCondLst>
                                    <p:cond delay="0"/>
                                  </p:stCondLst>
                                  <p:childTnLst>
                                    <p:set>
                                      <p:cBhvr>
                                        <p:cTn id="70"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1" restart="whenNotActive" fill="hold" evtFilter="cancelBubble" nodeType="interactiveSeq">
                <p:stCondLst>
                  <p:cond evt="onClick" delay="0">
                    <p:tgtEl>
                      <p:spTgt spid="19"/>
                    </p:tgtEl>
                  </p:cond>
                </p:stCondLst>
                <p:endSync evt="end" delay="0">
                  <p:rtn val="all"/>
                </p:endSync>
                <p:childTnLst>
                  <p:par>
                    <p:cTn id="72" fill="hold">
                      <p:stCondLst>
                        <p:cond delay="0"/>
                      </p:stCondLst>
                      <p:childTnLst>
                        <p:par>
                          <p:cTn id="73" fill="hold">
                            <p:stCondLst>
                              <p:cond delay="0"/>
                            </p:stCondLst>
                            <p:childTnLst>
                              <p:par>
                                <p:cTn id="74" presetID="1" presetClass="entr" presetSubtype="0" fill="hold" grpId="6" nodeType="clickEffect">
                                  <p:stCondLst>
                                    <p:cond delay="0"/>
                                  </p:stCondLst>
                                  <p:childTnLst>
                                    <p:set>
                                      <p:cBhvr>
                                        <p:cTn id="75" dur="1" fill="hold">
                                          <p:stCondLst>
                                            <p:cond delay="0"/>
                                          </p:stCondLst>
                                        </p:cTn>
                                        <p:tgtEl>
                                          <p:spTgt spid="37"/>
                                        </p:tgtEl>
                                        <p:attrNameLst>
                                          <p:attrName>style.visibility</p:attrName>
                                        </p:attrNameLst>
                                      </p:cBhvr>
                                      <p:to>
                                        <p:strVal val="visible"/>
                                      </p:to>
                                    </p:set>
                                  </p:childTnLst>
                                </p:cTn>
                              </p:par>
                              <p:par>
                                <p:cTn id="76" presetID="1" presetClass="entr" presetSubtype="0" fill="hold" grpId="7" nodeType="withEffect">
                                  <p:stCondLst>
                                    <p:cond delay="0"/>
                                  </p:stCondLst>
                                  <p:childTnLst>
                                    <p:set>
                                      <p:cBhvr>
                                        <p:cTn id="77" dur="1" fill="hold">
                                          <p:stCondLst>
                                            <p:cond delay="0"/>
                                          </p:stCondLst>
                                        </p:cTn>
                                        <p:tgtEl>
                                          <p:spTgt spid="32"/>
                                        </p:tgtEl>
                                        <p:attrNameLst>
                                          <p:attrName>style.visibility</p:attrName>
                                        </p:attrNameLst>
                                      </p:cBhvr>
                                      <p:to>
                                        <p:strVal val="visible"/>
                                      </p:to>
                                    </p:set>
                                  </p:childTnLst>
                                </p:cTn>
                              </p:par>
                              <p:par>
                                <p:cTn id="78" presetID="1" presetClass="exit" presetSubtype="0" fill="hold" grpId="6" nodeType="withEffect">
                                  <p:stCondLst>
                                    <p:cond delay="0"/>
                                  </p:stCondLst>
                                  <p:childTnLst>
                                    <p:set>
                                      <p:cBhvr>
                                        <p:cTn id="79" dur="1" fill="hold">
                                          <p:stCondLst>
                                            <p:cond delay="0"/>
                                          </p:stCondLst>
                                        </p:cTn>
                                        <p:tgtEl>
                                          <p:spTgt spid="39"/>
                                        </p:tgtEl>
                                        <p:attrNameLst>
                                          <p:attrName>style.visibility</p:attrName>
                                        </p:attrNameLst>
                                      </p:cBhvr>
                                      <p:to>
                                        <p:strVal val="hidden"/>
                                      </p:to>
                                    </p:set>
                                  </p:childTnLst>
                                </p:cTn>
                              </p:par>
                              <p:par>
                                <p:cTn id="80" presetID="1" presetClass="exit" presetSubtype="0" fill="hold" grpId="6" nodeType="withEffect">
                                  <p:stCondLst>
                                    <p:cond delay="0"/>
                                  </p:stCondLst>
                                  <p:childTnLst>
                                    <p:set>
                                      <p:cBhvr>
                                        <p:cTn id="81" dur="1" fill="hold">
                                          <p:stCondLst>
                                            <p:cond delay="0"/>
                                          </p:stCondLst>
                                        </p:cTn>
                                        <p:tgtEl>
                                          <p:spTgt spid="21"/>
                                        </p:tgtEl>
                                        <p:attrNameLst>
                                          <p:attrName>style.visibility</p:attrName>
                                        </p:attrNameLst>
                                      </p:cBhvr>
                                      <p:to>
                                        <p:strVal val="hidden"/>
                                      </p:to>
                                    </p:set>
                                  </p:childTnLst>
                                </p:cTn>
                              </p:par>
                              <p:par>
                                <p:cTn id="82" presetID="1" presetClass="exit" presetSubtype="0" fill="hold" grpId="7" nodeType="withEffect">
                                  <p:stCondLst>
                                    <p:cond delay="0"/>
                                  </p:stCondLst>
                                  <p:childTnLst>
                                    <p:set>
                                      <p:cBhvr>
                                        <p:cTn id="83" dur="1" fill="hold">
                                          <p:stCondLst>
                                            <p:cond delay="0"/>
                                          </p:stCondLst>
                                        </p:cTn>
                                        <p:tgtEl>
                                          <p:spTgt spid="41"/>
                                        </p:tgtEl>
                                        <p:attrNameLst>
                                          <p:attrName>style.visibility</p:attrName>
                                        </p:attrNameLst>
                                      </p:cBhvr>
                                      <p:to>
                                        <p:strVal val="hidden"/>
                                      </p:to>
                                    </p:set>
                                  </p:childTnLst>
                                </p:cTn>
                              </p:par>
                              <p:par>
                                <p:cTn id="84" presetID="1" presetClass="exit" presetSubtype="0" fill="hold" grpId="6" nodeType="withEffect">
                                  <p:stCondLst>
                                    <p:cond delay="0"/>
                                  </p:stCondLst>
                                  <p:childTnLst>
                                    <p:set>
                                      <p:cBhvr>
                                        <p:cTn id="85"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6" restart="whenNotActive" fill="hold" evtFilter="cancelBubble" nodeType="interactiveSeq">
                <p:stCondLst>
                  <p:cond evt="onClick" delay="0">
                    <p:tgtEl>
                      <p:spTgt spid="28"/>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4" nodeType="click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par>
                                <p:cTn id="91" presetID="1" presetClass="entr" presetSubtype="0" fill="hold" grpId="3" nodeType="withEffect">
                                  <p:stCondLst>
                                    <p:cond delay="0"/>
                                  </p:stCondLst>
                                  <p:childTnLst>
                                    <p:set>
                                      <p:cBhvr>
                                        <p:cTn id="92" dur="1" fill="hold">
                                          <p:stCondLst>
                                            <p:cond delay="0"/>
                                          </p:stCondLst>
                                        </p:cTn>
                                        <p:tgtEl>
                                          <p:spTgt spid="32"/>
                                        </p:tgtEl>
                                        <p:attrNameLst>
                                          <p:attrName>style.visibility</p:attrName>
                                        </p:attrNameLst>
                                      </p:cBhvr>
                                      <p:to>
                                        <p:strVal val="visible"/>
                                      </p:to>
                                    </p:set>
                                  </p:childTnLst>
                                </p:cTn>
                              </p:par>
                              <p:par>
                                <p:cTn id="93" presetID="1" presetClass="exit" presetSubtype="0" fill="hold" grpId="4" nodeType="withEffect">
                                  <p:stCondLst>
                                    <p:cond delay="0"/>
                                  </p:stCondLst>
                                  <p:childTnLst>
                                    <p:set>
                                      <p:cBhvr>
                                        <p:cTn id="94" dur="1" fill="hold">
                                          <p:stCondLst>
                                            <p:cond delay="0"/>
                                          </p:stCondLst>
                                        </p:cTn>
                                        <p:tgtEl>
                                          <p:spTgt spid="39"/>
                                        </p:tgtEl>
                                        <p:attrNameLst>
                                          <p:attrName>style.visibility</p:attrName>
                                        </p:attrNameLst>
                                      </p:cBhvr>
                                      <p:to>
                                        <p:strVal val="hidden"/>
                                      </p:to>
                                    </p:set>
                                  </p:childTnLst>
                                </p:cTn>
                              </p:par>
                              <p:par>
                                <p:cTn id="95" presetID="1" presetClass="exit" presetSubtype="0" fill="hold" grpId="4" nodeType="withEffect">
                                  <p:stCondLst>
                                    <p:cond delay="0"/>
                                  </p:stCondLst>
                                  <p:childTnLst>
                                    <p:set>
                                      <p:cBhvr>
                                        <p:cTn id="96" dur="1" fill="hold">
                                          <p:stCondLst>
                                            <p:cond delay="0"/>
                                          </p:stCondLst>
                                        </p:cTn>
                                        <p:tgtEl>
                                          <p:spTgt spid="37"/>
                                        </p:tgtEl>
                                        <p:attrNameLst>
                                          <p:attrName>style.visibility</p:attrName>
                                        </p:attrNameLst>
                                      </p:cBhvr>
                                      <p:to>
                                        <p:strVal val="hidden"/>
                                      </p:to>
                                    </p:set>
                                  </p:childTnLst>
                                </p:cTn>
                              </p:par>
                              <p:par>
                                <p:cTn id="97" presetID="1" presetClass="exit" presetSubtype="0" fill="hold" grpId="4" nodeType="withEffect">
                                  <p:stCondLst>
                                    <p:cond delay="0"/>
                                  </p:stCondLst>
                                  <p:childTnLst>
                                    <p:set>
                                      <p:cBhvr>
                                        <p:cTn id="98" dur="1" fill="hold">
                                          <p:stCondLst>
                                            <p:cond delay="0"/>
                                          </p:stCondLst>
                                        </p:cTn>
                                        <p:tgtEl>
                                          <p:spTgt spid="21"/>
                                        </p:tgtEl>
                                        <p:attrNameLst>
                                          <p:attrName>style.visibility</p:attrName>
                                        </p:attrNameLst>
                                      </p:cBhvr>
                                      <p:to>
                                        <p:strVal val="hidden"/>
                                      </p:to>
                                    </p:set>
                                  </p:childTnLst>
                                </p:cTn>
                              </p:par>
                              <p:par>
                                <p:cTn id="99" presetID="1" presetClass="exit" presetSubtype="0" fill="hold" grpId="3" nodeType="withEffect">
                                  <p:stCondLst>
                                    <p:cond delay="0"/>
                                  </p:stCondLst>
                                  <p:childTnLst>
                                    <p:set>
                                      <p:cBhvr>
                                        <p:cTn id="100"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01" restart="whenNotActive" fill="hold" evtFilter="cancelBubble" nodeType="interactiveSeq">
                <p:stCondLst>
                  <p:cond evt="onClick" delay="0">
                    <p:tgtEl>
                      <p:spTgt spid="29"/>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40"/>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childTnLst>
                                </p:cTn>
                              </p:par>
                              <p:par>
                                <p:cTn id="108" presetID="1" presetClass="exit" presetSubtype="0" fill="hold" grpId="5" nodeType="withEffect">
                                  <p:stCondLst>
                                    <p:cond delay="0"/>
                                  </p:stCondLst>
                                  <p:childTnLst>
                                    <p:set>
                                      <p:cBhvr>
                                        <p:cTn id="109" dur="1" fill="hold">
                                          <p:stCondLst>
                                            <p:cond delay="0"/>
                                          </p:stCondLst>
                                        </p:cTn>
                                        <p:tgtEl>
                                          <p:spTgt spid="39"/>
                                        </p:tgtEl>
                                        <p:attrNameLst>
                                          <p:attrName>style.visibility</p:attrName>
                                        </p:attrNameLst>
                                      </p:cBhvr>
                                      <p:to>
                                        <p:strVal val="hidden"/>
                                      </p:to>
                                    </p:set>
                                  </p:childTnLst>
                                </p:cTn>
                              </p:par>
                              <p:par>
                                <p:cTn id="110" presetID="1" presetClass="exit" presetSubtype="0" fill="hold" grpId="5" nodeType="withEffect">
                                  <p:stCondLst>
                                    <p:cond delay="0"/>
                                  </p:stCondLst>
                                  <p:childTnLst>
                                    <p:set>
                                      <p:cBhvr>
                                        <p:cTn id="111" dur="1" fill="hold">
                                          <p:stCondLst>
                                            <p:cond delay="0"/>
                                          </p:stCondLst>
                                        </p:cTn>
                                        <p:tgtEl>
                                          <p:spTgt spid="37"/>
                                        </p:tgtEl>
                                        <p:attrNameLst>
                                          <p:attrName>style.visibility</p:attrName>
                                        </p:attrNameLst>
                                      </p:cBhvr>
                                      <p:to>
                                        <p:strVal val="hidden"/>
                                      </p:to>
                                    </p:set>
                                  </p:childTnLst>
                                </p:cTn>
                              </p:par>
                              <p:par>
                                <p:cTn id="112" presetID="1" presetClass="exit" presetSubtype="0" fill="hold" grpId="5" nodeType="withEffect">
                                  <p:stCondLst>
                                    <p:cond delay="0"/>
                                  </p:stCondLst>
                                  <p:childTnLst>
                                    <p:set>
                                      <p:cBhvr>
                                        <p:cTn id="113" dur="1" fill="hold">
                                          <p:stCondLst>
                                            <p:cond delay="0"/>
                                          </p:stCondLst>
                                        </p:cTn>
                                        <p:tgtEl>
                                          <p:spTgt spid="21"/>
                                        </p:tgtEl>
                                        <p:attrNameLst>
                                          <p:attrName>style.visibility</p:attrName>
                                        </p:attrNameLst>
                                      </p:cBhvr>
                                      <p:to>
                                        <p:strVal val="hidden"/>
                                      </p:to>
                                    </p:set>
                                  </p:childTnLst>
                                </p:cTn>
                              </p:par>
                              <p:par>
                                <p:cTn id="114" presetID="1" presetClass="exit" presetSubtype="0" fill="hold" grpId="6" nodeType="withEffect">
                                  <p:stCondLst>
                                    <p:cond delay="0"/>
                                  </p:stCondLst>
                                  <p:childTnLst>
                                    <p:set>
                                      <p:cBhvr>
                                        <p:cTn id="115"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1" grpId="0" animBg="1"/>
      <p:bldP spid="21" grpId="1" animBg="1"/>
      <p:bldP spid="21" grpId="2" animBg="1"/>
      <p:bldP spid="21" grpId="3" animBg="1"/>
      <p:bldP spid="21" grpId="4" animBg="1"/>
      <p:bldP spid="21" grpId="5" animBg="1"/>
      <p:bldP spid="21" grpId="6" animBg="1"/>
      <p:bldP spid="37" grpId="0" animBg="1"/>
      <p:bldP spid="37" grpId="1" animBg="1"/>
      <p:bldP spid="37" grpId="2" animBg="1"/>
      <p:bldP spid="37" grpId="3" animBg="1"/>
      <p:bldP spid="37" grpId="4" animBg="1"/>
      <p:bldP spid="37" grpId="5" animBg="1"/>
      <p:bldP spid="37" grpId="6" animBg="1"/>
      <p:bldP spid="37" grpId="7" animBg="1"/>
      <p:bldP spid="39" grpId="0" animBg="1"/>
      <p:bldP spid="39" grpId="1" animBg="1"/>
      <p:bldP spid="39" grpId="2" animBg="1"/>
      <p:bldP spid="39" grpId="3" animBg="1"/>
      <p:bldP spid="39" grpId="4" animBg="1"/>
      <p:bldP spid="39" grpId="5" animBg="1"/>
      <p:bldP spid="39" grpId="6" animBg="1"/>
      <p:bldP spid="40" grpId="0" animBg="1"/>
      <p:bldP spid="40" grpId="1" animBg="1"/>
      <p:bldP spid="40" grpId="2" animBg="1"/>
      <p:bldP spid="40" grpId="3" animBg="1"/>
      <p:bldP spid="40" grpId="4" animBg="1"/>
      <p:bldP spid="40" grpId="5" animBg="1"/>
      <p:bldP spid="40" grpId="6" animBg="1"/>
      <p:bldP spid="41" grpId="0" animBg="1"/>
      <p:bldP spid="41" grpId="1" animBg="1"/>
      <p:bldP spid="41" grpId="2" animBg="1"/>
      <p:bldP spid="41" grpId="3" animBg="1"/>
      <p:bldP spid="41" grpId="4" animBg="1"/>
      <p:bldP spid="41" grpId="5" animBg="1"/>
      <p:bldP spid="41" grpId="6" animBg="1"/>
      <p:bldP spid="41" grpId="7" animBg="1"/>
      <p:bldP spid="32" grpId="0" animBg="1"/>
      <p:bldP spid="32" grpId="1" animBg="1"/>
      <p:bldP spid="32" grpId="2" animBg="1"/>
      <p:bldP spid="32" grpId="3" animBg="1"/>
      <p:bldP spid="32" grpId="4" animBg="1"/>
      <p:bldP spid="32" grpId="5" animBg="1"/>
      <p:bldP spid="32" grpId="6" animBg="1"/>
      <p:bldP spid="32" grpId="7" animBg="1"/>
      <p:bldP spid="32" grpId="8"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ubrik 1">
            <a:extLst>
              <a:ext uri="{FF2B5EF4-FFF2-40B4-BE49-F238E27FC236}">
                <a16:creationId xmlns:a16="http://schemas.microsoft.com/office/drawing/2014/main" id="{3C368CC9-986C-4D0B-8247-4AFC37270BC7}"/>
              </a:ext>
            </a:extLst>
          </p:cNvPr>
          <p:cNvSpPr>
            <a:spLocks noGrp="1" noChangeArrowheads="1"/>
          </p:cNvSpPr>
          <p:nvPr>
            <p:ph type="ctrTitle"/>
          </p:nvPr>
        </p:nvSpPr>
        <p:spPr/>
        <p:txBody>
          <a:bodyPr/>
          <a:lstStyle/>
          <a:p>
            <a:r>
              <a:rPr lang="sv-SE" altLang="sv-SE"/>
              <a:t>Slut på utbildningen!</a:t>
            </a:r>
          </a:p>
        </p:txBody>
      </p:sp>
      <p:sp>
        <p:nvSpPr>
          <p:cNvPr id="6" name="Rektangel med rundade hörn 5">
            <a:hlinkClick r:id="rId3" action="ppaction://hlinksldjump"/>
            <a:extLst>
              <a:ext uri="{FF2B5EF4-FFF2-40B4-BE49-F238E27FC236}">
                <a16:creationId xmlns:a16="http://schemas.microsoft.com/office/drawing/2014/main" id="{BFEC029C-7A7D-4966-BFE4-CE46956E34B6}"/>
              </a:ext>
            </a:extLst>
          </p:cNvPr>
          <p:cNvSpPr/>
          <p:nvPr/>
        </p:nvSpPr>
        <p:spPr bwMode="auto">
          <a:xfrm>
            <a:off x="2563813" y="3870325"/>
            <a:ext cx="2873375" cy="358775"/>
          </a:xfrm>
          <a:prstGeom prst="roundRect">
            <a:avLst/>
          </a:prstGeom>
          <a:solidFill>
            <a:srgbClr val="90FF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600" b="1" dirty="0">
                <a:solidFill>
                  <a:schemeClr val="tx1"/>
                </a:solidFill>
              </a:rPr>
              <a:t>Starta utbildningen på nytt</a:t>
            </a:r>
          </a:p>
        </p:txBody>
      </p:sp>
      <p:sp>
        <p:nvSpPr>
          <p:cNvPr id="123908" name="textruta 1">
            <a:extLst>
              <a:ext uri="{FF2B5EF4-FFF2-40B4-BE49-F238E27FC236}">
                <a16:creationId xmlns:a16="http://schemas.microsoft.com/office/drawing/2014/main" id="{B0B3DDBB-5F75-408C-A01E-67A529189A8E}"/>
              </a:ext>
            </a:extLst>
          </p:cNvPr>
          <p:cNvSpPr txBox="1">
            <a:spLocks noChangeArrowheads="1"/>
          </p:cNvSpPr>
          <p:nvPr/>
        </p:nvSpPr>
        <p:spPr bwMode="auto">
          <a:xfrm>
            <a:off x="0" y="5700713"/>
            <a:ext cx="61658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400" b="1" dirty="0">
                <a:solidFill>
                  <a:schemeClr val="bg1"/>
                </a:solidFill>
                <a:latin typeface="Times New Roman" panose="02020603050405020304" pitchFamily="18" charset="0"/>
              </a:rPr>
              <a:t>FSPOS Interaktiva utbildning – Kontinuitetshantering i praktiken (2021)</a:t>
            </a:r>
            <a:endParaRPr lang="sv-SE" altLang="sv-SE" sz="1400" dirty="0">
              <a:solidFill>
                <a:schemeClr val="bg1"/>
              </a:solidFill>
              <a:latin typeface="Times New Roman" panose="02020603050405020304" pitchFamily="18" charset="0"/>
            </a:endParaRPr>
          </a:p>
          <a:p>
            <a:pPr>
              <a:spcBef>
                <a:spcPct val="0"/>
              </a:spcBef>
              <a:buFontTx/>
              <a:buNone/>
            </a:pPr>
            <a:r>
              <a:rPr lang="sv-SE" altLang="sv-SE" sz="1400" dirty="0">
                <a:solidFill>
                  <a:schemeClr val="bg1"/>
                </a:solidFill>
                <a:latin typeface="Times New Roman" panose="02020603050405020304" pitchFamily="18" charset="0"/>
              </a:rPr>
              <a:t> </a:t>
            </a:r>
          </a:p>
          <a:p>
            <a:pPr>
              <a:spcBef>
                <a:spcPct val="0"/>
              </a:spcBef>
              <a:buFontTx/>
              <a:buNone/>
            </a:pPr>
            <a:r>
              <a:rPr lang="sv-SE" altLang="sv-SE" sz="1400" dirty="0">
                <a:solidFill>
                  <a:schemeClr val="bg1"/>
                </a:solidFill>
                <a:latin typeface="Times New Roman" panose="02020603050405020304" pitchFamily="18" charset="0"/>
              </a:rPr>
              <a:t>Version 2.0, 2021-03-16</a:t>
            </a:r>
          </a:p>
          <a:p>
            <a:pPr>
              <a:spcBef>
                <a:spcPct val="0"/>
              </a:spcBef>
              <a:buFontTx/>
              <a:buNone/>
            </a:pPr>
            <a:r>
              <a:rPr lang="sv-SE" altLang="sv-SE" sz="1400" dirty="0">
                <a:solidFill>
                  <a:schemeClr val="bg1"/>
                </a:solidFill>
                <a:latin typeface="Times New Roman" panose="02020603050405020304" pitchFamily="18" charset="0"/>
              </a:rPr>
              <a:t>FSPOS Arbetsgrupp Kunskapsspridning</a:t>
            </a:r>
          </a:p>
        </p:txBody>
      </p:sp>
    </p:spTree>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ktangel med rundade hörn 9">
            <a:extLst>
              <a:ext uri="{FF2B5EF4-FFF2-40B4-BE49-F238E27FC236}">
                <a16:creationId xmlns:a16="http://schemas.microsoft.com/office/drawing/2014/main" id="{37A660AC-2C70-46FE-A7A2-A0D944B42126}"/>
              </a:ext>
            </a:extLst>
          </p:cNvPr>
          <p:cNvSpPr/>
          <p:nvPr/>
        </p:nvSpPr>
        <p:spPr>
          <a:xfrm>
            <a:off x="1112838" y="1063625"/>
            <a:ext cx="7010400" cy="37798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9" name="Platshållare för innehåll 2">
            <a:extLst>
              <a:ext uri="{FF2B5EF4-FFF2-40B4-BE49-F238E27FC236}">
                <a16:creationId xmlns:a16="http://schemas.microsoft.com/office/drawing/2014/main" id="{7DC1C649-6265-467A-8A7C-32CEF4858B0F}"/>
              </a:ext>
            </a:extLst>
          </p:cNvPr>
          <p:cNvSpPr>
            <a:spLocks noGrp="1" noChangeArrowheads="1"/>
          </p:cNvSpPr>
          <p:nvPr>
            <p:ph idx="1"/>
          </p:nvPr>
        </p:nvSpPr>
        <p:spPr>
          <a:xfrm>
            <a:off x="1268413" y="2438400"/>
            <a:ext cx="6591300" cy="2216150"/>
          </a:xfrm>
        </p:spPr>
        <p:txBody>
          <a:bodyPr/>
          <a:lstStyle/>
          <a:p>
            <a:pPr marL="0" indent="0" algn="ctr">
              <a:buFontTx/>
              <a:buNone/>
            </a:pPr>
            <a:r>
              <a:rPr lang="sv-SE" altLang="sv-SE" sz="2000"/>
              <a:t>”</a:t>
            </a:r>
            <a:r>
              <a:rPr lang="sv-SE" altLang="sv-SE" sz="2000" i="1"/>
              <a:t>Holistisk ledningsprocess som identifierar potentiella hot mot en organisation och den inverkan på verksamheten som dessa hot skulle kunna medföra om hoten blir verklighet och som ger ett ramverk för att utforma en anpassningsbar organisation med förmåga till en effektiv reaktion som tryggar anseende, varumärke, värdeskapande aktiviteter och de viktigaste intressenternas intressen</a:t>
            </a:r>
            <a:r>
              <a:rPr lang="sv-SE" altLang="sv-SE" sz="2000"/>
              <a:t>.”</a:t>
            </a:r>
          </a:p>
        </p:txBody>
      </p:sp>
      <p:cxnSp>
        <p:nvCxnSpPr>
          <p:cNvPr id="14" name="Rak 13">
            <a:extLst>
              <a:ext uri="{FF2B5EF4-FFF2-40B4-BE49-F238E27FC236}">
                <a16:creationId xmlns:a16="http://schemas.microsoft.com/office/drawing/2014/main" id="{227AD967-51FD-449F-9040-B05C8D10252F}"/>
              </a:ext>
            </a:extLst>
          </p:cNvPr>
          <p:cNvCxnSpPr/>
          <p:nvPr/>
        </p:nvCxnSpPr>
        <p:spPr>
          <a:xfrm flipV="1">
            <a:off x="1100138" y="2368550"/>
            <a:ext cx="7019925" cy="12700"/>
          </a:xfrm>
          <a:prstGeom prst="line">
            <a:avLst/>
          </a:prstGeom>
          <a:ln>
            <a:solidFill>
              <a:srgbClr val="00956F"/>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C1749EE6-705D-4713-B5A5-6DE89D581235}"/>
              </a:ext>
            </a:extLst>
          </p:cNvPr>
          <p:cNvSpPr txBox="1"/>
          <p:nvPr/>
        </p:nvSpPr>
        <p:spPr>
          <a:xfrm>
            <a:off x="1506538" y="1966913"/>
            <a:ext cx="3254375" cy="368300"/>
          </a:xfrm>
          <a:prstGeom prst="rect">
            <a:avLst/>
          </a:prstGeom>
          <a:noFill/>
        </p:spPr>
        <p:txBody>
          <a:bodyPr>
            <a:spAutoFit/>
          </a:bodyPr>
          <a:lstStyle/>
          <a:p>
            <a:pPr>
              <a:defRPr/>
            </a:pPr>
            <a:r>
              <a:rPr lang="sv-SE" sz="1800" b="1" dirty="0">
                <a:latin typeface="+mj-lt"/>
              </a:rPr>
              <a:t>Definition enligt ISO 22301</a:t>
            </a:r>
          </a:p>
        </p:txBody>
      </p:sp>
      <p:sp>
        <p:nvSpPr>
          <p:cNvPr id="17" name="textruta 16">
            <a:extLst>
              <a:ext uri="{FF2B5EF4-FFF2-40B4-BE49-F238E27FC236}">
                <a16:creationId xmlns:a16="http://schemas.microsoft.com/office/drawing/2014/main" id="{1A53122A-D21A-41A8-BDA5-FA1E8C19CDB6}"/>
              </a:ext>
            </a:extLst>
          </p:cNvPr>
          <p:cNvSpPr txBox="1"/>
          <p:nvPr/>
        </p:nvSpPr>
        <p:spPr>
          <a:xfrm>
            <a:off x="5073650" y="1966913"/>
            <a:ext cx="2767013" cy="368300"/>
          </a:xfrm>
          <a:prstGeom prst="rect">
            <a:avLst/>
          </a:prstGeom>
          <a:noFill/>
        </p:spPr>
        <p:txBody>
          <a:bodyPr>
            <a:spAutoFit/>
          </a:bodyPr>
          <a:lstStyle/>
          <a:p>
            <a:pPr>
              <a:defRPr/>
            </a:pPr>
            <a:r>
              <a:rPr lang="sv-SE" sz="1800" b="1" dirty="0">
                <a:latin typeface="+mj-lt"/>
              </a:rPr>
              <a:t>Förenklad beskrivning</a:t>
            </a:r>
          </a:p>
        </p:txBody>
      </p:sp>
      <p:cxnSp>
        <p:nvCxnSpPr>
          <p:cNvPr id="28" name="Vinklad  27">
            <a:extLst>
              <a:ext uri="{FF2B5EF4-FFF2-40B4-BE49-F238E27FC236}">
                <a16:creationId xmlns:a16="http://schemas.microsoft.com/office/drawing/2014/main" id="{55458EA7-CE7F-48B2-8229-EE4FB8A0EEA6}"/>
              </a:ext>
            </a:extLst>
          </p:cNvPr>
          <p:cNvCxnSpPr/>
          <p:nvPr/>
        </p:nvCxnSpPr>
        <p:spPr>
          <a:xfrm rot="10800000" flipV="1">
            <a:off x="6694488" y="4838700"/>
            <a:ext cx="889000" cy="792163"/>
          </a:xfrm>
          <a:prstGeom prst="bentConnector3">
            <a:avLst>
              <a:gd name="adj1" fmla="val 1058"/>
            </a:avLst>
          </a:prstGeom>
          <a:ln w="31750">
            <a:solidFill>
              <a:srgbClr val="00956F"/>
            </a:solidFill>
            <a:tailEnd type="triangle"/>
          </a:ln>
        </p:spPr>
        <p:style>
          <a:lnRef idx="1">
            <a:schemeClr val="accent1"/>
          </a:lnRef>
          <a:fillRef idx="0">
            <a:schemeClr val="accent1"/>
          </a:fillRef>
          <a:effectRef idx="0">
            <a:schemeClr val="accent1"/>
          </a:effectRef>
          <a:fontRef idx="minor">
            <a:schemeClr val="tx1"/>
          </a:fontRef>
        </p:style>
      </p:cxnSp>
      <p:sp>
        <p:nvSpPr>
          <p:cNvPr id="32" name="Platshållare för innehåll 2">
            <a:extLst>
              <a:ext uri="{FF2B5EF4-FFF2-40B4-BE49-F238E27FC236}">
                <a16:creationId xmlns:a16="http://schemas.microsoft.com/office/drawing/2014/main" id="{BE85CF2F-B0AD-411E-8F6D-F92891A7B847}"/>
              </a:ext>
            </a:extLst>
          </p:cNvPr>
          <p:cNvSpPr txBox="1">
            <a:spLocks/>
          </p:cNvSpPr>
          <p:nvPr/>
        </p:nvSpPr>
        <p:spPr bwMode="auto">
          <a:xfrm>
            <a:off x="1112838" y="2884488"/>
            <a:ext cx="65913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buFontTx/>
              <a:buNone/>
            </a:pPr>
            <a:r>
              <a:rPr lang="sv-SE" altLang="sv-SE" sz="2000"/>
              <a:t>Den process som säkerställer att organisationen kan driva den </a:t>
            </a:r>
            <a:r>
              <a:rPr lang="sv-SE" altLang="sv-SE" sz="2000" b="1"/>
              <a:t>affärskritiska verksamheten </a:t>
            </a:r>
            <a:r>
              <a:rPr lang="sv-SE" altLang="sv-SE" sz="2000"/>
              <a:t>på en </a:t>
            </a:r>
            <a:r>
              <a:rPr lang="sv-SE" altLang="sv-SE" sz="2000" b="1"/>
              <a:t>tolerabel nivå, oavsett vilka störningar som inträffar</a:t>
            </a:r>
          </a:p>
        </p:txBody>
      </p:sp>
      <p:sp>
        <p:nvSpPr>
          <p:cNvPr id="33" name="Platshållare för innehåll 2">
            <a:extLst>
              <a:ext uri="{FF2B5EF4-FFF2-40B4-BE49-F238E27FC236}">
                <a16:creationId xmlns:a16="http://schemas.microsoft.com/office/drawing/2014/main" id="{7F0828B7-2B9F-4B5B-8E5F-740B5FBF75D5}"/>
              </a:ext>
            </a:extLst>
          </p:cNvPr>
          <p:cNvSpPr txBox="1">
            <a:spLocks/>
          </p:cNvSpPr>
          <p:nvPr/>
        </p:nvSpPr>
        <p:spPr bwMode="auto">
          <a:xfrm>
            <a:off x="2557463" y="4995863"/>
            <a:ext cx="413702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marL="0" indent="0">
              <a:buFontTx/>
              <a:buNone/>
              <a:defRPr/>
            </a:pPr>
            <a:r>
              <a:rPr lang="sv-SE" altLang="sv-SE" sz="1600" dirty="0"/>
              <a:t>Alla delar av verksamheten kan inte inkluderas. Vi måste besluta vad som är KRITISKT för att verksamheten ska fungera. Den tolerabla nivån beslutar vi också om genom ett medvetet risktagande! </a:t>
            </a:r>
            <a:endParaRPr lang="sv-SE" altLang="sv-SE" sz="1600" kern="0" dirty="0"/>
          </a:p>
        </p:txBody>
      </p:sp>
      <p:pic>
        <p:nvPicPr>
          <p:cNvPr id="29706" name="Bildobjekt 2">
            <a:extLst>
              <a:ext uri="{FF2B5EF4-FFF2-40B4-BE49-F238E27FC236}">
                <a16:creationId xmlns:a16="http://schemas.microsoft.com/office/drawing/2014/main" id="{EA051D6D-8CA6-4A92-B522-9B864CDF9FA5}"/>
              </a:ext>
            </a:extLst>
          </p:cNvPr>
          <p:cNvPicPr>
            <a:picLocks noChangeAspect="1"/>
          </p:cNvPicPr>
          <p:nvPr/>
        </p:nvPicPr>
        <p:blipFill>
          <a:blip r:embed="rId2">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ruta 19">
            <a:extLst>
              <a:ext uri="{FF2B5EF4-FFF2-40B4-BE49-F238E27FC236}">
                <a16:creationId xmlns:a16="http://schemas.microsoft.com/office/drawing/2014/main" id="{0ED89D46-7851-4A03-9192-2C68D0B6ADB5}"/>
              </a:ext>
            </a:extLst>
          </p:cNvPr>
          <p:cNvSpPr txBox="1"/>
          <p:nvPr/>
        </p:nvSpPr>
        <p:spPr>
          <a:xfrm>
            <a:off x="1370013" y="1217613"/>
            <a:ext cx="6545262" cy="579437"/>
          </a:xfrm>
          <a:prstGeom prst="roundRect">
            <a:avLst/>
          </a:prstGeom>
          <a:noFill/>
        </p:spPr>
        <p:txBody>
          <a:bodyPr>
            <a:spAutoFit/>
          </a:bodyPr>
          <a:lstStyle/>
          <a:p>
            <a:pPr>
              <a:defRPr/>
            </a:pPr>
            <a:r>
              <a:rPr lang="sv-SE" sz="1400" dirty="0">
                <a:latin typeface="+mj-lt"/>
              </a:rPr>
              <a:t>Det finns ett flertal definitioner av kontinuitetshantering; bland annat från den internationella standarden ISO 22301 och den förenklade beskrivningen nedan. </a:t>
            </a:r>
          </a:p>
        </p:txBody>
      </p:sp>
      <p:sp>
        <p:nvSpPr>
          <p:cNvPr id="21" name="Höger 20">
            <a:hlinkClick r:id="rId3" action="ppaction://hlinksldjump"/>
            <a:extLst>
              <a:ext uri="{FF2B5EF4-FFF2-40B4-BE49-F238E27FC236}">
                <a16:creationId xmlns:a16="http://schemas.microsoft.com/office/drawing/2014/main" id="{F076BE9E-45CA-48E9-A57F-F980388E4A63}"/>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29709" name="Grupp 21">
            <a:extLst>
              <a:ext uri="{FF2B5EF4-FFF2-40B4-BE49-F238E27FC236}">
                <a16:creationId xmlns:a16="http://schemas.microsoft.com/office/drawing/2014/main" id="{948C9CB1-1982-43E6-9D4E-B1219DFFCD16}"/>
              </a:ext>
            </a:extLst>
          </p:cNvPr>
          <p:cNvGrpSpPr>
            <a:grpSpLocks/>
          </p:cNvGrpSpPr>
          <p:nvPr/>
        </p:nvGrpSpPr>
        <p:grpSpPr bwMode="auto">
          <a:xfrm>
            <a:off x="69850" y="6280150"/>
            <a:ext cx="1079500" cy="539750"/>
            <a:chOff x="169363" y="6133850"/>
            <a:chExt cx="1080000" cy="540000"/>
          </a:xfrm>
        </p:grpSpPr>
        <p:sp>
          <p:nvSpPr>
            <p:cNvPr id="23" name="Höger 22">
              <a:extLst>
                <a:ext uri="{FF2B5EF4-FFF2-40B4-BE49-F238E27FC236}">
                  <a16:creationId xmlns:a16="http://schemas.microsoft.com/office/drawing/2014/main" id="{2318364D-BA8E-4777-AD8C-32CB437D0014}"/>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25" name="textruta 24">
              <a:hlinkClick r:id="rId4" action="ppaction://hlinksldjump"/>
              <a:extLst>
                <a:ext uri="{FF2B5EF4-FFF2-40B4-BE49-F238E27FC236}">
                  <a16:creationId xmlns:a16="http://schemas.microsoft.com/office/drawing/2014/main" id="{79368DD9-5FBD-4359-9FD3-29F52521C0F8}"/>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19" name="textruta 18">
            <a:hlinkClick r:id="rId5" action="ppaction://hlinksldjump"/>
            <a:extLst>
              <a:ext uri="{FF2B5EF4-FFF2-40B4-BE49-F238E27FC236}">
                <a16:creationId xmlns:a16="http://schemas.microsoft.com/office/drawing/2014/main" id="{30288456-0B03-476C-96C2-A11832D1D914}"/>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24" name="textruta 23">
            <a:hlinkClick r:id="rId4" action="ppaction://hlinksldjump"/>
            <a:extLst>
              <a:ext uri="{FF2B5EF4-FFF2-40B4-BE49-F238E27FC236}">
                <a16:creationId xmlns:a16="http://schemas.microsoft.com/office/drawing/2014/main" id="{0051D936-9393-4774-8FCD-0581B8B58B6F}"/>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29712" name="textruta 22">
            <a:extLst>
              <a:ext uri="{FF2B5EF4-FFF2-40B4-BE49-F238E27FC236}">
                <a16:creationId xmlns:a16="http://schemas.microsoft.com/office/drawing/2014/main" id="{5926DE63-BB44-4500-A2DE-63314FB797D7}"/>
              </a:ext>
            </a:extLst>
          </p:cNvPr>
          <p:cNvSpPr txBox="1">
            <a:spLocks noChangeArrowheads="1"/>
          </p:cNvSpPr>
          <p:nvPr/>
        </p:nvSpPr>
        <p:spPr bwMode="auto">
          <a:xfrm>
            <a:off x="1265238" y="185261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29713" name="textruta 22">
            <a:extLst>
              <a:ext uri="{FF2B5EF4-FFF2-40B4-BE49-F238E27FC236}">
                <a16:creationId xmlns:a16="http://schemas.microsoft.com/office/drawing/2014/main" id="{88A3F6C1-340C-4E4C-933D-4B78424377C2}"/>
              </a:ext>
            </a:extLst>
          </p:cNvPr>
          <p:cNvSpPr txBox="1">
            <a:spLocks noChangeArrowheads="1"/>
          </p:cNvSpPr>
          <p:nvPr/>
        </p:nvSpPr>
        <p:spPr bwMode="auto">
          <a:xfrm>
            <a:off x="4843463" y="184467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2" nodeType="withEffect">
                                  <p:stCondLst>
                                    <p:cond delay="0"/>
                                  </p:stCondLst>
                                  <p:childTnLst>
                                    <p:set>
                                      <p:cBhvr>
                                        <p:cTn id="10"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47" presetClass="entr" presetSubtype="0"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1000"/>
                                        <p:tgtEl>
                                          <p:spTgt spid="9">
                                            <p:txEl>
                                              <p:pRg st="0" end="0"/>
                                            </p:txEl>
                                          </p:spTgt>
                                        </p:tgtEl>
                                      </p:cBhvr>
                                    </p:animEffect>
                                    <p:anim calcmode="lin" valueType="num">
                                      <p:cBhvr>
                                        <p:cTn id="1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9" presetID="1" presetClass="exit" presetSubtype="0" fill="hold" grpId="1" nodeType="withEffect">
                                  <p:stCondLst>
                                    <p:cond delay="0"/>
                                  </p:stCondLst>
                                  <p:childTnLst>
                                    <p:set>
                                      <p:cBhvr>
                                        <p:cTn id="20" dur="1" fill="hold">
                                          <p:stCondLst>
                                            <p:cond delay="0"/>
                                          </p:stCondLst>
                                        </p:cTn>
                                        <p:tgtEl>
                                          <p:spTgt spid="32">
                                            <p:txEl>
                                              <p:pRg st="0" end="0"/>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5" restart="whenNotActive" fill="hold" evtFilter="cancelBubble" nodeType="interactiveSeq">
                <p:stCondLst>
                  <p:cond evt="onClick" delay="0">
                    <p:tgtEl>
                      <p:spTgt spid="1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47" presetClass="entr" presetSubtype="0" fill="hold" grpId="0" nodeType="withEffect">
                                  <p:stCondLst>
                                    <p:cond delay="0"/>
                                  </p:stCondLst>
                                  <p:childTnLst>
                                    <p:set>
                                      <p:cBhvr>
                                        <p:cTn id="29" dur="1" fill="hold">
                                          <p:stCondLst>
                                            <p:cond delay="0"/>
                                          </p:stCondLst>
                                        </p:cTn>
                                        <p:tgtEl>
                                          <p:spTgt spid="32">
                                            <p:txEl>
                                              <p:pRg st="0" end="0"/>
                                            </p:txEl>
                                          </p:spTgt>
                                        </p:tgtEl>
                                        <p:attrNameLst>
                                          <p:attrName>style.visibility</p:attrName>
                                        </p:attrNameLst>
                                      </p:cBhvr>
                                      <p:to>
                                        <p:strVal val="visible"/>
                                      </p:to>
                                    </p:set>
                                    <p:animEffect transition="in" filter="fade">
                                      <p:cBhvr>
                                        <p:cTn id="30" dur="1000"/>
                                        <p:tgtEl>
                                          <p:spTgt spid="32">
                                            <p:txEl>
                                              <p:pRg st="0" end="0"/>
                                            </p:txEl>
                                          </p:spTgt>
                                        </p:tgtEl>
                                      </p:cBhvr>
                                    </p:animEffect>
                                    <p:anim calcmode="lin" valueType="num">
                                      <p:cBhvr>
                                        <p:cTn id="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2">
                                            <p:txEl>
                                              <p:pRg st="0" end="0"/>
                                            </p:txEl>
                                          </p:spTgt>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right)">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 presetClass="exit" presetSubtype="0" fill="hold" grpId="1" nodeType="withEffect">
                                  <p:stCondLst>
                                    <p:cond delay="0"/>
                                  </p:stCondLst>
                                  <p:childTnLst>
                                    <p:set>
                                      <p:cBhvr>
                                        <p:cTn id="40" dur="1" fill="hold">
                                          <p:stCondLst>
                                            <p:cond delay="0"/>
                                          </p:stCondLst>
                                        </p:cTn>
                                        <p:tgtEl>
                                          <p:spTgt spid="9">
                                            <p:txEl>
                                              <p:pRg st="0" end="0"/>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1" restart="whenNotActive" fill="hold" evtFilter="cancelBubble" nodeType="interactiveSeq">
                <p:stCondLst>
                  <p:cond evt="onClick" delay="0">
                    <p:tgtEl>
                      <p:spTgt spid="21"/>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1" presetClass="exit" presetSubtype="0" fill="hold" grpId="3" nodeType="clickEffect">
                                  <p:stCondLst>
                                    <p:cond delay="0"/>
                                  </p:stCondLst>
                                  <p:childTnLst>
                                    <p:set>
                                      <p:cBhvr>
                                        <p:cTn id="45" dur="1" fill="hold">
                                          <p:stCondLst>
                                            <p:cond delay="0"/>
                                          </p:stCondLst>
                                        </p:cTn>
                                        <p:tgtEl>
                                          <p:spTgt spid="32">
                                            <p:txEl>
                                              <p:pRg st="0" end="0"/>
                                            </p:txEl>
                                          </p:spTgt>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8"/>
                                        </p:tgtEl>
                                        <p:attrNameLst>
                                          <p:attrName>style.visibility</p:attrName>
                                        </p:attrNameLst>
                                      </p:cBhvr>
                                      <p:to>
                                        <p:strVal val="hidden"/>
                                      </p:to>
                                    </p:set>
                                  </p:childTnLst>
                                </p:cTn>
                              </p:par>
                              <p:par>
                                <p:cTn id="48" presetID="1" presetClass="exit" presetSubtype="0" fill="hold" grpId="3" nodeType="withEffect">
                                  <p:stCondLst>
                                    <p:cond delay="0"/>
                                  </p:stCondLst>
                                  <p:childTnLst>
                                    <p:set>
                                      <p:cBhvr>
                                        <p:cTn id="49" dur="1" fill="hold">
                                          <p:stCondLst>
                                            <p:cond delay="0"/>
                                          </p:stCondLst>
                                        </p:cTn>
                                        <p:tgtEl>
                                          <p:spTgt spid="33"/>
                                        </p:tgtEl>
                                        <p:attrNameLst>
                                          <p:attrName>style.visibility</p:attrName>
                                        </p:attrNameLst>
                                      </p:cBhvr>
                                      <p:to>
                                        <p:strVal val="hidden"/>
                                      </p:to>
                                    </p:set>
                                  </p:childTnLst>
                                </p:cTn>
                              </p:par>
                              <p:par>
                                <p:cTn id="50" presetID="1" presetClass="exit" presetSubtype="0" fill="hold" grpId="2" nodeType="withEffect">
                                  <p:stCondLst>
                                    <p:cond delay="0"/>
                                  </p:stCondLst>
                                  <p:childTnLst>
                                    <p:set>
                                      <p:cBhvr>
                                        <p:cTn id="51" dur="1" fill="hold">
                                          <p:stCondLst>
                                            <p:cond delay="0"/>
                                          </p:stCondLst>
                                        </p:cTn>
                                        <p:tgtEl>
                                          <p:spTgt spid="9">
                                            <p:txEl>
                                              <p:pRg st="0" end="0"/>
                                            </p:txEl>
                                          </p:spTgt>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2" restart="whenNotActive" fill="hold" evtFilter="cancelBubble" nodeType="interactiveSeq">
                <p:stCondLst>
                  <p:cond evt="onClick" delay="0">
                    <p:tgtEl>
                      <p:spTgt spid="19"/>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 presetClass="exit" presetSubtype="0" fill="hold" grpId="4" nodeType="clickEffect">
                                  <p:stCondLst>
                                    <p:cond delay="0"/>
                                  </p:stCondLst>
                                  <p:childTnLst>
                                    <p:set>
                                      <p:cBhvr>
                                        <p:cTn id="56" dur="1" fill="hold">
                                          <p:stCondLst>
                                            <p:cond delay="0"/>
                                          </p:stCondLst>
                                        </p:cTn>
                                        <p:tgtEl>
                                          <p:spTgt spid="32">
                                            <p:txEl>
                                              <p:pRg st="0" end="0"/>
                                            </p:txEl>
                                          </p:spTgt>
                                        </p:tgtEl>
                                        <p:attrNameLst>
                                          <p:attrName>style.visibility</p:attrName>
                                        </p:attrNameLst>
                                      </p:cBhvr>
                                      <p:to>
                                        <p:strVal val="hidden"/>
                                      </p:to>
                                    </p:set>
                                  </p:childTnLst>
                                </p:cTn>
                              </p:par>
                              <p:par>
                                <p:cTn id="57" presetID="1" presetClass="exit" presetSubtype="0" fill="hold" grpId="3" nodeType="withEffect">
                                  <p:stCondLst>
                                    <p:cond delay="0"/>
                                  </p:stCondLst>
                                  <p:childTnLst>
                                    <p:set>
                                      <p:cBhvr>
                                        <p:cTn id="58" dur="1" fill="hold">
                                          <p:stCondLst>
                                            <p:cond delay="0"/>
                                          </p:stCondLst>
                                        </p:cTn>
                                        <p:tgtEl>
                                          <p:spTgt spid="9">
                                            <p:txEl>
                                              <p:pRg st="0" end="0"/>
                                            </p:txEl>
                                          </p:spTgt>
                                        </p:tgtEl>
                                        <p:attrNameLst>
                                          <p:attrName>style.visibility</p:attrName>
                                        </p:attrNameLst>
                                      </p:cBhvr>
                                      <p:to>
                                        <p:strVal val="hidden"/>
                                      </p:to>
                                    </p:set>
                                  </p:childTnLst>
                                </p:cTn>
                              </p:par>
                              <p:par>
                                <p:cTn id="59" presetID="1" presetClass="exit" presetSubtype="0" fill="hold" grpId="4" nodeType="withEffect">
                                  <p:stCondLst>
                                    <p:cond delay="0"/>
                                  </p:stCondLst>
                                  <p:childTnLst>
                                    <p:set>
                                      <p:cBhvr>
                                        <p:cTn id="60" dur="1" fill="hold">
                                          <p:stCondLst>
                                            <p:cond delay="0"/>
                                          </p:stCondLst>
                                        </p:cTn>
                                        <p:tgtEl>
                                          <p:spTgt spid="33"/>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9" grpId="0" build="p"/>
      <p:bldP spid="9" grpId="1" build="p"/>
      <p:bldP spid="9" grpId="2" build="p"/>
      <p:bldP spid="9" grpId="3" build="p"/>
      <p:bldP spid="32" grpId="0" build="p"/>
      <p:bldP spid="32" grpId="1" build="allAtOnce"/>
      <p:bldP spid="32" grpId="2" build="allAtOnce"/>
      <p:bldP spid="32" grpId="3" build="allAtOnce"/>
      <p:bldP spid="32" grpId="4" build="allAtOnce"/>
      <p:bldP spid="33" grpId="0"/>
      <p:bldP spid="33" grpId="1"/>
      <p:bldP spid="33" grpId="2"/>
      <p:bldP spid="33" grpId="3"/>
      <p:bldP spid="33"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6" name="Rak 65">
            <a:extLst>
              <a:ext uri="{FF2B5EF4-FFF2-40B4-BE49-F238E27FC236}">
                <a16:creationId xmlns:a16="http://schemas.microsoft.com/office/drawing/2014/main" id="{25989FBD-6557-4534-B419-561ACB995C61}"/>
              </a:ext>
            </a:extLst>
          </p:cNvPr>
          <p:cNvCxnSpPr/>
          <p:nvPr/>
        </p:nvCxnSpPr>
        <p:spPr>
          <a:xfrm rot="5400000">
            <a:off x="-287338" y="3549651"/>
            <a:ext cx="2879725"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11" name="textruta 10">
            <a:extLst>
              <a:ext uri="{FF2B5EF4-FFF2-40B4-BE49-F238E27FC236}">
                <a16:creationId xmlns:a16="http://schemas.microsoft.com/office/drawing/2014/main" id="{B8902015-0AA1-4B7B-B617-5F5B5AEA785C}"/>
              </a:ext>
            </a:extLst>
          </p:cNvPr>
          <p:cNvSpPr txBox="1"/>
          <p:nvPr/>
        </p:nvSpPr>
        <p:spPr>
          <a:xfrm>
            <a:off x="5822950" y="2339975"/>
            <a:ext cx="3136900" cy="1941513"/>
          </a:xfrm>
          <a:prstGeom prst="roundRect">
            <a:avLst/>
          </a:prstGeom>
          <a:noFill/>
          <a:ln>
            <a:noFill/>
          </a:ln>
        </p:spPr>
        <p:txBody>
          <a:bodyPr>
            <a:spAutoFit/>
          </a:bodyPr>
          <a:lstStyle/>
          <a:p>
            <a:pPr>
              <a:defRPr/>
            </a:pPr>
            <a:r>
              <a:rPr lang="sv-SE" sz="1200" dirty="0">
                <a:latin typeface="+mj-lt"/>
              </a:rPr>
              <a:t>Vid incidenter kan organisationens operativa nivå falla till en nivå under det normala.</a:t>
            </a:r>
          </a:p>
          <a:p>
            <a:pPr>
              <a:defRPr/>
            </a:pPr>
            <a:endParaRPr lang="sv-SE" sz="1200" dirty="0">
              <a:latin typeface="+mj-lt"/>
            </a:endParaRPr>
          </a:p>
          <a:p>
            <a:pPr>
              <a:defRPr/>
            </a:pPr>
            <a:r>
              <a:rPr lang="sv-SE" sz="1200" dirty="0">
                <a:latin typeface="+mj-lt"/>
              </a:rPr>
              <a:t>Nyttan med kontinuitetshantering kan beskrivas genom den effekt arbetet kan få på organisationens förmåga att upprätthålla verksamheten. </a:t>
            </a:r>
          </a:p>
          <a:p>
            <a:pPr>
              <a:defRPr/>
            </a:pPr>
            <a:endParaRPr lang="sv-SE" sz="1200" dirty="0">
              <a:latin typeface="+mj-lt"/>
            </a:endParaRPr>
          </a:p>
        </p:txBody>
      </p:sp>
      <p:pic>
        <p:nvPicPr>
          <p:cNvPr id="30724" name="Bildobjekt 2">
            <a:extLst>
              <a:ext uri="{FF2B5EF4-FFF2-40B4-BE49-F238E27FC236}">
                <a16:creationId xmlns:a16="http://schemas.microsoft.com/office/drawing/2014/main" id="{AC255CFB-49ED-43BF-A2A5-731DB2038C34}"/>
              </a:ext>
            </a:extLst>
          </p:cNvPr>
          <p:cNvPicPr>
            <a:picLocks noChangeAspect="1"/>
          </p:cNvPicPr>
          <p:nvPr/>
        </p:nvPicPr>
        <p:blipFill>
          <a:blip r:embed="rId3">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Rak 3">
            <a:extLst>
              <a:ext uri="{FF2B5EF4-FFF2-40B4-BE49-F238E27FC236}">
                <a16:creationId xmlns:a16="http://schemas.microsoft.com/office/drawing/2014/main" id="{8E7F3301-FA1D-47E0-841B-3C5EB61CB8B7}"/>
              </a:ext>
            </a:extLst>
          </p:cNvPr>
          <p:cNvCxnSpPr/>
          <p:nvPr/>
        </p:nvCxnSpPr>
        <p:spPr>
          <a:xfrm>
            <a:off x="377825" y="1800225"/>
            <a:ext cx="0" cy="334803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Rak 54">
            <a:extLst>
              <a:ext uri="{FF2B5EF4-FFF2-40B4-BE49-F238E27FC236}">
                <a16:creationId xmlns:a16="http://schemas.microsoft.com/office/drawing/2014/main" id="{7F387F9A-778C-47A7-A896-7F9AEE2B6AD9}"/>
              </a:ext>
            </a:extLst>
          </p:cNvPr>
          <p:cNvCxnSpPr/>
          <p:nvPr/>
        </p:nvCxnSpPr>
        <p:spPr>
          <a:xfrm>
            <a:off x="377825" y="5148263"/>
            <a:ext cx="540067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727" name="textruta 7">
            <a:extLst>
              <a:ext uri="{FF2B5EF4-FFF2-40B4-BE49-F238E27FC236}">
                <a16:creationId xmlns:a16="http://schemas.microsoft.com/office/drawing/2014/main" id="{EBC93B77-C52F-4682-9920-8C298B034662}"/>
              </a:ext>
            </a:extLst>
          </p:cNvPr>
          <p:cNvSpPr txBox="1">
            <a:spLocks noChangeArrowheads="1"/>
          </p:cNvSpPr>
          <p:nvPr/>
        </p:nvSpPr>
        <p:spPr bwMode="auto">
          <a:xfrm rot="-5400000">
            <a:off x="-496887" y="2366962"/>
            <a:ext cx="1411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200" b="1">
                <a:solidFill>
                  <a:srgbClr val="55D5A4"/>
                </a:solidFill>
                <a:latin typeface="Times New Roman" panose="02020603050405020304" pitchFamily="18" charset="0"/>
              </a:rPr>
              <a:t>OPERATIV NIVÅ</a:t>
            </a:r>
          </a:p>
        </p:txBody>
      </p:sp>
      <p:sp>
        <p:nvSpPr>
          <p:cNvPr id="30728" name="textruta 55">
            <a:extLst>
              <a:ext uri="{FF2B5EF4-FFF2-40B4-BE49-F238E27FC236}">
                <a16:creationId xmlns:a16="http://schemas.microsoft.com/office/drawing/2014/main" id="{9E7FF665-E9B3-43A6-B955-F16FF7293D94}"/>
              </a:ext>
            </a:extLst>
          </p:cNvPr>
          <p:cNvSpPr txBox="1">
            <a:spLocks noChangeArrowheads="1"/>
          </p:cNvSpPr>
          <p:nvPr/>
        </p:nvSpPr>
        <p:spPr bwMode="auto">
          <a:xfrm>
            <a:off x="5337175" y="5195888"/>
            <a:ext cx="500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200" b="1">
                <a:solidFill>
                  <a:srgbClr val="55D5A4"/>
                </a:solidFill>
                <a:latin typeface="Times New Roman" panose="02020603050405020304" pitchFamily="18" charset="0"/>
              </a:rPr>
              <a:t>TID</a:t>
            </a:r>
          </a:p>
        </p:txBody>
      </p:sp>
      <p:cxnSp>
        <p:nvCxnSpPr>
          <p:cNvPr id="57" name="Rak 56">
            <a:extLst>
              <a:ext uri="{FF2B5EF4-FFF2-40B4-BE49-F238E27FC236}">
                <a16:creationId xmlns:a16="http://schemas.microsoft.com/office/drawing/2014/main" id="{FC74C69F-7FBF-445B-ABF0-6002DADC5333}"/>
              </a:ext>
            </a:extLst>
          </p:cNvPr>
          <p:cNvCxnSpPr/>
          <p:nvPr/>
        </p:nvCxnSpPr>
        <p:spPr>
          <a:xfrm>
            <a:off x="377825" y="2130425"/>
            <a:ext cx="5616575"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pic>
        <p:nvPicPr>
          <p:cNvPr id="30730" name="Bildobjekt 1">
            <a:extLst>
              <a:ext uri="{FF2B5EF4-FFF2-40B4-BE49-F238E27FC236}">
                <a16:creationId xmlns:a16="http://schemas.microsoft.com/office/drawing/2014/main" id="{1938987D-A19B-4EC4-BEF7-CFFEA1026B4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7982" b="4123"/>
          <a:stretch>
            <a:fillRect/>
          </a:stretch>
        </p:blipFill>
        <p:spPr bwMode="auto">
          <a:xfrm>
            <a:off x="433388" y="1549400"/>
            <a:ext cx="15843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Kurva 11">
            <a:extLst>
              <a:ext uri="{FF2B5EF4-FFF2-40B4-BE49-F238E27FC236}">
                <a16:creationId xmlns:a16="http://schemas.microsoft.com/office/drawing/2014/main" id="{72552418-E4E5-4828-9778-12E1968E5259}"/>
              </a:ext>
            </a:extLst>
          </p:cNvPr>
          <p:cNvCxnSpPr/>
          <p:nvPr/>
        </p:nvCxnSpPr>
        <p:spPr>
          <a:xfrm flipV="1">
            <a:off x="1165225" y="2128838"/>
            <a:ext cx="3924300" cy="2159000"/>
          </a:xfrm>
          <a:prstGeom prst="curvedConnector3">
            <a:avLst>
              <a:gd name="adj1" fmla="val 52032"/>
            </a:avLst>
          </a:prstGeom>
          <a:ln w="25400">
            <a:prstDash val="sysDot"/>
            <a:tailEnd type="none"/>
          </a:ln>
        </p:spPr>
        <p:style>
          <a:lnRef idx="1">
            <a:schemeClr val="accent1"/>
          </a:lnRef>
          <a:fillRef idx="0">
            <a:schemeClr val="accent1"/>
          </a:fillRef>
          <a:effectRef idx="0">
            <a:schemeClr val="accent1"/>
          </a:effectRef>
          <a:fontRef idx="minor">
            <a:schemeClr val="tx1"/>
          </a:fontRef>
        </p:style>
      </p:cxnSp>
      <p:sp>
        <p:nvSpPr>
          <p:cNvPr id="30732" name="textruta 60">
            <a:extLst>
              <a:ext uri="{FF2B5EF4-FFF2-40B4-BE49-F238E27FC236}">
                <a16:creationId xmlns:a16="http://schemas.microsoft.com/office/drawing/2014/main" id="{BA18E0DE-85B0-4812-B3BE-FA8AE4B1A06C}"/>
              </a:ext>
            </a:extLst>
          </p:cNvPr>
          <p:cNvSpPr txBox="1">
            <a:spLocks noChangeArrowheads="1"/>
          </p:cNvSpPr>
          <p:nvPr/>
        </p:nvSpPr>
        <p:spPr bwMode="auto">
          <a:xfrm>
            <a:off x="5481638" y="1766888"/>
            <a:ext cx="712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200" b="1">
                <a:solidFill>
                  <a:srgbClr val="55D5A4"/>
                </a:solidFill>
                <a:latin typeface="Times New Roman" panose="02020603050405020304" pitchFamily="18" charset="0"/>
              </a:rPr>
              <a:t>100%</a:t>
            </a:r>
          </a:p>
        </p:txBody>
      </p:sp>
      <p:cxnSp>
        <p:nvCxnSpPr>
          <p:cNvPr id="62" name="Kurva 61">
            <a:extLst>
              <a:ext uri="{FF2B5EF4-FFF2-40B4-BE49-F238E27FC236}">
                <a16:creationId xmlns:a16="http://schemas.microsoft.com/office/drawing/2014/main" id="{EDD984D8-3A29-46F6-A6BE-DC4C870A089E}"/>
              </a:ext>
            </a:extLst>
          </p:cNvPr>
          <p:cNvCxnSpPr/>
          <p:nvPr/>
        </p:nvCxnSpPr>
        <p:spPr>
          <a:xfrm flipV="1">
            <a:off x="1203325" y="2119313"/>
            <a:ext cx="4818063" cy="2873375"/>
          </a:xfrm>
          <a:prstGeom prst="curvedConnector3">
            <a:avLst>
              <a:gd name="adj1" fmla="val 81372"/>
            </a:avLst>
          </a:prstGeom>
          <a:ln w="25400">
            <a:prstDash val="dash"/>
            <a:tailEnd type="none"/>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23639761-162A-45A4-85AB-11E41EE9073A}"/>
              </a:ext>
            </a:extLst>
          </p:cNvPr>
          <p:cNvSpPr txBox="1"/>
          <p:nvPr/>
        </p:nvSpPr>
        <p:spPr>
          <a:xfrm>
            <a:off x="1512888" y="4325938"/>
            <a:ext cx="1184275" cy="522287"/>
          </a:xfrm>
          <a:prstGeom prst="rect">
            <a:avLst/>
          </a:prstGeom>
          <a:noFill/>
        </p:spPr>
        <p:txBody>
          <a:bodyPr>
            <a:spAutoFit/>
          </a:bodyPr>
          <a:lstStyle/>
          <a:p>
            <a:pPr algn="ctr">
              <a:defRPr/>
            </a:pPr>
            <a:r>
              <a:rPr lang="sv-SE" sz="1400" dirty="0">
                <a:latin typeface="+mj-lt"/>
              </a:rPr>
              <a:t>Reducera initial effekt</a:t>
            </a:r>
          </a:p>
        </p:txBody>
      </p:sp>
      <p:sp>
        <p:nvSpPr>
          <p:cNvPr id="69" name="textruta 68">
            <a:extLst>
              <a:ext uri="{FF2B5EF4-FFF2-40B4-BE49-F238E27FC236}">
                <a16:creationId xmlns:a16="http://schemas.microsoft.com/office/drawing/2014/main" id="{2EF1F653-FE76-4FD1-A02A-02F25AB6ABDB}"/>
              </a:ext>
            </a:extLst>
          </p:cNvPr>
          <p:cNvSpPr txBox="1"/>
          <p:nvPr/>
        </p:nvSpPr>
        <p:spPr>
          <a:xfrm>
            <a:off x="3886200" y="3328988"/>
            <a:ext cx="1184275" cy="522287"/>
          </a:xfrm>
          <a:prstGeom prst="rect">
            <a:avLst/>
          </a:prstGeom>
          <a:noFill/>
        </p:spPr>
        <p:txBody>
          <a:bodyPr>
            <a:spAutoFit/>
          </a:bodyPr>
          <a:lstStyle/>
          <a:p>
            <a:pPr algn="ctr">
              <a:defRPr/>
            </a:pPr>
            <a:r>
              <a:rPr lang="sv-SE" sz="1400" dirty="0">
                <a:latin typeface="+mj-lt"/>
              </a:rPr>
              <a:t>Reducera avbrottstid</a:t>
            </a:r>
          </a:p>
        </p:txBody>
      </p:sp>
      <p:sp>
        <p:nvSpPr>
          <p:cNvPr id="3" name="Upp 2">
            <a:extLst>
              <a:ext uri="{FF2B5EF4-FFF2-40B4-BE49-F238E27FC236}">
                <a16:creationId xmlns:a16="http://schemas.microsoft.com/office/drawing/2014/main" id="{034057D6-2C33-44E0-B01E-B38403BD5193}"/>
              </a:ext>
            </a:extLst>
          </p:cNvPr>
          <p:cNvSpPr/>
          <p:nvPr/>
        </p:nvSpPr>
        <p:spPr>
          <a:xfrm>
            <a:off x="1231900" y="4325938"/>
            <a:ext cx="307975" cy="6048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8" name="Upp 27">
            <a:extLst>
              <a:ext uri="{FF2B5EF4-FFF2-40B4-BE49-F238E27FC236}">
                <a16:creationId xmlns:a16="http://schemas.microsoft.com/office/drawing/2014/main" id="{708F0630-49A2-4437-8F8C-DE7045FEB5CC}"/>
              </a:ext>
            </a:extLst>
          </p:cNvPr>
          <p:cNvSpPr/>
          <p:nvPr/>
        </p:nvSpPr>
        <p:spPr>
          <a:xfrm rot="16200000">
            <a:off x="3455988" y="3205163"/>
            <a:ext cx="307975" cy="720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textruta 4">
            <a:extLst>
              <a:ext uri="{FF2B5EF4-FFF2-40B4-BE49-F238E27FC236}">
                <a16:creationId xmlns:a16="http://schemas.microsoft.com/office/drawing/2014/main" id="{8D885656-617C-4759-97D2-83EB7FDC211E}"/>
              </a:ext>
            </a:extLst>
          </p:cNvPr>
          <p:cNvSpPr txBox="1"/>
          <p:nvPr/>
        </p:nvSpPr>
        <p:spPr>
          <a:xfrm>
            <a:off x="3811588" y="1508125"/>
            <a:ext cx="1657350" cy="461963"/>
          </a:xfrm>
          <a:prstGeom prst="rect">
            <a:avLst/>
          </a:prstGeom>
          <a:ln w="25400">
            <a:prstDash val="sysDot"/>
            <a:tailEnd type="none"/>
          </a:ln>
        </p:spPr>
        <p:style>
          <a:lnRef idx="1">
            <a:schemeClr val="accent1"/>
          </a:lnRef>
          <a:fillRef idx="0">
            <a:schemeClr val="accent1"/>
          </a:fillRef>
          <a:effectRef idx="0">
            <a:schemeClr val="accent1"/>
          </a:effectRef>
          <a:fontRef idx="minor">
            <a:schemeClr val="tx1"/>
          </a:fontRef>
        </p:style>
        <p:txBody>
          <a:bodyPr>
            <a:spAutoFit/>
          </a:bodyPr>
          <a:lstStyle>
            <a:defPPr>
              <a:defRPr lang="sv-SE"/>
            </a:defPPr>
            <a:lvl1pPr>
              <a:buFontTx/>
              <a:buNone/>
              <a:defRPr sz="1400">
                <a:solidFill>
                  <a:schemeClr val="bg1"/>
                </a:solidFill>
                <a:latin typeface="Book Antiqua" panose="02040602050305030304" pitchFamily="18" charset="0"/>
              </a:defRPr>
            </a:lvl1pPr>
            <a:lvl2pPr marL="742950" indent="-285750">
              <a:spcBef>
                <a:spcPct val="20000"/>
              </a:spcBef>
              <a:buChar char="–"/>
              <a:defRPr>
                <a:latin typeface="Book Antiqua" panose="02040602050305030304" pitchFamily="18" charset="0"/>
              </a:defRPr>
            </a:lvl2pPr>
            <a:lvl3pPr marL="1143000" indent="-228600">
              <a:spcBef>
                <a:spcPct val="20000"/>
              </a:spcBef>
              <a:buChar char="•"/>
              <a:defRPr sz="2000">
                <a:latin typeface="Book Antiqua" panose="02040602050305030304" pitchFamily="18" charset="0"/>
              </a:defRPr>
            </a:lvl3pPr>
            <a:lvl4pPr marL="1600200" indent="-228600">
              <a:spcBef>
                <a:spcPct val="20000"/>
              </a:spcBef>
              <a:buChar char="–"/>
              <a:defRPr>
                <a:latin typeface="Book Antiqua" panose="02040602050305030304" pitchFamily="18" charset="0"/>
              </a:defRPr>
            </a:lvl4pPr>
            <a:lvl5pPr marL="2057400" indent="-228600">
              <a:spcBef>
                <a:spcPct val="20000"/>
              </a:spcBef>
              <a:buChar char="»"/>
              <a:defRPr>
                <a:latin typeface="Book Antiqua" panose="02040602050305030304" pitchFamily="18" charset="0"/>
              </a:defRPr>
            </a:lvl5pPr>
            <a:lvl6pPr marL="2514600" indent="-228600" eaLnBrk="0" fontAlgn="base" hangingPunct="0">
              <a:spcBef>
                <a:spcPct val="20000"/>
              </a:spcBef>
              <a:spcAft>
                <a:spcPct val="0"/>
              </a:spcAft>
              <a:buChar char="»"/>
              <a:defRPr>
                <a:latin typeface="Book Antiqua" panose="02040602050305030304" pitchFamily="18" charset="0"/>
              </a:defRPr>
            </a:lvl6pPr>
            <a:lvl7pPr marL="2971800" indent="-228600" eaLnBrk="0" fontAlgn="base" hangingPunct="0">
              <a:spcBef>
                <a:spcPct val="20000"/>
              </a:spcBef>
              <a:spcAft>
                <a:spcPct val="0"/>
              </a:spcAft>
              <a:buChar char="»"/>
              <a:defRPr>
                <a:latin typeface="Book Antiqua" panose="02040602050305030304" pitchFamily="18" charset="0"/>
              </a:defRPr>
            </a:lvl7pPr>
            <a:lvl8pPr marL="3429000" indent="-228600" eaLnBrk="0" fontAlgn="base" hangingPunct="0">
              <a:spcBef>
                <a:spcPct val="20000"/>
              </a:spcBef>
              <a:spcAft>
                <a:spcPct val="0"/>
              </a:spcAft>
              <a:buChar char="»"/>
              <a:defRPr>
                <a:latin typeface="Book Antiqua" panose="02040602050305030304" pitchFamily="18" charset="0"/>
              </a:defRPr>
            </a:lvl8pPr>
            <a:lvl9pPr marL="3886200" indent="-228600" eaLnBrk="0" fontAlgn="base" hangingPunct="0">
              <a:spcBef>
                <a:spcPct val="20000"/>
              </a:spcBef>
              <a:spcAft>
                <a:spcPct val="0"/>
              </a:spcAft>
              <a:buChar char="»"/>
              <a:defRPr>
                <a:latin typeface="Book Antiqua" panose="02040602050305030304" pitchFamily="18" charset="0"/>
              </a:defRPr>
            </a:lvl9pPr>
          </a:lstStyle>
          <a:p>
            <a:pPr algn="ctr">
              <a:defRPr/>
            </a:pPr>
            <a:r>
              <a:rPr lang="sv-SE" sz="1200" dirty="0">
                <a:solidFill>
                  <a:schemeClr val="tx1"/>
                </a:solidFill>
              </a:rPr>
              <a:t>Återhämtning med kontinuitetshantering</a:t>
            </a:r>
          </a:p>
        </p:txBody>
      </p:sp>
      <p:sp>
        <p:nvSpPr>
          <p:cNvPr id="31" name="textruta 30">
            <a:extLst>
              <a:ext uri="{FF2B5EF4-FFF2-40B4-BE49-F238E27FC236}">
                <a16:creationId xmlns:a16="http://schemas.microsoft.com/office/drawing/2014/main" id="{3E87AE36-70C4-4050-82F9-14C78A370F77}"/>
              </a:ext>
            </a:extLst>
          </p:cNvPr>
          <p:cNvSpPr txBox="1"/>
          <p:nvPr/>
        </p:nvSpPr>
        <p:spPr>
          <a:xfrm>
            <a:off x="6072188" y="1508125"/>
            <a:ext cx="1655762" cy="461963"/>
          </a:xfrm>
          <a:prstGeom prst="rect">
            <a:avLst/>
          </a:prstGeom>
          <a:ln w="25400">
            <a:prstDash val="dash"/>
            <a:tailEnd type="none"/>
          </a:ln>
        </p:spPr>
        <p:style>
          <a:lnRef idx="1">
            <a:schemeClr val="accent1"/>
          </a:lnRef>
          <a:fillRef idx="0">
            <a:schemeClr val="accent1"/>
          </a:fillRef>
          <a:effectRef idx="0">
            <a:schemeClr val="accent1"/>
          </a:effectRef>
          <a:fontRef idx="minor">
            <a:schemeClr val="tx1"/>
          </a:fontRef>
        </p:style>
        <p:txBody>
          <a:bodyPr>
            <a:spAutoFit/>
          </a:bodyPr>
          <a:lstStyle>
            <a:defPPr>
              <a:defRPr lang="sv-SE"/>
            </a:defPPr>
            <a:lvl1pPr>
              <a:buFontTx/>
              <a:buNone/>
              <a:defRPr sz="1400">
                <a:solidFill>
                  <a:schemeClr val="bg1"/>
                </a:solidFill>
                <a:latin typeface="Book Antiqua" panose="02040602050305030304" pitchFamily="18" charset="0"/>
              </a:defRPr>
            </a:lvl1pPr>
            <a:lvl2pPr marL="742950" indent="-285750">
              <a:spcBef>
                <a:spcPct val="20000"/>
              </a:spcBef>
              <a:buChar char="–"/>
              <a:defRPr>
                <a:latin typeface="Book Antiqua" panose="02040602050305030304" pitchFamily="18" charset="0"/>
              </a:defRPr>
            </a:lvl2pPr>
            <a:lvl3pPr marL="1143000" indent="-228600">
              <a:spcBef>
                <a:spcPct val="20000"/>
              </a:spcBef>
              <a:buChar char="•"/>
              <a:defRPr sz="2000">
                <a:latin typeface="Book Antiqua" panose="02040602050305030304" pitchFamily="18" charset="0"/>
              </a:defRPr>
            </a:lvl3pPr>
            <a:lvl4pPr marL="1600200" indent="-228600">
              <a:spcBef>
                <a:spcPct val="20000"/>
              </a:spcBef>
              <a:buChar char="–"/>
              <a:defRPr>
                <a:latin typeface="Book Antiqua" panose="02040602050305030304" pitchFamily="18" charset="0"/>
              </a:defRPr>
            </a:lvl4pPr>
            <a:lvl5pPr marL="2057400" indent="-228600">
              <a:spcBef>
                <a:spcPct val="20000"/>
              </a:spcBef>
              <a:buChar char="»"/>
              <a:defRPr>
                <a:latin typeface="Book Antiqua" panose="02040602050305030304" pitchFamily="18" charset="0"/>
              </a:defRPr>
            </a:lvl5pPr>
            <a:lvl6pPr marL="2514600" indent="-228600" eaLnBrk="0" fontAlgn="base" hangingPunct="0">
              <a:spcBef>
                <a:spcPct val="20000"/>
              </a:spcBef>
              <a:spcAft>
                <a:spcPct val="0"/>
              </a:spcAft>
              <a:buChar char="»"/>
              <a:defRPr>
                <a:latin typeface="Book Antiqua" panose="02040602050305030304" pitchFamily="18" charset="0"/>
              </a:defRPr>
            </a:lvl6pPr>
            <a:lvl7pPr marL="2971800" indent="-228600" eaLnBrk="0" fontAlgn="base" hangingPunct="0">
              <a:spcBef>
                <a:spcPct val="20000"/>
              </a:spcBef>
              <a:spcAft>
                <a:spcPct val="0"/>
              </a:spcAft>
              <a:buChar char="»"/>
              <a:defRPr>
                <a:latin typeface="Book Antiqua" panose="02040602050305030304" pitchFamily="18" charset="0"/>
              </a:defRPr>
            </a:lvl7pPr>
            <a:lvl8pPr marL="3429000" indent="-228600" eaLnBrk="0" fontAlgn="base" hangingPunct="0">
              <a:spcBef>
                <a:spcPct val="20000"/>
              </a:spcBef>
              <a:spcAft>
                <a:spcPct val="0"/>
              </a:spcAft>
              <a:buChar char="»"/>
              <a:defRPr>
                <a:latin typeface="Book Antiqua" panose="02040602050305030304" pitchFamily="18" charset="0"/>
              </a:defRPr>
            </a:lvl8pPr>
            <a:lvl9pPr marL="3886200" indent="-228600" eaLnBrk="0" fontAlgn="base" hangingPunct="0">
              <a:spcBef>
                <a:spcPct val="20000"/>
              </a:spcBef>
              <a:spcAft>
                <a:spcPct val="0"/>
              </a:spcAft>
              <a:buChar char="»"/>
              <a:defRPr>
                <a:latin typeface="Book Antiqua" panose="02040602050305030304" pitchFamily="18" charset="0"/>
              </a:defRPr>
            </a:lvl9pPr>
          </a:lstStyle>
          <a:p>
            <a:pPr algn="ctr">
              <a:defRPr/>
            </a:pPr>
            <a:r>
              <a:rPr lang="sv-SE" sz="1200" dirty="0">
                <a:solidFill>
                  <a:schemeClr val="tx1"/>
                </a:solidFill>
              </a:rPr>
              <a:t>Återhämtning utan kontinuitetshantering</a:t>
            </a:r>
          </a:p>
        </p:txBody>
      </p:sp>
      <p:sp>
        <p:nvSpPr>
          <p:cNvPr id="39" name="Höger 38">
            <a:hlinkClick r:id="rId5" action="ppaction://hlinksldjump"/>
            <a:extLst>
              <a:ext uri="{FF2B5EF4-FFF2-40B4-BE49-F238E27FC236}">
                <a16:creationId xmlns:a16="http://schemas.microsoft.com/office/drawing/2014/main" id="{6F727185-C69B-44A3-A069-F65F4F03BCE7}"/>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30741" name="Grupp 39">
            <a:extLst>
              <a:ext uri="{FF2B5EF4-FFF2-40B4-BE49-F238E27FC236}">
                <a16:creationId xmlns:a16="http://schemas.microsoft.com/office/drawing/2014/main" id="{2AA71CC9-D7F6-4769-B0B8-64F9E8F33E17}"/>
              </a:ext>
            </a:extLst>
          </p:cNvPr>
          <p:cNvGrpSpPr>
            <a:grpSpLocks/>
          </p:cNvGrpSpPr>
          <p:nvPr/>
        </p:nvGrpSpPr>
        <p:grpSpPr bwMode="auto">
          <a:xfrm>
            <a:off x="69850" y="6280150"/>
            <a:ext cx="1079500" cy="539750"/>
            <a:chOff x="169363" y="6133850"/>
            <a:chExt cx="1080000" cy="540000"/>
          </a:xfrm>
        </p:grpSpPr>
        <p:sp>
          <p:nvSpPr>
            <p:cNvPr id="41" name="Höger 40">
              <a:extLst>
                <a:ext uri="{FF2B5EF4-FFF2-40B4-BE49-F238E27FC236}">
                  <a16:creationId xmlns:a16="http://schemas.microsoft.com/office/drawing/2014/main" id="{DAC5168A-23FD-45AA-8F34-AC7799187193}"/>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4" name="textruta 43">
              <a:hlinkClick r:id="rId6" action="ppaction://hlinksldjump"/>
              <a:extLst>
                <a:ext uri="{FF2B5EF4-FFF2-40B4-BE49-F238E27FC236}">
                  <a16:creationId xmlns:a16="http://schemas.microsoft.com/office/drawing/2014/main" id="{E0CD09A2-A651-461E-8257-63F0D9FA6BF2}"/>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6" name="textruta 35">
            <a:hlinkClick r:id="rId6" action="ppaction://hlinksldjump"/>
            <a:extLst>
              <a:ext uri="{FF2B5EF4-FFF2-40B4-BE49-F238E27FC236}">
                <a16:creationId xmlns:a16="http://schemas.microsoft.com/office/drawing/2014/main" id="{E73FC5CC-F4C9-4207-93B6-714E1FBEF8A5}"/>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37" name="textruta 36">
            <a:hlinkClick r:id="rId7" action="ppaction://hlinksldjump"/>
            <a:extLst>
              <a:ext uri="{FF2B5EF4-FFF2-40B4-BE49-F238E27FC236}">
                <a16:creationId xmlns:a16="http://schemas.microsoft.com/office/drawing/2014/main" id="{5195E6FB-12F8-4873-BE66-79F1A5C92489}"/>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32" name="textruta 31">
            <a:extLst>
              <a:ext uri="{FF2B5EF4-FFF2-40B4-BE49-F238E27FC236}">
                <a16:creationId xmlns:a16="http://schemas.microsoft.com/office/drawing/2014/main" id="{4F7A4CE5-0D12-4D13-951C-573B369B2EBB}"/>
              </a:ext>
            </a:extLst>
          </p:cNvPr>
          <p:cNvSpPr txBox="1"/>
          <p:nvPr/>
        </p:nvSpPr>
        <p:spPr>
          <a:xfrm>
            <a:off x="5816600" y="2266950"/>
            <a:ext cx="2971800" cy="2757488"/>
          </a:xfrm>
          <a:prstGeom prst="roundRect">
            <a:avLst/>
          </a:prstGeom>
          <a:solidFill>
            <a:schemeClr val="bg1">
              <a:lumMod val="75000"/>
            </a:schemeClr>
          </a:solidFill>
        </p:spPr>
        <p:txBody>
          <a:bodyPr>
            <a:spAutoFit/>
          </a:bodyPr>
          <a:lstStyle/>
          <a:p>
            <a:pPr>
              <a:defRPr/>
            </a:pPr>
            <a:r>
              <a:rPr lang="sv-SE" sz="1300" u="sng" dirty="0">
                <a:latin typeface="+mj-lt"/>
              </a:rPr>
              <a:t>Utan kontinuitetshantering </a:t>
            </a:r>
            <a:r>
              <a:rPr lang="sv-SE" sz="1300" dirty="0">
                <a:latin typeface="+mj-lt"/>
              </a:rPr>
              <a:t>kan organisationer återhämta en förlorad operativ nivå vid avbrott, även om det sker mindre effektivt än om organisationen arbetar med kontinuitetshantering.</a:t>
            </a:r>
          </a:p>
          <a:p>
            <a:pPr>
              <a:defRPr/>
            </a:pPr>
            <a:endParaRPr lang="sv-SE" sz="1300" dirty="0">
              <a:latin typeface="+mj-lt"/>
            </a:endParaRPr>
          </a:p>
          <a:p>
            <a:pPr>
              <a:defRPr/>
            </a:pPr>
            <a:r>
              <a:rPr lang="sv-SE" sz="1300" dirty="0">
                <a:latin typeface="+mj-lt"/>
              </a:rPr>
              <a:t>Resurser som blivit otillgängliga vid avbrottet, t.ex. kritiska system, personal eller verksamhetslokaler kan åter tas i drift eller ersättas efter en tid.</a:t>
            </a:r>
          </a:p>
        </p:txBody>
      </p:sp>
      <p:sp>
        <p:nvSpPr>
          <p:cNvPr id="42" name="X">
            <a:extLst>
              <a:ext uri="{FF2B5EF4-FFF2-40B4-BE49-F238E27FC236}">
                <a16:creationId xmlns:a16="http://schemas.microsoft.com/office/drawing/2014/main" id="{2A3C539F-2F8F-4DF0-A626-F1CDB67F1365}"/>
              </a:ext>
            </a:extLst>
          </p:cNvPr>
          <p:cNvSpPr>
            <a:spLocks noChangeAspect="1"/>
          </p:cNvSpPr>
          <p:nvPr/>
        </p:nvSpPr>
        <p:spPr>
          <a:xfrm>
            <a:off x="8502650" y="2165350"/>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ruta 32">
            <a:extLst>
              <a:ext uri="{FF2B5EF4-FFF2-40B4-BE49-F238E27FC236}">
                <a16:creationId xmlns:a16="http://schemas.microsoft.com/office/drawing/2014/main" id="{AB1A83B3-B6FB-41AE-BA4A-5F0AB1336CB6}"/>
              </a:ext>
            </a:extLst>
          </p:cNvPr>
          <p:cNvSpPr txBox="1"/>
          <p:nvPr/>
        </p:nvSpPr>
        <p:spPr>
          <a:xfrm>
            <a:off x="5845175" y="2208213"/>
            <a:ext cx="2992438" cy="2979737"/>
          </a:xfrm>
          <a:prstGeom prst="roundRect">
            <a:avLst/>
          </a:prstGeom>
          <a:solidFill>
            <a:schemeClr val="bg1">
              <a:lumMod val="75000"/>
            </a:schemeClr>
          </a:solidFill>
        </p:spPr>
        <p:txBody>
          <a:bodyPr>
            <a:spAutoFit/>
          </a:bodyPr>
          <a:lstStyle/>
          <a:p>
            <a:pPr>
              <a:defRPr/>
            </a:pPr>
            <a:r>
              <a:rPr lang="sv-SE" sz="1300" u="sng" dirty="0">
                <a:latin typeface="+mj-lt"/>
              </a:rPr>
              <a:t>Med kontinuitetshantering </a:t>
            </a:r>
            <a:r>
              <a:rPr lang="sv-SE" sz="1300" dirty="0">
                <a:latin typeface="+mj-lt"/>
              </a:rPr>
              <a:t>kan det främst två effekter uppnås, genom t.ex. reservrutiner eller redundans i form av dubblering av kritiska resurser. </a:t>
            </a:r>
          </a:p>
          <a:p>
            <a:pPr>
              <a:defRPr/>
            </a:pPr>
            <a:endParaRPr lang="sv-SE" sz="1300" dirty="0">
              <a:latin typeface="+mj-lt"/>
            </a:endParaRPr>
          </a:p>
          <a:p>
            <a:pPr>
              <a:defRPr/>
            </a:pPr>
            <a:r>
              <a:rPr lang="sv-SE" sz="1300" dirty="0">
                <a:latin typeface="+mj-lt"/>
              </a:rPr>
              <a:t>Konsekvenserna som organisationen drabbas av i händelse av en störning minskar, dels genom att minimera störningens påverkan på den operativa nivån, och dels genom att korta ner avbrottstiden. </a:t>
            </a:r>
          </a:p>
        </p:txBody>
      </p:sp>
      <p:sp>
        <p:nvSpPr>
          <p:cNvPr id="43" name="X">
            <a:extLst>
              <a:ext uri="{FF2B5EF4-FFF2-40B4-BE49-F238E27FC236}">
                <a16:creationId xmlns:a16="http://schemas.microsoft.com/office/drawing/2014/main" id="{6CFBF36E-168C-4D13-8EEE-83AFAABE446C}"/>
              </a:ext>
            </a:extLst>
          </p:cNvPr>
          <p:cNvSpPr>
            <a:spLocks noChangeAspect="1"/>
          </p:cNvSpPr>
          <p:nvPr/>
        </p:nvSpPr>
        <p:spPr>
          <a:xfrm>
            <a:off x="8513763" y="2132013"/>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48" name="textruta 22">
            <a:extLst>
              <a:ext uri="{FF2B5EF4-FFF2-40B4-BE49-F238E27FC236}">
                <a16:creationId xmlns:a16="http://schemas.microsoft.com/office/drawing/2014/main" id="{EBADD960-0530-4E3A-B4D4-35CFC91D265A}"/>
              </a:ext>
            </a:extLst>
          </p:cNvPr>
          <p:cNvSpPr txBox="1">
            <a:spLocks noChangeArrowheads="1"/>
          </p:cNvSpPr>
          <p:nvPr/>
        </p:nvSpPr>
        <p:spPr bwMode="auto">
          <a:xfrm>
            <a:off x="5867400" y="101758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0749" name="textruta 22">
            <a:extLst>
              <a:ext uri="{FF2B5EF4-FFF2-40B4-BE49-F238E27FC236}">
                <a16:creationId xmlns:a16="http://schemas.microsoft.com/office/drawing/2014/main" id="{B4C164A1-9F36-42EC-9BC9-7F7304664F9A}"/>
              </a:ext>
            </a:extLst>
          </p:cNvPr>
          <p:cNvSpPr txBox="1">
            <a:spLocks noChangeArrowheads="1"/>
          </p:cNvSpPr>
          <p:nvPr/>
        </p:nvSpPr>
        <p:spPr bwMode="auto">
          <a:xfrm>
            <a:off x="3536950" y="103028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4" name="textruta 33">
            <a:extLst>
              <a:ext uri="{FF2B5EF4-FFF2-40B4-BE49-F238E27FC236}">
                <a16:creationId xmlns:a16="http://schemas.microsoft.com/office/drawing/2014/main" id="{D4433850-583E-45DF-9E43-63EDB98EE7CA}"/>
              </a:ext>
            </a:extLst>
          </p:cNvPr>
          <p:cNvSpPr txBox="1"/>
          <p:nvPr/>
        </p:nvSpPr>
        <p:spPr>
          <a:xfrm>
            <a:off x="225425" y="225425"/>
            <a:ext cx="7319963" cy="579438"/>
          </a:xfrm>
          <a:prstGeom prst="roundRect">
            <a:avLst/>
          </a:prstGeom>
          <a:noFill/>
          <a:ln>
            <a:noFill/>
          </a:ln>
        </p:spPr>
        <p:txBody>
          <a:bodyPr>
            <a:spAutoFit/>
          </a:bodyPr>
          <a:lstStyle/>
          <a:p>
            <a:pPr>
              <a:defRPr/>
            </a:pPr>
            <a:r>
              <a:rPr lang="sv-SE" sz="1400" dirty="0">
                <a:latin typeface="+mj-lt"/>
              </a:rPr>
              <a:t>Nyttan med kontinuitetshantering kan ses utifrån verksamhetens förmåga att möta oanade händelser och förmågan att upprätthålla verksamheten när en störning inträffat.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32"/>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3"/>
                                        </p:tgtEl>
                                        <p:attrNameLst>
                                          <p:attrName>style.visibility</p:attrName>
                                        </p:attrNameLst>
                                      </p:cBhvr>
                                      <p:to>
                                        <p:strVal val="hidden"/>
                                      </p:to>
                                    </p:set>
                                  </p:childTnLst>
                                </p:cTn>
                              </p:par>
                              <p:par>
                                <p:cTn id="13" presetID="1" presetClass="exit" presetSubtype="0" fill="hold" grpId="3"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4" nodeType="with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 presetClass="exit" presetSubtype="0" fill="hold" grpId="4" nodeType="withEffect">
                                  <p:stCondLst>
                                    <p:cond delay="0"/>
                                  </p:stCondLst>
                                  <p:childTnLst>
                                    <p:set>
                                      <p:cBhvr>
                                        <p:cTn id="18" dur="1" fill="hold">
                                          <p:stCondLst>
                                            <p:cond delay="0"/>
                                          </p:stCondLst>
                                        </p:cTn>
                                        <p:tgtEl>
                                          <p:spTgt spid="24"/>
                                        </p:tgtEl>
                                        <p:attrNameLst>
                                          <p:attrName>style.visibility</p:attrName>
                                        </p:attrNameLst>
                                      </p:cBhvr>
                                      <p:to>
                                        <p:strVal val="hidden"/>
                                      </p:to>
                                    </p:set>
                                  </p:childTnLst>
                                </p:cTn>
                              </p:par>
                              <p:par>
                                <p:cTn id="19" presetID="1" presetClass="exit" presetSubtype="0" fill="hold" grpId="4" nodeType="withEffect">
                                  <p:stCondLst>
                                    <p:cond delay="0"/>
                                  </p:stCondLst>
                                  <p:childTnLst>
                                    <p:set>
                                      <p:cBhvr>
                                        <p:cTn id="20" dur="1" fill="hold">
                                          <p:stCondLst>
                                            <p:cond delay="0"/>
                                          </p:stCondLst>
                                        </p:cTn>
                                        <p:tgtEl>
                                          <p:spTgt spid="69"/>
                                        </p:tgtEl>
                                        <p:attrNameLst>
                                          <p:attrName>style.visibility</p:attrName>
                                        </p:attrNameLst>
                                      </p:cBhvr>
                                      <p:to>
                                        <p:strVal val="hidden"/>
                                      </p:to>
                                    </p:set>
                                  </p:childTnLst>
                                </p:cTn>
                              </p:par>
                              <p:par>
                                <p:cTn id="21" presetID="1" presetClass="exit" presetSubtype="0" fill="hold" grpId="4" nodeType="withEffect">
                                  <p:stCondLst>
                                    <p:cond delay="0"/>
                                  </p:stCondLst>
                                  <p:childTnLst>
                                    <p:set>
                                      <p:cBhvr>
                                        <p:cTn id="22" dur="1" fill="hold">
                                          <p:stCondLst>
                                            <p:cond delay="0"/>
                                          </p:stCondLst>
                                        </p:cTn>
                                        <p:tgtEl>
                                          <p:spTgt spid="3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par>
                                <p:cTn id="29" presetID="1" presetClass="exit" presetSubtype="0" fill="hold" grpId="3"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par>
                                <p:cTn id="31" presetID="1" presetClass="exit" presetSubtype="0" fill="hold" grpId="3"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grpId="3" nodeType="withEffect">
                                  <p:stCondLst>
                                    <p:cond delay="0"/>
                                  </p:stCondLst>
                                  <p:childTnLst>
                                    <p:set>
                                      <p:cBhvr>
                                        <p:cTn id="34" dur="1" fill="hold">
                                          <p:stCondLst>
                                            <p:cond delay="0"/>
                                          </p:stCondLst>
                                        </p:cTn>
                                        <p:tgtEl>
                                          <p:spTgt spid="69"/>
                                        </p:tgtEl>
                                        <p:attrNameLst>
                                          <p:attrName>style.visibility</p:attrName>
                                        </p:attrNameLst>
                                      </p:cBhvr>
                                      <p:to>
                                        <p:strVal val="hidden"/>
                                      </p:to>
                                    </p:set>
                                  </p:childTnLst>
                                </p:cTn>
                              </p:par>
                            </p:childTnLst>
                          </p:cTn>
                        </p:par>
                        <p:par>
                          <p:cTn id="35" fill="hold" nodeType="afterGroup">
                            <p:stCondLst>
                              <p:cond delay="0"/>
                            </p:stCondLst>
                            <p:childTnLst>
                              <p:par>
                                <p:cTn id="36" presetID="22" presetClass="entr" presetSubtype="1" fill="hold" nodeType="after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up)">
                                      <p:cBhvr>
                                        <p:cTn id="38" dur="500"/>
                                        <p:tgtEl>
                                          <p:spTgt spid="66"/>
                                        </p:tgtEl>
                                      </p:cBhvr>
                                    </p:animEffect>
                                  </p:childTnLst>
                                </p:cTn>
                              </p:par>
                              <p:par>
                                <p:cTn id="39" presetID="22" presetClass="entr" presetSubtype="8"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000"/>
                                        <p:tgtEl>
                                          <p:spTgt spid="12"/>
                                        </p:tgtEl>
                                      </p:cBhvr>
                                    </p:animEffect>
                                  </p:childTnLst>
                                </p:cTn>
                              </p:par>
                              <p:par>
                                <p:cTn id="42" presetID="22" presetClass="entr" presetSubtype="8"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left)">
                                      <p:cBhvr>
                                        <p:cTn id="44" dur="2000"/>
                                        <p:tgtEl>
                                          <p:spTgt spid="62"/>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5"/>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22" presetClass="entr" presetSubtype="4"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00"/>
                                        <p:tgtEl>
                                          <p:spTgt spid="3"/>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right)">
                                      <p:cBhvr>
                                        <p:cTn id="57" dur="500"/>
                                        <p:tgtEl>
                                          <p:spTgt spid="28"/>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childTnLst>
                                </p:cTn>
                              </p:par>
                            </p:childTnLst>
                          </p:cTn>
                        </p:par>
                        <p:par>
                          <p:cTn id="62" fill="hold" nodeType="afterGroup">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xit" presetSubtype="0" fill="hold" grpId="3" nodeType="withEffect">
                                  <p:stCondLst>
                                    <p:cond delay="0"/>
                                  </p:stCondLst>
                                  <p:childTnLst>
                                    <p:set>
                                      <p:cBhvr>
                                        <p:cTn id="68" dur="1" fill="hold">
                                          <p:stCondLst>
                                            <p:cond delay="0"/>
                                          </p:stCondLst>
                                        </p:cTn>
                                        <p:tgtEl>
                                          <p:spTgt spid="3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1" restart="whenNotActive" fill="hold" evtFilter="cancelBubble" nodeType="interactiveSeq">
                <p:stCondLst>
                  <p:cond evt="onClick" delay="0">
                    <p:tgtEl>
                      <p:spTgt spid="31"/>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2"/>
                                        </p:tgtEl>
                                        <p:attrNameLst>
                                          <p:attrName>style.visibility</p:attrName>
                                        </p:attrNameLst>
                                      </p:cBhvr>
                                      <p:to>
                                        <p:strVal val="visible"/>
                                      </p:to>
                                    </p:set>
                                  </p:childTnLst>
                                </p:cTn>
                              </p:par>
                              <p:par>
                                <p:cTn id="78" presetID="1" presetClass="exit" presetSubtype="0" fill="hold" grpId="3" nodeType="withEffect">
                                  <p:stCondLst>
                                    <p:cond delay="0"/>
                                  </p:stCondLst>
                                  <p:childTnLst>
                                    <p:set>
                                      <p:cBhvr>
                                        <p:cTn id="79" dur="1" fill="hold">
                                          <p:stCondLst>
                                            <p:cond delay="0"/>
                                          </p:stCondLst>
                                        </p:cTn>
                                        <p:tgtEl>
                                          <p:spTgt spid="33"/>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43"/>
                                        </p:tgtEl>
                                        <p:attrNameLst>
                                          <p:attrName>style.visibility</p:attrName>
                                        </p:attrNameLst>
                                      </p:cBhvr>
                                      <p:to>
                                        <p:strVal val="hidden"/>
                                      </p:to>
                                    </p:set>
                                  </p:childTnLst>
                                </p:cTn>
                              </p:par>
                              <p:par>
                                <p:cTn id="82" presetID="1" presetClass="exit" presetSubtype="0" fill="hold" grpId="5" nodeType="withEffect">
                                  <p:stCondLst>
                                    <p:cond delay="0"/>
                                  </p:stCondLst>
                                  <p:childTnLst>
                                    <p:set>
                                      <p:cBhvr>
                                        <p:cTn id="83" dur="1" fill="hold">
                                          <p:stCondLst>
                                            <p:cond delay="0"/>
                                          </p:stCondLst>
                                        </p:cTn>
                                        <p:tgtEl>
                                          <p:spTgt spid="3"/>
                                        </p:tgtEl>
                                        <p:attrNameLst>
                                          <p:attrName>style.visibility</p:attrName>
                                        </p:attrNameLst>
                                      </p:cBhvr>
                                      <p:to>
                                        <p:strVal val="hidden"/>
                                      </p:to>
                                    </p:set>
                                  </p:childTnLst>
                                </p:cTn>
                              </p:par>
                              <p:par>
                                <p:cTn id="84" presetID="1" presetClass="exit" presetSubtype="0" fill="hold" grpId="5" nodeType="withEffect">
                                  <p:stCondLst>
                                    <p:cond delay="0"/>
                                  </p:stCondLst>
                                  <p:childTnLst>
                                    <p:set>
                                      <p:cBhvr>
                                        <p:cTn id="85" dur="1" fill="hold">
                                          <p:stCondLst>
                                            <p:cond delay="0"/>
                                          </p:stCondLst>
                                        </p:cTn>
                                        <p:tgtEl>
                                          <p:spTgt spid="28"/>
                                        </p:tgtEl>
                                        <p:attrNameLst>
                                          <p:attrName>style.visibility</p:attrName>
                                        </p:attrNameLst>
                                      </p:cBhvr>
                                      <p:to>
                                        <p:strVal val="hidden"/>
                                      </p:to>
                                    </p:set>
                                  </p:childTnLst>
                                </p:cTn>
                              </p:par>
                              <p:par>
                                <p:cTn id="86" presetID="1" presetClass="exit" presetSubtype="0" fill="hold" grpId="5" nodeType="withEffect">
                                  <p:stCondLst>
                                    <p:cond delay="0"/>
                                  </p:stCondLst>
                                  <p:childTnLst>
                                    <p:set>
                                      <p:cBhvr>
                                        <p:cTn id="87" dur="1" fill="hold">
                                          <p:stCondLst>
                                            <p:cond delay="0"/>
                                          </p:stCondLst>
                                        </p:cTn>
                                        <p:tgtEl>
                                          <p:spTgt spid="24"/>
                                        </p:tgtEl>
                                        <p:attrNameLst>
                                          <p:attrName>style.visibility</p:attrName>
                                        </p:attrNameLst>
                                      </p:cBhvr>
                                      <p:to>
                                        <p:strVal val="hidden"/>
                                      </p:to>
                                    </p:set>
                                  </p:childTnLst>
                                </p:cTn>
                              </p:par>
                              <p:par>
                                <p:cTn id="88" presetID="1" presetClass="exit" presetSubtype="0" fill="hold" grpId="5" nodeType="withEffect">
                                  <p:stCondLst>
                                    <p:cond delay="0"/>
                                  </p:stCondLst>
                                  <p:childTnLst>
                                    <p:set>
                                      <p:cBhvr>
                                        <p:cTn id="89" dur="1" fill="hold">
                                          <p:stCondLst>
                                            <p:cond delay="0"/>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90" restart="whenNotActive" fill="hold" evtFilter="cancelBubble" nodeType="interactiveSeq">
                <p:stCondLst>
                  <p:cond evt="onClick" delay="0">
                    <p:tgtEl>
                      <p:spTgt spid="42"/>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 presetClass="exit" presetSubtype="0" fill="hold" nodeType="withEffect">
                                  <p:stCondLst>
                                    <p:cond delay="0"/>
                                  </p:stCondLst>
                                  <p:childTnLst>
                                    <p:set>
                                      <p:cBhvr>
                                        <p:cTn id="94" dur="1" fill="hold">
                                          <p:stCondLst>
                                            <p:cond delay="0"/>
                                          </p:stCondLst>
                                        </p:cTn>
                                        <p:tgtEl>
                                          <p:spTgt spid="42"/>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7" restart="whenNotActive" fill="hold" evtFilter="cancelBubble" nodeType="interactiveSeq">
                <p:stCondLst>
                  <p:cond evt="onClick" delay="0">
                    <p:tgtEl>
                      <p:spTgt spid="43"/>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 presetClass="exit" presetSubtype="0" fill="hold" nodeType="withEffect">
                                  <p:stCondLst>
                                    <p:cond delay="0"/>
                                  </p:stCondLst>
                                  <p:childTnLst>
                                    <p:set>
                                      <p:cBhvr>
                                        <p:cTn id="101" dur="1" fill="hold">
                                          <p:stCondLst>
                                            <p:cond delay="0"/>
                                          </p:stCondLst>
                                        </p:cTn>
                                        <p:tgtEl>
                                          <p:spTgt spid="43"/>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04" restart="whenNotActive" fill="hold" evtFilter="cancelBubble" nodeType="interactiveSeq">
                <p:stCondLst>
                  <p:cond evt="onClick" delay="0">
                    <p:tgtEl>
                      <p:spTgt spid="39"/>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 presetClass="exit" presetSubtype="0" fill="hold" grpId="4" nodeType="clickEffect">
                                  <p:stCondLst>
                                    <p:cond delay="0"/>
                                  </p:stCondLst>
                                  <p:childTnLst>
                                    <p:set>
                                      <p:cBhvr>
                                        <p:cTn id="108" dur="1" fill="hold">
                                          <p:stCondLst>
                                            <p:cond delay="0"/>
                                          </p:stCondLst>
                                        </p:cTn>
                                        <p:tgtEl>
                                          <p:spTgt spid="32"/>
                                        </p:tgtEl>
                                        <p:attrNameLst>
                                          <p:attrName>style.visibility</p:attrName>
                                        </p:attrNameLst>
                                      </p:cBhvr>
                                      <p:to>
                                        <p:strVal val="hidden"/>
                                      </p:to>
                                    </p:set>
                                  </p:childTnLst>
                                </p:cTn>
                              </p:par>
                              <p:par>
                                <p:cTn id="109" presetID="1" presetClass="exit" presetSubtype="0" fill="hold" grpId="5" nodeType="withEffect">
                                  <p:stCondLst>
                                    <p:cond delay="0"/>
                                  </p:stCondLst>
                                  <p:childTnLst>
                                    <p:set>
                                      <p:cBhvr>
                                        <p:cTn id="110" dur="1" fill="hold">
                                          <p:stCondLst>
                                            <p:cond delay="0"/>
                                          </p:stCondLst>
                                        </p:cTn>
                                        <p:tgtEl>
                                          <p:spTgt spid="33"/>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42"/>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43"/>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3"/>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28"/>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24"/>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69"/>
                                        </p:tgtEl>
                                        <p:attrNameLst>
                                          <p:attrName>style.visibility</p:attrName>
                                        </p:attrNameLst>
                                      </p:cBhvr>
                                      <p:to>
                                        <p:strVal val="hidden"/>
                                      </p:to>
                                    </p:set>
                                  </p:childTnLst>
                                </p:cTn>
                              </p:par>
                              <p:par>
                                <p:cTn id="123" presetID="22" presetClass="entr" presetSubtype="1" fill="hold" nodeType="with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wipe(up)">
                                      <p:cBhvr>
                                        <p:cTn id="125" dur="500"/>
                                        <p:tgtEl>
                                          <p:spTgt spid="66"/>
                                        </p:tgtEl>
                                      </p:cBhvr>
                                    </p:animEffect>
                                  </p:childTnLst>
                                </p:cTn>
                              </p:par>
                              <p:par>
                                <p:cTn id="126" presetID="22" presetClass="entr" presetSubtype="8" fill="hold" nodeType="withEffect">
                                  <p:stCondLst>
                                    <p:cond delay="0"/>
                                  </p:stCondLst>
                                  <p:childTnLst>
                                    <p:set>
                                      <p:cBhvr>
                                        <p:cTn id="127" dur="1" fill="hold">
                                          <p:stCondLst>
                                            <p:cond delay="0"/>
                                          </p:stCondLst>
                                        </p:cTn>
                                        <p:tgtEl>
                                          <p:spTgt spid="12"/>
                                        </p:tgtEl>
                                        <p:attrNameLst>
                                          <p:attrName>style.visibility</p:attrName>
                                        </p:attrNameLst>
                                      </p:cBhvr>
                                      <p:to>
                                        <p:strVal val="visible"/>
                                      </p:to>
                                    </p:set>
                                    <p:animEffect transition="in" filter="wipe(left)">
                                      <p:cBhvr>
                                        <p:cTn id="128" dur="1000"/>
                                        <p:tgtEl>
                                          <p:spTgt spid="12"/>
                                        </p:tgtEl>
                                      </p:cBhvr>
                                    </p:animEffect>
                                  </p:childTnLst>
                                </p:cTn>
                              </p:par>
                              <p:par>
                                <p:cTn id="129" presetID="22" presetClass="entr" presetSubtype="8"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wipe(left)">
                                      <p:cBhvr>
                                        <p:cTn id="131" dur="2000"/>
                                        <p:tgtEl>
                                          <p:spTgt spid="62"/>
                                        </p:tgtEl>
                                      </p:cBhvr>
                                    </p:animEffect>
                                  </p:childTnLst>
                                </p:cTn>
                              </p:par>
                            </p:childTnLst>
                          </p:cTn>
                        </p:par>
                      </p:childTnLst>
                    </p:cTn>
                  </p:par>
                </p:childTnLst>
              </p:cTn>
              <p:nextCondLst>
                <p:cond evt="onClick" delay="0">
                  <p:tgtEl>
                    <p:spTgt spid="39"/>
                  </p:tgtEl>
                </p:cond>
              </p:nextCondLst>
            </p:seq>
            <p:seq concurrent="1" nextAc="seek">
              <p:cTn id="132" restart="whenNotActive" fill="hold" evtFilter="cancelBubble" nodeType="interactiveSeq">
                <p:stCondLst>
                  <p:cond evt="onClick" delay="0">
                    <p:tgtEl>
                      <p:spTgt spid="36"/>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1" presetClass="exit" presetSubtype="0" fill="hold" grpId="5" nodeType="withEffect">
                                  <p:stCondLst>
                                    <p:cond delay="0"/>
                                  </p:stCondLst>
                                  <p:childTnLst>
                                    <p:set>
                                      <p:cBhvr>
                                        <p:cTn id="136" dur="1" fill="hold">
                                          <p:stCondLst>
                                            <p:cond delay="0"/>
                                          </p:stCondLst>
                                        </p:cTn>
                                        <p:tgtEl>
                                          <p:spTgt spid="32"/>
                                        </p:tgtEl>
                                        <p:attrNameLst>
                                          <p:attrName>style.visibility</p:attrName>
                                        </p:attrNameLst>
                                      </p:cBhvr>
                                      <p:to>
                                        <p:strVal val="hidden"/>
                                      </p:to>
                                    </p:set>
                                  </p:childTnLst>
                                </p:cTn>
                              </p:par>
                              <p:par>
                                <p:cTn id="137" presetID="1" presetClass="exit" presetSubtype="0" fill="hold" grpId="6" nodeType="withEffect">
                                  <p:stCondLst>
                                    <p:cond delay="0"/>
                                  </p:stCondLst>
                                  <p:childTnLst>
                                    <p:set>
                                      <p:cBhvr>
                                        <p:cTn id="138" dur="1" fill="hold">
                                          <p:stCondLst>
                                            <p:cond delay="0"/>
                                          </p:stCondLst>
                                        </p:cTn>
                                        <p:tgtEl>
                                          <p:spTgt spid="33"/>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42"/>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43"/>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28"/>
                                        </p:tgtEl>
                                        <p:attrNameLst>
                                          <p:attrName>style.visibility</p:attrName>
                                        </p:attrNameLst>
                                      </p:cBhvr>
                                      <p:to>
                                        <p:strVal val="hidden"/>
                                      </p:to>
                                    </p:set>
                                  </p:childTnLst>
                                </p:cTn>
                              </p:par>
                              <p:par>
                                <p:cTn id="145" presetID="1" presetClass="exit" presetSubtype="0" fill="hold" grpId="4" nodeType="withEffect">
                                  <p:stCondLst>
                                    <p:cond delay="0"/>
                                  </p:stCondLst>
                                  <p:childTnLst>
                                    <p:set>
                                      <p:cBhvr>
                                        <p:cTn id="146" dur="1" fill="hold">
                                          <p:stCondLst>
                                            <p:cond delay="0"/>
                                          </p:stCondLst>
                                        </p:cTn>
                                        <p:tgtEl>
                                          <p:spTgt spid="3"/>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24"/>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69"/>
                                        </p:tgtEl>
                                        <p:attrNameLst>
                                          <p:attrName>style.visibility</p:attrName>
                                        </p:attrNameLst>
                                      </p:cBhvr>
                                      <p:to>
                                        <p:strVal val="hidden"/>
                                      </p:to>
                                    </p:set>
                                  </p:childTnLst>
                                </p:cTn>
                              </p:par>
                              <p:par>
                                <p:cTn id="151" presetID="22" presetClass="entr" presetSubtype="4" fill="hold" nodeType="withEffect">
                                  <p:stCondLst>
                                    <p:cond delay="0"/>
                                  </p:stCondLst>
                                  <p:childTnLst>
                                    <p:set>
                                      <p:cBhvr>
                                        <p:cTn id="152" dur="1" fill="hold">
                                          <p:stCondLst>
                                            <p:cond delay="0"/>
                                          </p:stCondLst>
                                        </p:cTn>
                                        <p:tgtEl>
                                          <p:spTgt spid="66"/>
                                        </p:tgtEl>
                                        <p:attrNameLst>
                                          <p:attrName>style.visibility</p:attrName>
                                        </p:attrNameLst>
                                      </p:cBhvr>
                                      <p:to>
                                        <p:strVal val="visible"/>
                                      </p:to>
                                    </p:set>
                                    <p:animEffect transition="in" filter="wipe(down)">
                                      <p:cBhvr>
                                        <p:cTn id="153" dur="500"/>
                                        <p:tgtEl>
                                          <p:spTgt spid="66"/>
                                        </p:tgtEl>
                                      </p:cBhvr>
                                    </p:animEffect>
                                  </p:childTnLst>
                                </p:cTn>
                              </p:par>
                              <p:par>
                                <p:cTn id="154" presetID="22" presetClass="entr" presetSubtype="8" fill="hold" nodeType="withEffect">
                                  <p:stCondLst>
                                    <p:cond delay="0"/>
                                  </p:stCondLst>
                                  <p:childTnLst>
                                    <p:set>
                                      <p:cBhvr>
                                        <p:cTn id="155" dur="1" fill="hold">
                                          <p:stCondLst>
                                            <p:cond delay="0"/>
                                          </p:stCondLst>
                                        </p:cTn>
                                        <p:tgtEl>
                                          <p:spTgt spid="12"/>
                                        </p:tgtEl>
                                        <p:attrNameLst>
                                          <p:attrName>style.visibility</p:attrName>
                                        </p:attrNameLst>
                                      </p:cBhvr>
                                      <p:to>
                                        <p:strVal val="visible"/>
                                      </p:to>
                                    </p:set>
                                    <p:animEffect transition="in" filter="wipe(left)">
                                      <p:cBhvr>
                                        <p:cTn id="156" dur="1000"/>
                                        <p:tgtEl>
                                          <p:spTgt spid="12"/>
                                        </p:tgtEl>
                                      </p:cBhvr>
                                    </p:animEffect>
                                  </p:childTnLst>
                                </p:cTn>
                              </p:par>
                              <p:par>
                                <p:cTn id="157" presetID="22" presetClass="entr" presetSubtype="8" fill="hold" nodeType="with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wipe(left)">
                                      <p:cBhvr>
                                        <p:cTn id="159" dur="2000"/>
                                        <p:tgtEl>
                                          <p:spTgt spid="62"/>
                                        </p:tgtEl>
                                      </p:cBhvr>
                                    </p:animEffect>
                                  </p:childTnLst>
                                </p:cTn>
                              </p:par>
                            </p:childTnLst>
                          </p:cTn>
                        </p:par>
                      </p:childTnLst>
                    </p:cTn>
                  </p:par>
                </p:childTnLst>
              </p:cTn>
              <p:nextCondLst>
                <p:cond evt="onClick" delay="0">
                  <p:tgtEl>
                    <p:spTgt spid="36"/>
                  </p:tgtEl>
                </p:cond>
              </p:nextCondLst>
            </p:seq>
          </p:childTnLst>
        </p:cTn>
      </p:par>
    </p:tnLst>
    <p:bldLst>
      <p:bldP spid="24" grpId="0"/>
      <p:bldP spid="24" grpId="1"/>
      <p:bldP spid="24" grpId="2"/>
      <p:bldP spid="24" grpId="3"/>
      <p:bldP spid="24" grpId="4"/>
      <p:bldP spid="24" grpId="5"/>
      <p:bldP spid="69" grpId="0"/>
      <p:bldP spid="69" grpId="1"/>
      <p:bldP spid="69" grpId="2"/>
      <p:bldP spid="69" grpId="3"/>
      <p:bldP spid="69" grpId="4"/>
      <p:bldP spid="69" grpId="5"/>
      <p:bldP spid="3" grpId="0" animBg="1"/>
      <p:bldP spid="3" grpId="1" animBg="1"/>
      <p:bldP spid="3" grpId="2" animBg="1"/>
      <p:bldP spid="3" grpId="3" animBg="1"/>
      <p:bldP spid="3" grpId="4" animBg="1"/>
      <p:bldP spid="3" grpId="5" animBg="1"/>
      <p:bldP spid="28" grpId="0" animBg="1"/>
      <p:bldP spid="28" grpId="1" animBg="1"/>
      <p:bldP spid="28" grpId="2" animBg="1"/>
      <p:bldP spid="28" grpId="3" animBg="1"/>
      <p:bldP spid="28" grpId="4" animBg="1"/>
      <p:bldP spid="28" grpId="5" animBg="1"/>
      <p:bldP spid="5" grpId="0" animBg="1"/>
      <p:bldP spid="31" grpId="0" animBg="1"/>
      <p:bldP spid="32" grpId="0" animBg="1"/>
      <p:bldP spid="32" grpId="1" animBg="1"/>
      <p:bldP spid="32" grpId="2" animBg="1"/>
      <p:bldP spid="32" grpId="3" animBg="1"/>
      <p:bldP spid="32" grpId="4" animBg="1"/>
      <p:bldP spid="32" grpId="5" animBg="1"/>
      <p:bldP spid="33" grpId="0" animBg="1"/>
      <p:bldP spid="33" grpId="1" animBg="1"/>
      <p:bldP spid="33" grpId="2" animBg="1"/>
      <p:bldP spid="33" grpId="3" animBg="1"/>
      <p:bldP spid="33" grpId="4" animBg="1"/>
      <p:bldP spid="33" grpId="5" animBg="1"/>
      <p:bldP spid="33" grpId="6"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ruta 52">
            <a:extLst>
              <a:ext uri="{FF2B5EF4-FFF2-40B4-BE49-F238E27FC236}">
                <a16:creationId xmlns:a16="http://schemas.microsoft.com/office/drawing/2014/main" id="{015D470C-C3D8-4191-B6E0-4E6BF6D68D0F}"/>
              </a:ext>
            </a:extLst>
          </p:cNvPr>
          <p:cNvSpPr txBox="1">
            <a:spLocks noChangeArrowheads="1"/>
          </p:cNvSpPr>
          <p:nvPr/>
        </p:nvSpPr>
        <p:spPr bwMode="auto">
          <a:xfrm>
            <a:off x="5962650" y="1878013"/>
            <a:ext cx="2768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1200"/>
              <a:t>Även om det övergripande målet med kontinuitetshantering är att minska konsekvenserna av avbrott och avbrottstiderna så kan kontinuitets-hantering även innebära stärkt uppfyllnad av ett stort antal andra mål som satts upp</a:t>
            </a:r>
          </a:p>
        </p:txBody>
      </p:sp>
      <p:pic>
        <p:nvPicPr>
          <p:cNvPr id="32771" name="Bildobjekt 2">
            <a:extLst>
              <a:ext uri="{FF2B5EF4-FFF2-40B4-BE49-F238E27FC236}">
                <a16:creationId xmlns:a16="http://schemas.microsoft.com/office/drawing/2014/main" id="{87BB9723-CB8D-42F5-BA86-F1481EF9BD09}"/>
              </a:ext>
            </a:extLst>
          </p:cNvPr>
          <p:cNvPicPr>
            <a:picLocks noChangeAspect="1"/>
          </p:cNvPicPr>
          <p:nvPr/>
        </p:nvPicPr>
        <p:blipFill>
          <a:blip r:embed="rId3">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ruta 52">
            <a:extLst>
              <a:ext uri="{FF2B5EF4-FFF2-40B4-BE49-F238E27FC236}">
                <a16:creationId xmlns:a16="http://schemas.microsoft.com/office/drawing/2014/main" id="{7B021DDF-E4B3-4028-903A-F293CCD034BF}"/>
              </a:ext>
            </a:extLst>
          </p:cNvPr>
          <p:cNvSpPr txBox="1"/>
          <p:nvPr/>
        </p:nvSpPr>
        <p:spPr>
          <a:xfrm>
            <a:off x="6016625" y="1708505"/>
            <a:ext cx="2660650" cy="1531937"/>
          </a:xfrm>
          <a:prstGeom prst="roundRect">
            <a:avLst/>
          </a:prstGeom>
          <a:solidFill>
            <a:schemeClr val="bg1">
              <a:lumMod val="75000"/>
            </a:schemeClr>
          </a:solidFill>
        </p:spPr>
        <p:txBody>
          <a:bodyPr>
            <a:spAutoFit/>
          </a:bodyPr>
          <a:lstStyle/>
          <a:p>
            <a:pPr>
              <a:defRPr/>
            </a:pPr>
            <a:r>
              <a:rPr lang="sv-SE" sz="1400" dirty="0">
                <a:latin typeface="+mj-lt"/>
              </a:rPr>
              <a:t>Kontinuitetshantering kan bidra till ett </a:t>
            </a:r>
            <a:r>
              <a:rPr lang="sv-SE" sz="1400" b="1" dirty="0">
                <a:latin typeface="+mj-lt"/>
              </a:rPr>
              <a:t>minskat antal incidenter</a:t>
            </a:r>
            <a:r>
              <a:rPr lang="sv-SE" sz="1400" dirty="0">
                <a:latin typeface="+mj-lt"/>
              </a:rPr>
              <a:t> och en </a:t>
            </a:r>
            <a:r>
              <a:rPr lang="sv-SE" sz="1400" b="1" dirty="0">
                <a:latin typeface="+mj-lt"/>
              </a:rPr>
              <a:t>säkrare arbetsmiljö</a:t>
            </a:r>
            <a:r>
              <a:rPr lang="sv-SE" sz="1400" dirty="0">
                <a:latin typeface="+mj-lt"/>
              </a:rPr>
              <a:t>, t.ex. när säkerhetsrisker förebyggs eller hanteras mer effektivt.</a:t>
            </a:r>
          </a:p>
        </p:txBody>
      </p:sp>
      <p:sp>
        <p:nvSpPr>
          <p:cNvPr id="34" name="X">
            <a:extLst>
              <a:ext uri="{FF2B5EF4-FFF2-40B4-BE49-F238E27FC236}">
                <a16:creationId xmlns:a16="http://schemas.microsoft.com/office/drawing/2014/main" id="{C73B2F52-5445-4B93-8CB1-2493E5D9D668}"/>
              </a:ext>
            </a:extLst>
          </p:cNvPr>
          <p:cNvSpPr>
            <a:spLocks noChangeAspect="1"/>
          </p:cNvSpPr>
          <p:nvPr/>
        </p:nvSpPr>
        <p:spPr>
          <a:xfrm>
            <a:off x="8464550" y="1619250"/>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4" name="textruta 7">
            <a:extLst>
              <a:ext uri="{FF2B5EF4-FFF2-40B4-BE49-F238E27FC236}">
                <a16:creationId xmlns:a16="http://schemas.microsoft.com/office/drawing/2014/main" id="{EF63FD9B-AA4C-458A-8C06-21ABD4C519B3}"/>
              </a:ext>
            </a:extLst>
          </p:cNvPr>
          <p:cNvSpPr txBox="1">
            <a:spLocks noChangeArrowheads="1"/>
          </p:cNvSpPr>
          <p:nvPr/>
        </p:nvSpPr>
        <p:spPr bwMode="auto">
          <a:xfrm>
            <a:off x="9525" y="5260975"/>
            <a:ext cx="738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defRPr/>
            </a:pPr>
            <a:r>
              <a:rPr lang="en-US" altLang="sv-SE" sz="1000" dirty="0" err="1">
                <a:latin typeface="+mj-lt"/>
              </a:rPr>
              <a:t>Källa</a:t>
            </a:r>
            <a:r>
              <a:rPr lang="en-US" altLang="sv-SE" sz="1000" dirty="0">
                <a:latin typeface="+mj-lt"/>
              </a:rPr>
              <a:t>: ”</a:t>
            </a:r>
            <a:r>
              <a:rPr lang="en-US" altLang="sv-SE" sz="1000" i="1" dirty="0">
                <a:latin typeface="+mj-lt"/>
              </a:rPr>
              <a:t>Weathering the Storm – Business Continuity Management Survey</a:t>
            </a:r>
            <a:r>
              <a:rPr lang="en-US" altLang="sv-SE" sz="1000" dirty="0">
                <a:latin typeface="+mj-lt"/>
              </a:rPr>
              <a:t>”, 2013, Chartered Management Institute (CMI), Business Continuity Institute (BCI), Civil Contingencies Secretariat of the UK Cabinet Office and British Standards Institute (BSI)</a:t>
            </a:r>
          </a:p>
        </p:txBody>
      </p:sp>
      <p:sp>
        <p:nvSpPr>
          <p:cNvPr id="10" name="Rektangel med rundade hörn 9">
            <a:extLst>
              <a:ext uri="{FF2B5EF4-FFF2-40B4-BE49-F238E27FC236}">
                <a16:creationId xmlns:a16="http://schemas.microsoft.com/office/drawing/2014/main" id="{2B907491-63BE-4249-9CB9-DE1A03B7E835}"/>
              </a:ext>
            </a:extLst>
          </p:cNvPr>
          <p:cNvSpPr/>
          <p:nvPr/>
        </p:nvSpPr>
        <p:spPr>
          <a:xfrm>
            <a:off x="367011" y="2005978"/>
            <a:ext cx="971328" cy="720629"/>
          </a:xfrm>
          <a:prstGeom prst="roundRect">
            <a:avLst/>
          </a:prstGeom>
          <a: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ktangel med rundade hörn 17">
            <a:extLst>
              <a:ext uri="{FF2B5EF4-FFF2-40B4-BE49-F238E27FC236}">
                <a16:creationId xmlns:a16="http://schemas.microsoft.com/office/drawing/2014/main" id="{D5AD8C80-CB53-4D50-8165-77802DDAD285}"/>
              </a:ext>
            </a:extLst>
          </p:cNvPr>
          <p:cNvSpPr/>
          <p:nvPr/>
        </p:nvSpPr>
        <p:spPr>
          <a:xfrm>
            <a:off x="1652740" y="1960524"/>
            <a:ext cx="1170769" cy="806659"/>
          </a:xfrm>
          <a:prstGeom prst="roundRect">
            <a:avLst/>
          </a:prstGeom>
          <a: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ktangel med rundade hörn 19">
            <a:extLst>
              <a:ext uri="{FF2B5EF4-FFF2-40B4-BE49-F238E27FC236}">
                <a16:creationId xmlns:a16="http://schemas.microsoft.com/office/drawing/2014/main" id="{6265D802-569A-4AD9-9945-6BB53DD43A5F}"/>
              </a:ext>
            </a:extLst>
          </p:cNvPr>
          <p:cNvSpPr/>
          <p:nvPr/>
        </p:nvSpPr>
        <p:spPr>
          <a:xfrm>
            <a:off x="3190614" y="1984471"/>
            <a:ext cx="1170769" cy="806659"/>
          </a:xfrm>
          <a:prstGeom prst="roundRect">
            <a:avLst/>
          </a:prstGeom>
          <a: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ktangel med rundade hörn 24">
            <a:extLst>
              <a:ext uri="{FF2B5EF4-FFF2-40B4-BE49-F238E27FC236}">
                <a16:creationId xmlns:a16="http://schemas.microsoft.com/office/drawing/2014/main" id="{9839E876-78F5-4E0E-8966-E802D593EA12}"/>
              </a:ext>
            </a:extLst>
          </p:cNvPr>
          <p:cNvSpPr/>
          <p:nvPr/>
        </p:nvSpPr>
        <p:spPr>
          <a:xfrm>
            <a:off x="4545329" y="1984471"/>
            <a:ext cx="1170769" cy="806659"/>
          </a:xfrm>
          <a:prstGeom prst="roundRect">
            <a:avLst/>
          </a:prstGeom>
          <a: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ektangel med rundade hörn 29">
            <a:extLst>
              <a:ext uri="{FF2B5EF4-FFF2-40B4-BE49-F238E27FC236}">
                <a16:creationId xmlns:a16="http://schemas.microsoft.com/office/drawing/2014/main" id="{0EFB89E1-8256-49E3-9D6A-2D466BE1CF68}"/>
              </a:ext>
            </a:extLst>
          </p:cNvPr>
          <p:cNvSpPr/>
          <p:nvPr/>
        </p:nvSpPr>
        <p:spPr>
          <a:xfrm>
            <a:off x="812081" y="3593073"/>
            <a:ext cx="1170769" cy="806659"/>
          </a:xfrm>
          <a:prstGeom prst="roundRect">
            <a:avLst/>
          </a:prstGeom>
          <a:blipFill>
            <a:blip r:embed="rId8">
              <a:duotone>
                <a:prstClr val="black"/>
                <a:schemeClr val="accent1">
                  <a:tint val="45000"/>
                  <a:satMod val="400000"/>
                </a:schemeClr>
              </a:duotone>
              <a:extLst>
                <a:ext uri="{28A0092B-C50C-407E-A947-70E740481C1C}">
                  <a14:useLocalDpi xmlns:a14="http://schemas.microsoft.com/office/drawing/2010/main" val="0"/>
                </a:ext>
              </a:extLst>
            </a:blip>
            <a:srcRect/>
            <a:stretch>
              <a:fillRect t="-23000" b="-2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Rektangel med rundade hörn 35">
            <a:extLst>
              <a:ext uri="{FF2B5EF4-FFF2-40B4-BE49-F238E27FC236}">
                <a16:creationId xmlns:a16="http://schemas.microsoft.com/office/drawing/2014/main" id="{3FECB71E-F33C-4EDA-B9C8-68CA71719233}"/>
              </a:ext>
            </a:extLst>
          </p:cNvPr>
          <p:cNvSpPr/>
          <p:nvPr/>
        </p:nvSpPr>
        <p:spPr>
          <a:xfrm>
            <a:off x="2361232" y="3593073"/>
            <a:ext cx="1170769" cy="806659"/>
          </a:xfrm>
          <a:prstGeom prst="roundRect">
            <a:avLst/>
          </a:prstGeom>
          <a: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t="-12000" b="-1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Rektangel med rundade hörn 44">
            <a:extLst>
              <a:ext uri="{FF2B5EF4-FFF2-40B4-BE49-F238E27FC236}">
                <a16:creationId xmlns:a16="http://schemas.microsoft.com/office/drawing/2014/main" id="{F1826432-7EE9-4AC9-ABD8-F78BAB89C7E5}"/>
              </a:ext>
            </a:extLst>
          </p:cNvPr>
          <p:cNvSpPr/>
          <p:nvPr/>
        </p:nvSpPr>
        <p:spPr>
          <a:xfrm>
            <a:off x="3794268" y="3614595"/>
            <a:ext cx="1170769" cy="806659"/>
          </a:xfrm>
          <a:prstGeom prst="roundRect">
            <a:avLst/>
          </a:prstGeom>
          <a: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t="-13000" b="-1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3" name="textruta 72">
            <a:extLst>
              <a:ext uri="{FF2B5EF4-FFF2-40B4-BE49-F238E27FC236}">
                <a16:creationId xmlns:a16="http://schemas.microsoft.com/office/drawing/2014/main" id="{CE5FF8CE-7DD6-4EEA-8CD7-4E457FD30674}"/>
              </a:ext>
            </a:extLst>
          </p:cNvPr>
          <p:cNvSpPr txBox="1"/>
          <p:nvPr/>
        </p:nvSpPr>
        <p:spPr>
          <a:xfrm>
            <a:off x="5975350" y="1740614"/>
            <a:ext cx="2659062" cy="1771650"/>
          </a:xfrm>
          <a:prstGeom prst="roundRect">
            <a:avLst/>
          </a:prstGeom>
          <a:solidFill>
            <a:schemeClr val="bg1">
              <a:lumMod val="75000"/>
            </a:schemeClr>
          </a:solidFill>
        </p:spPr>
        <p:txBody>
          <a:bodyPr>
            <a:spAutoFit/>
          </a:bodyPr>
          <a:lstStyle/>
          <a:p>
            <a:pPr>
              <a:defRPr/>
            </a:pPr>
            <a:r>
              <a:rPr lang="sv-SE" sz="1400" dirty="0">
                <a:latin typeface="+mj-lt"/>
              </a:rPr>
              <a:t>Kontinuitetshantering kan ge </a:t>
            </a:r>
            <a:r>
              <a:rPr lang="sv-SE" sz="1400" b="1" dirty="0">
                <a:latin typeface="+mj-lt"/>
              </a:rPr>
              <a:t>minskad påverkan på ekonomi </a:t>
            </a:r>
            <a:r>
              <a:rPr lang="sv-SE" sz="1400" dirty="0">
                <a:latin typeface="+mj-lt"/>
              </a:rPr>
              <a:t>vid incidenter – genom minskade kostnader, optimering av investeringar i robusthetshöjande åtgärder och lägre försäkringspremier</a:t>
            </a:r>
          </a:p>
        </p:txBody>
      </p:sp>
      <p:sp>
        <p:nvSpPr>
          <p:cNvPr id="74" name="X">
            <a:extLst>
              <a:ext uri="{FF2B5EF4-FFF2-40B4-BE49-F238E27FC236}">
                <a16:creationId xmlns:a16="http://schemas.microsoft.com/office/drawing/2014/main" id="{74968AFA-D839-430D-BF03-86156F9148DC}"/>
              </a:ext>
            </a:extLst>
          </p:cNvPr>
          <p:cNvSpPr>
            <a:spLocks noChangeAspect="1"/>
          </p:cNvSpPr>
          <p:nvPr/>
        </p:nvSpPr>
        <p:spPr>
          <a:xfrm>
            <a:off x="8447088" y="1616075"/>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textruta 74">
            <a:extLst>
              <a:ext uri="{FF2B5EF4-FFF2-40B4-BE49-F238E27FC236}">
                <a16:creationId xmlns:a16="http://schemas.microsoft.com/office/drawing/2014/main" id="{C2913075-87C5-4992-821A-9091B147FD48}"/>
              </a:ext>
            </a:extLst>
          </p:cNvPr>
          <p:cNvSpPr txBox="1"/>
          <p:nvPr/>
        </p:nvSpPr>
        <p:spPr>
          <a:xfrm>
            <a:off x="5986462" y="1694014"/>
            <a:ext cx="2660650" cy="1763712"/>
          </a:xfrm>
          <a:prstGeom prst="roundRect">
            <a:avLst/>
          </a:prstGeom>
          <a:solidFill>
            <a:schemeClr val="bg1">
              <a:lumMod val="75000"/>
            </a:schemeClr>
          </a:solidFill>
        </p:spPr>
        <p:txBody>
          <a:bodyPr>
            <a:spAutoFit/>
          </a:bodyPr>
          <a:lstStyle/>
          <a:p>
            <a:pPr>
              <a:defRPr/>
            </a:pPr>
            <a:r>
              <a:rPr lang="sv-SE" sz="1400" dirty="0">
                <a:latin typeface="+mj-lt"/>
              </a:rPr>
              <a:t>Kontinuitetshantering kan genom upprättande av lämpliga strategier och avtal ge tydligare </a:t>
            </a:r>
            <a:r>
              <a:rPr lang="sv-SE" sz="1400" b="1" dirty="0">
                <a:latin typeface="+mj-lt"/>
              </a:rPr>
              <a:t>kravställning på leverantörer </a:t>
            </a:r>
            <a:r>
              <a:rPr lang="sv-SE" sz="1400" dirty="0">
                <a:latin typeface="+mj-lt"/>
              </a:rPr>
              <a:t>och skapa en robust leverantörskedja, t.ex. mot leverantörer av it. </a:t>
            </a:r>
          </a:p>
        </p:txBody>
      </p:sp>
      <p:sp>
        <p:nvSpPr>
          <p:cNvPr id="76" name="X">
            <a:extLst>
              <a:ext uri="{FF2B5EF4-FFF2-40B4-BE49-F238E27FC236}">
                <a16:creationId xmlns:a16="http://schemas.microsoft.com/office/drawing/2014/main" id="{6411CE4E-3218-4527-829B-B8F084421400}"/>
              </a:ext>
            </a:extLst>
          </p:cNvPr>
          <p:cNvSpPr>
            <a:spLocks noChangeAspect="1"/>
          </p:cNvSpPr>
          <p:nvPr/>
        </p:nvSpPr>
        <p:spPr>
          <a:xfrm>
            <a:off x="8456613" y="1639888"/>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textruta 80">
            <a:extLst>
              <a:ext uri="{FF2B5EF4-FFF2-40B4-BE49-F238E27FC236}">
                <a16:creationId xmlns:a16="http://schemas.microsoft.com/office/drawing/2014/main" id="{B56C2AB2-6389-43B8-90F2-A6156D227D75}"/>
              </a:ext>
            </a:extLst>
          </p:cNvPr>
          <p:cNvSpPr txBox="1"/>
          <p:nvPr/>
        </p:nvSpPr>
        <p:spPr>
          <a:xfrm>
            <a:off x="5981700" y="1716301"/>
            <a:ext cx="2659062" cy="2247900"/>
          </a:xfrm>
          <a:prstGeom prst="roundRect">
            <a:avLst/>
          </a:prstGeom>
          <a:solidFill>
            <a:schemeClr val="bg1">
              <a:lumMod val="75000"/>
            </a:schemeClr>
          </a:solidFill>
        </p:spPr>
        <p:txBody>
          <a:bodyPr>
            <a:spAutoFit/>
          </a:bodyPr>
          <a:lstStyle/>
          <a:p>
            <a:pPr>
              <a:defRPr/>
            </a:pPr>
            <a:r>
              <a:rPr lang="sv-SE" sz="1400" dirty="0">
                <a:latin typeface="+mj-lt"/>
              </a:rPr>
              <a:t>Kontinuitetshantering ger en </a:t>
            </a:r>
            <a:r>
              <a:rPr lang="sv-SE" sz="1400" b="1" dirty="0">
                <a:latin typeface="+mj-lt"/>
              </a:rPr>
              <a:t>ökad förståelse för risker, beroenden och sårbarheter </a:t>
            </a:r>
            <a:r>
              <a:rPr lang="sv-SE" sz="1400" dirty="0">
                <a:latin typeface="+mj-lt"/>
              </a:rPr>
              <a:t>inte bara de som riskerar kritiska processer utan även utgör hot mot t.ex. strategiska mål eller mot organisationens rykte och förtroende.</a:t>
            </a:r>
          </a:p>
        </p:txBody>
      </p:sp>
      <p:sp>
        <p:nvSpPr>
          <p:cNvPr id="82" name="X">
            <a:extLst>
              <a:ext uri="{FF2B5EF4-FFF2-40B4-BE49-F238E27FC236}">
                <a16:creationId xmlns:a16="http://schemas.microsoft.com/office/drawing/2014/main" id="{9A50AAB5-0734-4E38-ACB3-A2E309CAA29D}"/>
              </a:ext>
            </a:extLst>
          </p:cNvPr>
          <p:cNvSpPr>
            <a:spLocks noChangeAspect="1"/>
          </p:cNvSpPr>
          <p:nvPr/>
        </p:nvSpPr>
        <p:spPr>
          <a:xfrm>
            <a:off x="8489950" y="1643063"/>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textruta 84">
            <a:extLst>
              <a:ext uri="{FF2B5EF4-FFF2-40B4-BE49-F238E27FC236}">
                <a16:creationId xmlns:a16="http://schemas.microsoft.com/office/drawing/2014/main" id="{3114BE85-C65A-4E30-BCF9-141CAB627140}"/>
              </a:ext>
            </a:extLst>
          </p:cNvPr>
          <p:cNvSpPr txBox="1"/>
          <p:nvPr/>
        </p:nvSpPr>
        <p:spPr>
          <a:xfrm>
            <a:off x="6021388" y="1708504"/>
            <a:ext cx="2660650" cy="1531938"/>
          </a:xfrm>
          <a:prstGeom prst="roundRect">
            <a:avLst/>
          </a:prstGeom>
          <a:solidFill>
            <a:schemeClr val="bg1">
              <a:lumMod val="75000"/>
            </a:schemeClr>
          </a:solidFill>
        </p:spPr>
        <p:txBody>
          <a:bodyPr>
            <a:spAutoFit/>
          </a:bodyPr>
          <a:lstStyle/>
          <a:p>
            <a:pPr>
              <a:defRPr/>
            </a:pPr>
            <a:r>
              <a:rPr lang="sv-SE" sz="1400" dirty="0">
                <a:latin typeface="+mj-lt"/>
              </a:rPr>
              <a:t>Kontinuitetshantering medför ofta </a:t>
            </a:r>
            <a:r>
              <a:rPr lang="sv-SE" sz="1400" b="1" dirty="0">
                <a:latin typeface="+mj-lt"/>
              </a:rPr>
              <a:t>efterlevnad av lagar, regler, avtal och krav </a:t>
            </a:r>
            <a:r>
              <a:rPr lang="sv-SE" sz="1400" dirty="0">
                <a:latin typeface="+mj-lt"/>
              </a:rPr>
              <a:t>som direkt eller indirekt ställer krav på förmågan att upprätthålla verksamheten</a:t>
            </a:r>
          </a:p>
        </p:txBody>
      </p:sp>
      <p:sp>
        <p:nvSpPr>
          <p:cNvPr id="86" name="X">
            <a:extLst>
              <a:ext uri="{FF2B5EF4-FFF2-40B4-BE49-F238E27FC236}">
                <a16:creationId xmlns:a16="http://schemas.microsoft.com/office/drawing/2014/main" id="{6C85F1D0-4CB7-4391-A4A9-CD3C936F062E}"/>
              </a:ext>
            </a:extLst>
          </p:cNvPr>
          <p:cNvSpPr>
            <a:spLocks noChangeAspect="1"/>
          </p:cNvSpPr>
          <p:nvPr/>
        </p:nvSpPr>
        <p:spPr>
          <a:xfrm>
            <a:off x="8478838" y="1622425"/>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textruta 86">
            <a:extLst>
              <a:ext uri="{FF2B5EF4-FFF2-40B4-BE49-F238E27FC236}">
                <a16:creationId xmlns:a16="http://schemas.microsoft.com/office/drawing/2014/main" id="{BE80F0B8-409F-419A-8D1A-230F1D969A5D}"/>
              </a:ext>
            </a:extLst>
          </p:cNvPr>
          <p:cNvSpPr txBox="1"/>
          <p:nvPr/>
        </p:nvSpPr>
        <p:spPr>
          <a:xfrm>
            <a:off x="6000751" y="1710617"/>
            <a:ext cx="2660650" cy="1533525"/>
          </a:xfrm>
          <a:prstGeom prst="roundRect">
            <a:avLst/>
          </a:prstGeom>
          <a:solidFill>
            <a:schemeClr val="bg1">
              <a:lumMod val="75000"/>
            </a:schemeClr>
          </a:solidFill>
        </p:spPr>
        <p:txBody>
          <a:bodyPr>
            <a:spAutoFit/>
          </a:bodyPr>
          <a:lstStyle/>
          <a:p>
            <a:pPr>
              <a:defRPr/>
            </a:pPr>
            <a:r>
              <a:rPr lang="sv-SE" sz="1400" dirty="0">
                <a:latin typeface="+mj-lt"/>
              </a:rPr>
              <a:t>Kontinuitetshantering ger </a:t>
            </a:r>
            <a:r>
              <a:rPr lang="sv-SE" sz="1400" b="1" dirty="0">
                <a:latin typeface="+mj-lt"/>
              </a:rPr>
              <a:t>gemensamma utgångs-punkter </a:t>
            </a:r>
            <a:r>
              <a:rPr lang="sv-SE" sz="1400" dirty="0">
                <a:latin typeface="+mj-lt"/>
              </a:rPr>
              <a:t>i organisationen, tex. gällande riskacceptans, kritiska processer och kritiska resurser</a:t>
            </a:r>
          </a:p>
        </p:txBody>
      </p:sp>
      <p:sp>
        <p:nvSpPr>
          <p:cNvPr id="88" name="X">
            <a:extLst>
              <a:ext uri="{FF2B5EF4-FFF2-40B4-BE49-F238E27FC236}">
                <a16:creationId xmlns:a16="http://schemas.microsoft.com/office/drawing/2014/main" id="{B7AB6D70-25A5-4E1D-BB5F-02220D88425D}"/>
              </a:ext>
            </a:extLst>
          </p:cNvPr>
          <p:cNvSpPr>
            <a:spLocks noChangeAspect="1"/>
          </p:cNvSpPr>
          <p:nvPr/>
        </p:nvSpPr>
        <p:spPr>
          <a:xfrm>
            <a:off x="8450263" y="1655763"/>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textruta 88">
            <a:extLst>
              <a:ext uri="{FF2B5EF4-FFF2-40B4-BE49-F238E27FC236}">
                <a16:creationId xmlns:a16="http://schemas.microsoft.com/office/drawing/2014/main" id="{3F3E63A6-3E53-4A7B-B08E-6558B9820447}"/>
              </a:ext>
            </a:extLst>
          </p:cNvPr>
          <p:cNvSpPr txBox="1"/>
          <p:nvPr/>
        </p:nvSpPr>
        <p:spPr>
          <a:xfrm>
            <a:off x="6048376" y="1706927"/>
            <a:ext cx="2659062" cy="2009775"/>
          </a:xfrm>
          <a:prstGeom prst="roundRect">
            <a:avLst/>
          </a:prstGeom>
          <a:solidFill>
            <a:schemeClr val="bg1">
              <a:lumMod val="75000"/>
            </a:schemeClr>
          </a:solidFill>
        </p:spPr>
        <p:txBody>
          <a:bodyPr>
            <a:spAutoFit/>
          </a:bodyPr>
          <a:lstStyle/>
          <a:p>
            <a:pPr>
              <a:defRPr/>
            </a:pPr>
            <a:r>
              <a:rPr lang="sv-SE" sz="1400" dirty="0">
                <a:latin typeface="+mj-lt"/>
              </a:rPr>
              <a:t>En stärkt förmåga med stöd av kontinuitetshantering kan innebära </a:t>
            </a:r>
            <a:r>
              <a:rPr lang="sv-SE" sz="1400" b="1" dirty="0">
                <a:latin typeface="+mj-lt"/>
              </a:rPr>
              <a:t>konkurrens-fördelar</a:t>
            </a:r>
            <a:r>
              <a:rPr lang="sv-SE" sz="1400" dirty="0">
                <a:latin typeface="+mj-lt"/>
              </a:rPr>
              <a:t>, t.ex. genom att kunder vinns över från konkurrenter som inte arbetar med kontinuitetshantering</a:t>
            </a:r>
          </a:p>
        </p:txBody>
      </p:sp>
      <p:sp>
        <p:nvSpPr>
          <p:cNvPr id="90" name="X">
            <a:extLst>
              <a:ext uri="{FF2B5EF4-FFF2-40B4-BE49-F238E27FC236}">
                <a16:creationId xmlns:a16="http://schemas.microsoft.com/office/drawing/2014/main" id="{1FB5DFB7-D6AD-444A-A718-AE193E6340D5}"/>
              </a:ext>
            </a:extLst>
          </p:cNvPr>
          <p:cNvSpPr>
            <a:spLocks noChangeAspect="1"/>
          </p:cNvSpPr>
          <p:nvPr/>
        </p:nvSpPr>
        <p:spPr>
          <a:xfrm>
            <a:off x="8458200" y="1643063"/>
            <a:ext cx="323850"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Höger 42">
            <a:hlinkClick r:id="rId11" action="ppaction://hlinksldjump"/>
            <a:extLst>
              <a:ext uri="{FF2B5EF4-FFF2-40B4-BE49-F238E27FC236}">
                <a16:creationId xmlns:a16="http://schemas.microsoft.com/office/drawing/2014/main" id="{B7CE983D-68A0-44A9-B854-D10E2FC5CBA1}"/>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32809" name="Grupp 43">
            <a:extLst>
              <a:ext uri="{FF2B5EF4-FFF2-40B4-BE49-F238E27FC236}">
                <a16:creationId xmlns:a16="http://schemas.microsoft.com/office/drawing/2014/main" id="{99F8FCA8-B5DA-4F7C-B823-584FED3D2DAB}"/>
              </a:ext>
            </a:extLst>
          </p:cNvPr>
          <p:cNvGrpSpPr>
            <a:grpSpLocks/>
          </p:cNvGrpSpPr>
          <p:nvPr/>
        </p:nvGrpSpPr>
        <p:grpSpPr bwMode="auto">
          <a:xfrm>
            <a:off x="69850" y="6280150"/>
            <a:ext cx="1079500" cy="539750"/>
            <a:chOff x="169363" y="6133850"/>
            <a:chExt cx="1080000" cy="540000"/>
          </a:xfrm>
        </p:grpSpPr>
        <p:sp>
          <p:nvSpPr>
            <p:cNvPr id="46" name="Höger 45">
              <a:extLst>
                <a:ext uri="{FF2B5EF4-FFF2-40B4-BE49-F238E27FC236}">
                  <a16:creationId xmlns:a16="http://schemas.microsoft.com/office/drawing/2014/main" id="{8DEBE31C-49EB-418D-BC81-EABA5E9D8E66}"/>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7" name="textruta 46">
              <a:hlinkClick r:id="rId12" action="ppaction://hlinksldjump"/>
              <a:extLst>
                <a:ext uri="{FF2B5EF4-FFF2-40B4-BE49-F238E27FC236}">
                  <a16:creationId xmlns:a16="http://schemas.microsoft.com/office/drawing/2014/main" id="{50985EC7-CEB1-46B8-8FED-58385E984E7E}"/>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5" name="textruta 34">
            <a:hlinkClick r:id="rId12" action="ppaction://hlinksldjump"/>
            <a:extLst>
              <a:ext uri="{FF2B5EF4-FFF2-40B4-BE49-F238E27FC236}">
                <a16:creationId xmlns:a16="http://schemas.microsoft.com/office/drawing/2014/main" id="{04443C10-1201-41E6-B631-9C03C045A95C}"/>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32811" name="textruta 2">
            <a:extLst>
              <a:ext uri="{FF2B5EF4-FFF2-40B4-BE49-F238E27FC236}">
                <a16:creationId xmlns:a16="http://schemas.microsoft.com/office/drawing/2014/main" id="{5A385558-53AF-491B-9AE5-F82D11FDA98E}"/>
              </a:ext>
            </a:extLst>
          </p:cNvPr>
          <p:cNvSpPr txBox="1">
            <a:spLocks noChangeArrowheads="1"/>
          </p:cNvSpPr>
          <p:nvPr/>
        </p:nvSpPr>
        <p:spPr bwMode="auto">
          <a:xfrm>
            <a:off x="3760788" y="4371975"/>
            <a:ext cx="1304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defRPr/>
            </a:pPr>
            <a:r>
              <a:rPr lang="sv-SE" altLang="sv-SE" sz="1100" dirty="0">
                <a:latin typeface="+mj-lt"/>
              </a:rPr>
              <a:t>Konkurrensfördel</a:t>
            </a:r>
            <a:endParaRPr lang="sv-SE" altLang="sv-SE" sz="2000" dirty="0">
              <a:latin typeface="+mj-lt"/>
            </a:endParaRPr>
          </a:p>
        </p:txBody>
      </p:sp>
      <p:sp>
        <p:nvSpPr>
          <p:cNvPr id="32812" name="textruta 36">
            <a:extLst>
              <a:ext uri="{FF2B5EF4-FFF2-40B4-BE49-F238E27FC236}">
                <a16:creationId xmlns:a16="http://schemas.microsoft.com/office/drawing/2014/main" id="{E612607D-E8E2-4952-BAE7-7BAE1B1CC4A6}"/>
              </a:ext>
            </a:extLst>
          </p:cNvPr>
          <p:cNvSpPr txBox="1">
            <a:spLocks noChangeArrowheads="1"/>
          </p:cNvSpPr>
          <p:nvPr/>
        </p:nvSpPr>
        <p:spPr bwMode="auto">
          <a:xfrm>
            <a:off x="2314575" y="4371975"/>
            <a:ext cx="12636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defRPr/>
            </a:pPr>
            <a:r>
              <a:rPr lang="sv-SE" altLang="sv-SE" sz="1100">
                <a:latin typeface="+mj-lt"/>
              </a:rPr>
              <a:t>Gemensam utgångspunkt</a:t>
            </a:r>
            <a:endParaRPr lang="sv-SE" altLang="sv-SE" sz="2000">
              <a:latin typeface="+mj-lt"/>
            </a:endParaRPr>
          </a:p>
        </p:txBody>
      </p:sp>
      <p:sp>
        <p:nvSpPr>
          <p:cNvPr id="32813" name="textruta 37">
            <a:extLst>
              <a:ext uri="{FF2B5EF4-FFF2-40B4-BE49-F238E27FC236}">
                <a16:creationId xmlns:a16="http://schemas.microsoft.com/office/drawing/2014/main" id="{5C5691DB-3C2A-4FD7-A3EB-67F5CBB8DBD7}"/>
              </a:ext>
            </a:extLst>
          </p:cNvPr>
          <p:cNvSpPr txBox="1">
            <a:spLocks noChangeArrowheads="1"/>
          </p:cNvSpPr>
          <p:nvPr/>
        </p:nvSpPr>
        <p:spPr bwMode="auto">
          <a:xfrm>
            <a:off x="765175" y="4352925"/>
            <a:ext cx="1263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defRPr/>
            </a:pPr>
            <a:r>
              <a:rPr lang="sv-SE" altLang="sv-SE" sz="1100">
                <a:latin typeface="+mj-lt"/>
              </a:rPr>
              <a:t>Efterlevnad</a:t>
            </a:r>
            <a:endParaRPr lang="sv-SE" altLang="sv-SE" sz="2000">
              <a:latin typeface="+mj-lt"/>
            </a:endParaRPr>
          </a:p>
        </p:txBody>
      </p:sp>
      <p:sp>
        <p:nvSpPr>
          <p:cNvPr id="32814" name="textruta 38">
            <a:extLst>
              <a:ext uri="{FF2B5EF4-FFF2-40B4-BE49-F238E27FC236}">
                <a16:creationId xmlns:a16="http://schemas.microsoft.com/office/drawing/2014/main" id="{5B5C4BEF-4AC5-4685-A077-89FC41A0C864}"/>
              </a:ext>
            </a:extLst>
          </p:cNvPr>
          <p:cNvSpPr txBox="1">
            <a:spLocks noChangeArrowheads="1"/>
          </p:cNvSpPr>
          <p:nvPr/>
        </p:nvSpPr>
        <p:spPr bwMode="auto">
          <a:xfrm>
            <a:off x="4394200" y="2767013"/>
            <a:ext cx="14716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defRPr/>
            </a:pPr>
            <a:r>
              <a:rPr lang="sv-SE" altLang="sv-SE" sz="1100" dirty="0">
                <a:latin typeface="+mj-lt"/>
              </a:rPr>
              <a:t>Förstå beroenden och sårbarheter</a:t>
            </a:r>
            <a:endParaRPr lang="sv-SE" altLang="sv-SE" sz="2000" dirty="0">
              <a:latin typeface="+mj-lt"/>
            </a:endParaRPr>
          </a:p>
        </p:txBody>
      </p:sp>
      <p:sp>
        <p:nvSpPr>
          <p:cNvPr id="32815" name="textruta 39">
            <a:extLst>
              <a:ext uri="{FF2B5EF4-FFF2-40B4-BE49-F238E27FC236}">
                <a16:creationId xmlns:a16="http://schemas.microsoft.com/office/drawing/2014/main" id="{A54794F8-1072-4AB0-8861-1DE6BCD30257}"/>
              </a:ext>
            </a:extLst>
          </p:cNvPr>
          <p:cNvSpPr txBox="1">
            <a:spLocks noChangeArrowheads="1"/>
          </p:cNvSpPr>
          <p:nvPr/>
        </p:nvSpPr>
        <p:spPr bwMode="auto">
          <a:xfrm>
            <a:off x="3087688" y="2752725"/>
            <a:ext cx="13763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defRPr/>
            </a:pPr>
            <a:r>
              <a:rPr lang="sv-SE" altLang="sv-SE" sz="1100" dirty="0">
                <a:latin typeface="+mj-lt"/>
              </a:rPr>
              <a:t>Kravställning mot leverantörer</a:t>
            </a:r>
            <a:endParaRPr lang="sv-SE" altLang="sv-SE" sz="2000" dirty="0">
              <a:latin typeface="+mj-lt"/>
            </a:endParaRPr>
          </a:p>
        </p:txBody>
      </p:sp>
      <p:sp>
        <p:nvSpPr>
          <p:cNvPr id="32816" name="textruta 40">
            <a:extLst>
              <a:ext uri="{FF2B5EF4-FFF2-40B4-BE49-F238E27FC236}">
                <a16:creationId xmlns:a16="http://schemas.microsoft.com/office/drawing/2014/main" id="{3929350F-27EF-45A7-BD71-C2F42B9297D7}"/>
              </a:ext>
            </a:extLst>
          </p:cNvPr>
          <p:cNvSpPr txBox="1">
            <a:spLocks noChangeArrowheads="1"/>
          </p:cNvSpPr>
          <p:nvPr/>
        </p:nvSpPr>
        <p:spPr bwMode="auto">
          <a:xfrm>
            <a:off x="1606550" y="2768600"/>
            <a:ext cx="12636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defRPr/>
            </a:pPr>
            <a:r>
              <a:rPr lang="sv-SE" altLang="sv-SE" sz="1100">
                <a:latin typeface="+mj-lt"/>
              </a:rPr>
              <a:t>Ekonomiska besparingar</a:t>
            </a:r>
            <a:endParaRPr lang="sv-SE" altLang="sv-SE" sz="2000">
              <a:latin typeface="+mj-lt"/>
            </a:endParaRPr>
          </a:p>
        </p:txBody>
      </p:sp>
      <p:sp>
        <p:nvSpPr>
          <p:cNvPr id="32817" name="textruta 41">
            <a:extLst>
              <a:ext uri="{FF2B5EF4-FFF2-40B4-BE49-F238E27FC236}">
                <a16:creationId xmlns:a16="http://schemas.microsoft.com/office/drawing/2014/main" id="{628E7455-A1B9-4668-B791-EDE8467C31CC}"/>
              </a:ext>
            </a:extLst>
          </p:cNvPr>
          <p:cNvSpPr txBox="1">
            <a:spLocks noChangeArrowheads="1"/>
          </p:cNvSpPr>
          <p:nvPr/>
        </p:nvSpPr>
        <p:spPr bwMode="auto">
          <a:xfrm>
            <a:off x="230188" y="2765425"/>
            <a:ext cx="12636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defRPr/>
            </a:pPr>
            <a:r>
              <a:rPr lang="sv-SE" altLang="sv-SE" sz="1100" dirty="0">
                <a:latin typeface="+mj-lt"/>
              </a:rPr>
              <a:t>Minska antal incidenter</a:t>
            </a:r>
            <a:endParaRPr lang="sv-SE" altLang="sv-SE" sz="2000" dirty="0">
              <a:latin typeface="+mj-lt"/>
            </a:endParaRPr>
          </a:p>
        </p:txBody>
      </p:sp>
      <p:sp>
        <p:nvSpPr>
          <p:cNvPr id="44" name="textruta 43">
            <a:hlinkClick r:id="rId13" action="ppaction://hlinksldjump"/>
            <a:extLst>
              <a:ext uri="{FF2B5EF4-FFF2-40B4-BE49-F238E27FC236}">
                <a16:creationId xmlns:a16="http://schemas.microsoft.com/office/drawing/2014/main" id="{5E7FC587-C4BA-4CAC-8224-CE3E27B076BF}"/>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32819" name="textruta 22">
            <a:extLst>
              <a:ext uri="{FF2B5EF4-FFF2-40B4-BE49-F238E27FC236}">
                <a16:creationId xmlns:a16="http://schemas.microsoft.com/office/drawing/2014/main" id="{30F07E68-D59E-4D9E-8488-6854E4EC0792}"/>
              </a:ext>
            </a:extLst>
          </p:cNvPr>
          <p:cNvSpPr txBox="1">
            <a:spLocks noChangeArrowheads="1"/>
          </p:cNvSpPr>
          <p:nvPr/>
        </p:nvSpPr>
        <p:spPr bwMode="auto">
          <a:xfrm>
            <a:off x="217488" y="1651000"/>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2820" name="textruta 22">
            <a:extLst>
              <a:ext uri="{FF2B5EF4-FFF2-40B4-BE49-F238E27FC236}">
                <a16:creationId xmlns:a16="http://schemas.microsoft.com/office/drawing/2014/main" id="{4A507880-23E9-433B-92FA-E563DC392960}"/>
              </a:ext>
            </a:extLst>
          </p:cNvPr>
          <p:cNvSpPr txBox="1">
            <a:spLocks noChangeArrowheads="1"/>
          </p:cNvSpPr>
          <p:nvPr/>
        </p:nvSpPr>
        <p:spPr bwMode="auto">
          <a:xfrm>
            <a:off x="1458913" y="162877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2821" name="textruta 22">
            <a:extLst>
              <a:ext uri="{FF2B5EF4-FFF2-40B4-BE49-F238E27FC236}">
                <a16:creationId xmlns:a16="http://schemas.microsoft.com/office/drawing/2014/main" id="{19E9C1CE-C363-45F7-B0B7-80935A084F79}"/>
              </a:ext>
            </a:extLst>
          </p:cNvPr>
          <p:cNvSpPr txBox="1">
            <a:spLocks noChangeArrowheads="1"/>
          </p:cNvSpPr>
          <p:nvPr/>
        </p:nvSpPr>
        <p:spPr bwMode="auto">
          <a:xfrm>
            <a:off x="2994025" y="16176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2822" name="textruta 22">
            <a:extLst>
              <a:ext uri="{FF2B5EF4-FFF2-40B4-BE49-F238E27FC236}">
                <a16:creationId xmlns:a16="http://schemas.microsoft.com/office/drawing/2014/main" id="{A80EB008-74EF-4625-909D-86CAB3C9AADA}"/>
              </a:ext>
            </a:extLst>
          </p:cNvPr>
          <p:cNvSpPr txBox="1">
            <a:spLocks noChangeArrowheads="1"/>
          </p:cNvSpPr>
          <p:nvPr/>
        </p:nvSpPr>
        <p:spPr bwMode="auto">
          <a:xfrm>
            <a:off x="4300538" y="16176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2823" name="textruta 22">
            <a:extLst>
              <a:ext uri="{FF2B5EF4-FFF2-40B4-BE49-F238E27FC236}">
                <a16:creationId xmlns:a16="http://schemas.microsoft.com/office/drawing/2014/main" id="{AA4BD783-DBEC-4B80-B171-46D0B4360827}"/>
              </a:ext>
            </a:extLst>
          </p:cNvPr>
          <p:cNvSpPr txBox="1">
            <a:spLocks noChangeArrowheads="1"/>
          </p:cNvSpPr>
          <p:nvPr/>
        </p:nvSpPr>
        <p:spPr bwMode="auto">
          <a:xfrm>
            <a:off x="708025" y="3305175"/>
            <a:ext cx="593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2824" name="textruta 22">
            <a:extLst>
              <a:ext uri="{FF2B5EF4-FFF2-40B4-BE49-F238E27FC236}">
                <a16:creationId xmlns:a16="http://schemas.microsoft.com/office/drawing/2014/main" id="{5BEF25FD-69C1-4603-953D-3DEF4B5BFA52}"/>
              </a:ext>
            </a:extLst>
          </p:cNvPr>
          <p:cNvSpPr txBox="1">
            <a:spLocks noChangeArrowheads="1"/>
          </p:cNvSpPr>
          <p:nvPr/>
        </p:nvSpPr>
        <p:spPr bwMode="auto">
          <a:xfrm>
            <a:off x="2101850" y="32940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2825" name="textruta 22">
            <a:extLst>
              <a:ext uri="{FF2B5EF4-FFF2-40B4-BE49-F238E27FC236}">
                <a16:creationId xmlns:a16="http://schemas.microsoft.com/office/drawing/2014/main" id="{AA07A959-2EF1-4B44-AA2B-737E1D4F0DBA}"/>
              </a:ext>
            </a:extLst>
          </p:cNvPr>
          <p:cNvSpPr txBox="1">
            <a:spLocks noChangeArrowheads="1"/>
          </p:cNvSpPr>
          <p:nvPr/>
        </p:nvSpPr>
        <p:spPr bwMode="auto">
          <a:xfrm>
            <a:off x="3592513" y="3294063"/>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48" name="textruta 47">
            <a:extLst>
              <a:ext uri="{FF2B5EF4-FFF2-40B4-BE49-F238E27FC236}">
                <a16:creationId xmlns:a16="http://schemas.microsoft.com/office/drawing/2014/main" id="{8678163E-A358-426C-B98E-DFDBC9F640A2}"/>
              </a:ext>
            </a:extLst>
          </p:cNvPr>
          <p:cNvSpPr txBox="1"/>
          <p:nvPr/>
        </p:nvSpPr>
        <p:spPr>
          <a:xfrm>
            <a:off x="225425" y="225425"/>
            <a:ext cx="7319963" cy="817563"/>
          </a:xfrm>
          <a:prstGeom prst="roundRect">
            <a:avLst/>
          </a:prstGeom>
          <a:noFill/>
          <a:ln>
            <a:noFill/>
          </a:ln>
        </p:spPr>
        <p:txBody>
          <a:bodyPr>
            <a:spAutoFit/>
          </a:bodyPr>
          <a:lstStyle/>
          <a:p>
            <a:pPr>
              <a:defRPr/>
            </a:pPr>
            <a:r>
              <a:rPr lang="sv-SE" sz="1400" dirty="0">
                <a:latin typeface="+mj-lt"/>
              </a:rPr>
              <a:t>I tillägg till förmågan att upprätthålla verksamheten under en pågående störning finns en rad andra nyttor att framhålla. Nedan illustrerade nyttor har lyfts fram vid en årlig enkätstudie som genomförs av </a:t>
            </a:r>
            <a:r>
              <a:rPr lang="sv-SE" sz="1400" i="1" dirty="0">
                <a:latin typeface="+mj-lt"/>
              </a:rPr>
              <a:t>Business </a:t>
            </a:r>
            <a:r>
              <a:rPr lang="sv-SE" sz="1400" i="1" dirty="0" err="1">
                <a:latin typeface="+mj-lt"/>
              </a:rPr>
              <a:t>Continuity</a:t>
            </a:r>
            <a:r>
              <a:rPr lang="sv-SE" sz="1400" i="1" dirty="0">
                <a:latin typeface="+mj-lt"/>
              </a:rPr>
              <a:t> </a:t>
            </a:r>
            <a:r>
              <a:rPr lang="sv-SE" sz="1400" i="1" dirty="0" err="1">
                <a:latin typeface="+mj-lt"/>
              </a:rPr>
              <a:t>Institute</a:t>
            </a:r>
            <a:r>
              <a:rPr lang="sv-SE" sz="1400" dirty="0">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2" nodeType="withEffect">
                                  <p:stCondLst>
                                    <p:cond delay="0"/>
                                  </p:stCondLst>
                                  <p:childTnLst>
                                    <p:set>
                                      <p:cBhvr>
                                        <p:cTn id="6" dur="1" fill="hold">
                                          <p:stCondLst>
                                            <p:cond delay="0"/>
                                          </p:stCondLst>
                                        </p:cTn>
                                        <p:tgtEl>
                                          <p:spTgt spid="5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par>
                                <p:cTn id="9" presetID="1" presetClass="exit" presetSubtype="0" fill="hold" grpId="2" nodeType="withEffect">
                                  <p:stCondLst>
                                    <p:cond delay="0"/>
                                  </p:stCondLst>
                                  <p:childTnLst>
                                    <p:set>
                                      <p:cBhvr>
                                        <p:cTn id="10" dur="1" fill="hold">
                                          <p:stCondLst>
                                            <p:cond delay="0"/>
                                          </p:stCondLst>
                                        </p:cTn>
                                        <p:tgtEl>
                                          <p:spTgt spid="7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4"/>
                                        </p:tgtEl>
                                        <p:attrNameLst>
                                          <p:attrName>style.visibility</p:attrName>
                                        </p:attrNameLst>
                                      </p:cBhvr>
                                      <p:to>
                                        <p:strVal val="hidden"/>
                                      </p:to>
                                    </p:set>
                                  </p:childTnLst>
                                </p:cTn>
                              </p:par>
                              <p:par>
                                <p:cTn id="13" presetID="1" presetClass="exit" presetSubtype="0" fill="hold" grpId="2" nodeType="withEffect">
                                  <p:stCondLst>
                                    <p:cond delay="0"/>
                                  </p:stCondLst>
                                  <p:childTnLst>
                                    <p:set>
                                      <p:cBhvr>
                                        <p:cTn id="14" dur="1" fill="hold">
                                          <p:stCondLst>
                                            <p:cond delay="0"/>
                                          </p:stCondLst>
                                        </p:cTn>
                                        <p:tgtEl>
                                          <p:spTgt spid="7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6"/>
                                        </p:tgtEl>
                                        <p:attrNameLst>
                                          <p:attrName>style.visibility</p:attrName>
                                        </p:attrNameLst>
                                      </p:cBhvr>
                                      <p:to>
                                        <p:strVal val="hidden"/>
                                      </p:to>
                                    </p:set>
                                  </p:childTnLst>
                                </p:cTn>
                              </p:par>
                              <p:par>
                                <p:cTn id="17" presetID="1" presetClass="exit" presetSubtype="0" fill="hold" grpId="2" nodeType="withEffect">
                                  <p:stCondLst>
                                    <p:cond delay="0"/>
                                  </p:stCondLst>
                                  <p:childTnLst>
                                    <p:set>
                                      <p:cBhvr>
                                        <p:cTn id="18" dur="1" fill="hold">
                                          <p:stCondLst>
                                            <p:cond delay="0"/>
                                          </p:stCondLst>
                                        </p:cTn>
                                        <p:tgtEl>
                                          <p:spTgt spid="8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82"/>
                                        </p:tgtEl>
                                        <p:attrNameLst>
                                          <p:attrName>style.visibility</p:attrName>
                                        </p:attrNameLst>
                                      </p:cBhvr>
                                      <p:to>
                                        <p:strVal val="hidden"/>
                                      </p:to>
                                    </p:set>
                                  </p:childTnLst>
                                </p:cTn>
                              </p:par>
                              <p:par>
                                <p:cTn id="21" presetID="1" presetClass="exit" presetSubtype="0" fill="hold" grpId="2" nodeType="withEffect">
                                  <p:stCondLst>
                                    <p:cond delay="0"/>
                                  </p:stCondLst>
                                  <p:childTnLst>
                                    <p:set>
                                      <p:cBhvr>
                                        <p:cTn id="22" dur="1" fill="hold">
                                          <p:stCondLst>
                                            <p:cond delay="0"/>
                                          </p:stCondLst>
                                        </p:cTn>
                                        <p:tgtEl>
                                          <p:spTgt spid="8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86"/>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8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88"/>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8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4"/>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exit" presetSubtype="0" fill="hold" nodeType="withEffect">
                                  <p:stCondLst>
                                    <p:cond delay="0"/>
                                  </p:stCondLst>
                                  <p:childTnLst>
                                    <p:set>
                                      <p:cBhvr>
                                        <p:cTn id="37" dur="1" fill="hold">
                                          <p:stCondLst>
                                            <p:cond delay="0"/>
                                          </p:stCondLst>
                                        </p:cTn>
                                        <p:tgtEl>
                                          <p:spTgt spid="34"/>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0" restart="whenNotActive" fill="hold" evtFilter="cancelBubble" nodeType="interactiveSeq">
                <p:stCondLst>
                  <p:cond evt="onClick" delay="0">
                    <p:tgtEl>
                      <p:spTgt spid="7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exit" presetSubtype="0" fill="hold" nodeType="withEffect">
                                  <p:stCondLst>
                                    <p:cond delay="0"/>
                                  </p:stCondLst>
                                  <p:childTnLst>
                                    <p:set>
                                      <p:cBhvr>
                                        <p:cTn id="44" dur="1" fill="hold">
                                          <p:stCondLst>
                                            <p:cond delay="0"/>
                                          </p:stCondLst>
                                        </p:cTn>
                                        <p:tgtEl>
                                          <p:spTgt spid="7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47" restart="whenNotActive" fill="hold" evtFilter="cancelBubble" nodeType="interactiveSeq">
                <p:stCondLst>
                  <p:cond evt="onClick" delay="0">
                    <p:tgtEl>
                      <p:spTgt spid="76"/>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 presetClass="exit" presetSubtype="0" fill="hold" nodeType="withEffect">
                                  <p:stCondLst>
                                    <p:cond delay="0"/>
                                  </p:stCondLst>
                                  <p:childTnLst>
                                    <p:set>
                                      <p:cBhvr>
                                        <p:cTn id="51" dur="1" fill="hold">
                                          <p:stCondLst>
                                            <p:cond delay="0"/>
                                          </p:stCondLst>
                                        </p:cTn>
                                        <p:tgtEl>
                                          <p:spTgt spid="76"/>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54" restart="whenNotActive" fill="hold" evtFilter="cancelBubble" nodeType="interactiveSeq">
                <p:stCondLst>
                  <p:cond evt="onClick" delay="0">
                    <p:tgtEl>
                      <p:spTgt spid="82"/>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 presetClass="exit" presetSubtype="0" fill="hold" nodeType="withEffect">
                                  <p:stCondLst>
                                    <p:cond delay="0"/>
                                  </p:stCondLst>
                                  <p:childTnLst>
                                    <p:set>
                                      <p:cBhvr>
                                        <p:cTn id="58" dur="1" fill="hold">
                                          <p:stCondLst>
                                            <p:cond delay="0"/>
                                          </p:stCondLst>
                                        </p:cTn>
                                        <p:tgtEl>
                                          <p:spTgt spid="8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1" restart="whenNotActive" fill="hold" evtFilter="cancelBubble" nodeType="interactiveSeq">
                <p:stCondLst>
                  <p:cond evt="onClick" delay="0">
                    <p:tgtEl>
                      <p:spTgt spid="8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1" presetClass="exit" presetSubtype="0" fill="hold" nodeType="withEffect">
                                  <p:stCondLst>
                                    <p:cond delay="0"/>
                                  </p:stCondLst>
                                  <p:childTnLst>
                                    <p:set>
                                      <p:cBhvr>
                                        <p:cTn id="65" dur="1" fill="hold">
                                          <p:stCondLst>
                                            <p:cond delay="0"/>
                                          </p:stCondLst>
                                        </p:cTn>
                                        <p:tgtEl>
                                          <p:spTgt spid="86"/>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68" restart="whenNotActive" fill="hold" evtFilter="cancelBubble" nodeType="interactiveSeq">
                <p:stCondLst>
                  <p:cond evt="onClick" delay="0">
                    <p:tgtEl>
                      <p:spTgt spid="8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 presetClass="exit" presetSubtype="0" fill="hold" nodeType="withEffect">
                                  <p:stCondLst>
                                    <p:cond delay="0"/>
                                  </p:stCondLst>
                                  <p:childTnLst>
                                    <p:set>
                                      <p:cBhvr>
                                        <p:cTn id="72" dur="1" fill="hold">
                                          <p:stCondLst>
                                            <p:cond delay="0"/>
                                          </p:stCondLst>
                                        </p:cTn>
                                        <p:tgtEl>
                                          <p:spTgt spid="88"/>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75" restart="whenNotActive" fill="hold" evtFilter="cancelBubble" nodeType="interactiveSeq">
                <p:stCondLst>
                  <p:cond evt="onClick" delay="0">
                    <p:tgtEl>
                      <p:spTgt spid="90"/>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 presetClass="exit" presetSubtype="0" fill="hold" nodeType="withEffect">
                                  <p:stCondLst>
                                    <p:cond delay="0"/>
                                  </p:stCondLst>
                                  <p:childTnLst>
                                    <p:set>
                                      <p:cBhvr>
                                        <p:cTn id="79" dur="1" fill="hold">
                                          <p:stCondLst>
                                            <p:cond delay="0"/>
                                          </p:stCondLst>
                                        </p:cTn>
                                        <p:tgtEl>
                                          <p:spTgt spid="90"/>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82" restart="whenNotActive" fill="hold" evtFilter="cancelBubble" nodeType="interactiveSeq">
                <p:stCondLst>
                  <p:cond evt="onClick" delay="0">
                    <p:tgtEl>
                      <p:spTgt spid="10"/>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 presetClass="entr" presetSubtype="0"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4"/>
                                        </p:tgtEl>
                                        <p:attrNameLst>
                                          <p:attrName>style.visibility</p:attrName>
                                        </p:attrNameLst>
                                      </p:cBhvr>
                                      <p:to>
                                        <p:strVal val="visible"/>
                                      </p:to>
                                    </p:set>
                                  </p:childTnLst>
                                </p:cTn>
                              </p:par>
                              <p:par>
                                <p:cTn id="89" presetID="1" presetClass="exit" presetSubtype="0" fill="hold" grpId="3" nodeType="withEffect">
                                  <p:stCondLst>
                                    <p:cond delay="0"/>
                                  </p:stCondLst>
                                  <p:childTnLst>
                                    <p:set>
                                      <p:cBhvr>
                                        <p:cTn id="90" dur="1" fill="hold">
                                          <p:stCondLst>
                                            <p:cond delay="0"/>
                                          </p:stCondLst>
                                        </p:cTn>
                                        <p:tgtEl>
                                          <p:spTgt spid="73"/>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74"/>
                                        </p:tgtEl>
                                        <p:attrNameLst>
                                          <p:attrName>style.visibility</p:attrName>
                                        </p:attrNameLst>
                                      </p:cBhvr>
                                      <p:to>
                                        <p:strVal val="hidden"/>
                                      </p:to>
                                    </p:set>
                                  </p:childTnLst>
                                </p:cTn>
                              </p:par>
                              <p:par>
                                <p:cTn id="93" presetID="1" presetClass="exit" presetSubtype="0" fill="hold" grpId="3" nodeType="withEffect">
                                  <p:stCondLst>
                                    <p:cond delay="0"/>
                                  </p:stCondLst>
                                  <p:childTnLst>
                                    <p:set>
                                      <p:cBhvr>
                                        <p:cTn id="94" dur="1" fill="hold">
                                          <p:stCondLst>
                                            <p:cond delay="0"/>
                                          </p:stCondLst>
                                        </p:cTn>
                                        <p:tgtEl>
                                          <p:spTgt spid="75"/>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76"/>
                                        </p:tgtEl>
                                        <p:attrNameLst>
                                          <p:attrName>style.visibility</p:attrName>
                                        </p:attrNameLst>
                                      </p:cBhvr>
                                      <p:to>
                                        <p:strVal val="hidden"/>
                                      </p:to>
                                    </p:set>
                                  </p:childTnLst>
                                </p:cTn>
                              </p:par>
                              <p:par>
                                <p:cTn id="97" presetID="1" presetClass="exit" presetSubtype="0" fill="hold" grpId="3" nodeType="withEffect">
                                  <p:stCondLst>
                                    <p:cond delay="0"/>
                                  </p:stCondLst>
                                  <p:childTnLst>
                                    <p:set>
                                      <p:cBhvr>
                                        <p:cTn id="98" dur="1" fill="hold">
                                          <p:stCondLst>
                                            <p:cond delay="0"/>
                                          </p:stCondLst>
                                        </p:cTn>
                                        <p:tgtEl>
                                          <p:spTgt spid="81"/>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82"/>
                                        </p:tgtEl>
                                        <p:attrNameLst>
                                          <p:attrName>style.visibility</p:attrName>
                                        </p:attrNameLst>
                                      </p:cBhvr>
                                      <p:to>
                                        <p:strVal val="hidden"/>
                                      </p:to>
                                    </p:set>
                                  </p:childTnLst>
                                </p:cTn>
                              </p:par>
                              <p:par>
                                <p:cTn id="101" presetID="1" presetClass="exit" presetSubtype="0" fill="hold" grpId="3" nodeType="withEffect">
                                  <p:stCondLst>
                                    <p:cond delay="0"/>
                                  </p:stCondLst>
                                  <p:childTnLst>
                                    <p:set>
                                      <p:cBhvr>
                                        <p:cTn id="102" dur="1" fill="hold">
                                          <p:stCondLst>
                                            <p:cond delay="0"/>
                                          </p:stCondLst>
                                        </p:cTn>
                                        <p:tgtEl>
                                          <p:spTgt spid="85"/>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86"/>
                                        </p:tgtEl>
                                        <p:attrNameLst>
                                          <p:attrName>style.visibility</p:attrName>
                                        </p:attrNameLst>
                                      </p:cBhvr>
                                      <p:to>
                                        <p:strVal val="hidden"/>
                                      </p:to>
                                    </p:set>
                                  </p:childTnLst>
                                </p:cTn>
                              </p:par>
                              <p:par>
                                <p:cTn id="105" presetID="1" presetClass="exit" presetSubtype="0" fill="hold" grpId="3" nodeType="withEffect">
                                  <p:stCondLst>
                                    <p:cond delay="0"/>
                                  </p:stCondLst>
                                  <p:childTnLst>
                                    <p:set>
                                      <p:cBhvr>
                                        <p:cTn id="106" dur="1" fill="hold">
                                          <p:stCondLst>
                                            <p:cond delay="0"/>
                                          </p:stCondLst>
                                        </p:cTn>
                                        <p:tgtEl>
                                          <p:spTgt spid="87"/>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88"/>
                                        </p:tgtEl>
                                        <p:attrNameLst>
                                          <p:attrName>style.visibility</p:attrName>
                                        </p:attrNameLst>
                                      </p:cBhvr>
                                      <p:to>
                                        <p:strVal val="hidden"/>
                                      </p:to>
                                    </p:set>
                                  </p:childTnLst>
                                </p:cTn>
                              </p:par>
                              <p:par>
                                <p:cTn id="109" presetID="1" presetClass="exit" presetSubtype="0" fill="hold" grpId="3" nodeType="withEffect">
                                  <p:stCondLst>
                                    <p:cond delay="0"/>
                                  </p:stCondLst>
                                  <p:childTnLst>
                                    <p:set>
                                      <p:cBhvr>
                                        <p:cTn id="110" dur="1" fill="hold">
                                          <p:stCondLst>
                                            <p:cond delay="0"/>
                                          </p:stCondLst>
                                        </p:cTn>
                                        <p:tgtEl>
                                          <p:spTgt spid="89"/>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13" restart="whenNotActive" fill="hold" evtFilter="cancelBubble" nodeType="interactiveSeq">
                <p:stCondLst>
                  <p:cond evt="onClick" delay="0">
                    <p:tgtEl>
                      <p:spTgt spid="18"/>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 presetClass="entr" presetSubtype="0" fill="hold" grpId="0" nodeType="afterEffect">
                                  <p:stCondLst>
                                    <p:cond delay="0"/>
                                  </p:stCondLst>
                                  <p:childTnLst>
                                    <p:set>
                                      <p:cBhvr>
                                        <p:cTn id="117" dur="1" fill="hold">
                                          <p:stCondLst>
                                            <p:cond delay="0"/>
                                          </p:stCondLst>
                                        </p:cTn>
                                        <p:tgtEl>
                                          <p:spTgt spid="7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childTnLst>
                                </p:cTn>
                              </p:par>
                              <p:par>
                                <p:cTn id="120" presetID="1" presetClass="exit" presetSubtype="0" fill="hold" grpId="3" nodeType="withEffect">
                                  <p:stCondLst>
                                    <p:cond delay="0"/>
                                  </p:stCondLst>
                                  <p:childTnLst>
                                    <p:set>
                                      <p:cBhvr>
                                        <p:cTn id="121" dur="1" fill="hold">
                                          <p:stCondLst>
                                            <p:cond delay="0"/>
                                          </p:stCondLst>
                                        </p:cTn>
                                        <p:tgtEl>
                                          <p:spTgt spid="53"/>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34"/>
                                        </p:tgtEl>
                                        <p:attrNameLst>
                                          <p:attrName>style.visibility</p:attrName>
                                        </p:attrNameLst>
                                      </p:cBhvr>
                                      <p:to>
                                        <p:strVal val="hidden"/>
                                      </p:to>
                                    </p:set>
                                  </p:childTnLst>
                                </p:cTn>
                              </p:par>
                              <p:par>
                                <p:cTn id="124" presetID="1" presetClass="exit" presetSubtype="0" fill="hold" grpId="4" nodeType="withEffect">
                                  <p:stCondLst>
                                    <p:cond delay="0"/>
                                  </p:stCondLst>
                                  <p:childTnLst>
                                    <p:set>
                                      <p:cBhvr>
                                        <p:cTn id="125" dur="1" fill="hold">
                                          <p:stCondLst>
                                            <p:cond delay="0"/>
                                          </p:stCondLst>
                                        </p:cTn>
                                        <p:tgtEl>
                                          <p:spTgt spid="75"/>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76"/>
                                        </p:tgtEl>
                                        <p:attrNameLst>
                                          <p:attrName>style.visibility</p:attrName>
                                        </p:attrNameLst>
                                      </p:cBhvr>
                                      <p:to>
                                        <p:strVal val="hidden"/>
                                      </p:to>
                                    </p:set>
                                  </p:childTnLst>
                                </p:cTn>
                              </p:par>
                              <p:par>
                                <p:cTn id="128" presetID="1" presetClass="exit" presetSubtype="0" fill="hold" grpId="4" nodeType="withEffect">
                                  <p:stCondLst>
                                    <p:cond delay="0"/>
                                  </p:stCondLst>
                                  <p:childTnLst>
                                    <p:set>
                                      <p:cBhvr>
                                        <p:cTn id="129" dur="1" fill="hold">
                                          <p:stCondLst>
                                            <p:cond delay="0"/>
                                          </p:stCondLst>
                                        </p:cTn>
                                        <p:tgtEl>
                                          <p:spTgt spid="81"/>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82"/>
                                        </p:tgtEl>
                                        <p:attrNameLst>
                                          <p:attrName>style.visibility</p:attrName>
                                        </p:attrNameLst>
                                      </p:cBhvr>
                                      <p:to>
                                        <p:strVal val="hidden"/>
                                      </p:to>
                                    </p:set>
                                  </p:childTnLst>
                                </p:cTn>
                              </p:par>
                              <p:par>
                                <p:cTn id="132" presetID="1" presetClass="exit" presetSubtype="0" fill="hold" grpId="4" nodeType="withEffect">
                                  <p:stCondLst>
                                    <p:cond delay="0"/>
                                  </p:stCondLst>
                                  <p:childTnLst>
                                    <p:set>
                                      <p:cBhvr>
                                        <p:cTn id="133" dur="1" fill="hold">
                                          <p:stCondLst>
                                            <p:cond delay="0"/>
                                          </p:stCondLst>
                                        </p:cTn>
                                        <p:tgtEl>
                                          <p:spTgt spid="85"/>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86"/>
                                        </p:tgtEl>
                                        <p:attrNameLst>
                                          <p:attrName>style.visibility</p:attrName>
                                        </p:attrNameLst>
                                      </p:cBhvr>
                                      <p:to>
                                        <p:strVal val="hidden"/>
                                      </p:to>
                                    </p:set>
                                  </p:childTnLst>
                                </p:cTn>
                              </p:par>
                              <p:par>
                                <p:cTn id="136" presetID="1" presetClass="exit" presetSubtype="0" fill="hold" grpId="4" nodeType="withEffect">
                                  <p:stCondLst>
                                    <p:cond delay="0"/>
                                  </p:stCondLst>
                                  <p:childTnLst>
                                    <p:set>
                                      <p:cBhvr>
                                        <p:cTn id="137" dur="1" fill="hold">
                                          <p:stCondLst>
                                            <p:cond delay="0"/>
                                          </p:stCondLst>
                                        </p:cTn>
                                        <p:tgtEl>
                                          <p:spTgt spid="87"/>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88"/>
                                        </p:tgtEl>
                                        <p:attrNameLst>
                                          <p:attrName>style.visibility</p:attrName>
                                        </p:attrNameLst>
                                      </p:cBhvr>
                                      <p:to>
                                        <p:strVal val="hidden"/>
                                      </p:to>
                                    </p:set>
                                  </p:childTnLst>
                                </p:cTn>
                              </p:par>
                              <p:par>
                                <p:cTn id="140" presetID="1" presetClass="exit" presetSubtype="0" fill="hold" grpId="4" nodeType="withEffect">
                                  <p:stCondLst>
                                    <p:cond delay="0"/>
                                  </p:stCondLst>
                                  <p:childTnLst>
                                    <p:set>
                                      <p:cBhvr>
                                        <p:cTn id="141" dur="1" fill="hold">
                                          <p:stCondLst>
                                            <p:cond delay="0"/>
                                          </p:stCondLst>
                                        </p:cTn>
                                        <p:tgtEl>
                                          <p:spTgt spid="89"/>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4" restart="whenNotActive" fill="hold" evtFilter="cancelBubble" nodeType="interactiveSeq">
                <p:stCondLst>
                  <p:cond evt="onClick" delay="0">
                    <p:tgtEl>
                      <p:spTgt spid="20"/>
                    </p:tgtEl>
                  </p:cond>
                </p:stCondLst>
                <p:endSync evt="end" delay="0">
                  <p:rtn val="all"/>
                </p:endSync>
                <p:childTnLst>
                  <p:par>
                    <p:cTn id="145" fill="hold" nodeType="clickPar">
                      <p:stCondLst>
                        <p:cond delay="0"/>
                      </p:stCondLst>
                      <p:childTnLst>
                        <p:par>
                          <p:cTn id="146" fill="hold" nodeType="withGroup">
                            <p:stCondLst>
                              <p:cond delay="0"/>
                            </p:stCondLst>
                            <p:childTnLst>
                              <p:par>
                                <p:cTn id="147" presetID="1" presetClass="entr" presetSubtype="0" fill="hold" grpId="0" nodeType="afterEffect">
                                  <p:stCondLst>
                                    <p:cond delay="0"/>
                                  </p:stCondLst>
                                  <p:childTnLst>
                                    <p:set>
                                      <p:cBhvr>
                                        <p:cTn id="148" dur="1" fill="hold">
                                          <p:stCondLst>
                                            <p:cond delay="0"/>
                                          </p:stCondLst>
                                        </p:cTn>
                                        <p:tgtEl>
                                          <p:spTgt spid="75"/>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76"/>
                                        </p:tgtEl>
                                        <p:attrNameLst>
                                          <p:attrName>style.visibility</p:attrName>
                                        </p:attrNameLst>
                                      </p:cBhvr>
                                      <p:to>
                                        <p:strVal val="visible"/>
                                      </p:to>
                                    </p:set>
                                  </p:childTnLst>
                                </p:cTn>
                              </p:par>
                              <p:par>
                                <p:cTn id="151" presetID="1" presetClass="exit" presetSubtype="0" fill="hold" grpId="4" nodeType="withEffect">
                                  <p:stCondLst>
                                    <p:cond delay="0"/>
                                  </p:stCondLst>
                                  <p:childTnLst>
                                    <p:set>
                                      <p:cBhvr>
                                        <p:cTn id="152" dur="1" fill="hold">
                                          <p:stCondLst>
                                            <p:cond delay="0"/>
                                          </p:stCondLst>
                                        </p:cTn>
                                        <p:tgtEl>
                                          <p:spTgt spid="53"/>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34"/>
                                        </p:tgtEl>
                                        <p:attrNameLst>
                                          <p:attrName>style.visibility</p:attrName>
                                        </p:attrNameLst>
                                      </p:cBhvr>
                                      <p:to>
                                        <p:strVal val="hidden"/>
                                      </p:to>
                                    </p:set>
                                  </p:childTnLst>
                                </p:cTn>
                              </p:par>
                              <p:par>
                                <p:cTn id="155" presetID="1" presetClass="exit" presetSubtype="0" fill="hold" grpId="4" nodeType="withEffect">
                                  <p:stCondLst>
                                    <p:cond delay="0"/>
                                  </p:stCondLst>
                                  <p:childTnLst>
                                    <p:set>
                                      <p:cBhvr>
                                        <p:cTn id="156" dur="1" fill="hold">
                                          <p:stCondLst>
                                            <p:cond delay="0"/>
                                          </p:stCondLst>
                                        </p:cTn>
                                        <p:tgtEl>
                                          <p:spTgt spid="73"/>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74"/>
                                        </p:tgtEl>
                                        <p:attrNameLst>
                                          <p:attrName>style.visibility</p:attrName>
                                        </p:attrNameLst>
                                      </p:cBhvr>
                                      <p:to>
                                        <p:strVal val="hidden"/>
                                      </p:to>
                                    </p:set>
                                  </p:childTnLst>
                                </p:cTn>
                              </p:par>
                              <p:par>
                                <p:cTn id="159" presetID="1" presetClass="exit" presetSubtype="0" fill="hold" grpId="5" nodeType="withEffect">
                                  <p:stCondLst>
                                    <p:cond delay="0"/>
                                  </p:stCondLst>
                                  <p:childTnLst>
                                    <p:set>
                                      <p:cBhvr>
                                        <p:cTn id="160" dur="1" fill="hold">
                                          <p:stCondLst>
                                            <p:cond delay="0"/>
                                          </p:stCondLst>
                                        </p:cTn>
                                        <p:tgtEl>
                                          <p:spTgt spid="81"/>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82"/>
                                        </p:tgtEl>
                                        <p:attrNameLst>
                                          <p:attrName>style.visibility</p:attrName>
                                        </p:attrNameLst>
                                      </p:cBhvr>
                                      <p:to>
                                        <p:strVal val="hidden"/>
                                      </p:to>
                                    </p:set>
                                  </p:childTnLst>
                                </p:cTn>
                              </p:par>
                              <p:par>
                                <p:cTn id="163" presetID="1" presetClass="exit" presetSubtype="0" fill="hold" grpId="5" nodeType="withEffect">
                                  <p:stCondLst>
                                    <p:cond delay="0"/>
                                  </p:stCondLst>
                                  <p:childTnLst>
                                    <p:set>
                                      <p:cBhvr>
                                        <p:cTn id="164" dur="1" fill="hold">
                                          <p:stCondLst>
                                            <p:cond delay="0"/>
                                          </p:stCondLst>
                                        </p:cTn>
                                        <p:tgtEl>
                                          <p:spTgt spid="85"/>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86"/>
                                        </p:tgtEl>
                                        <p:attrNameLst>
                                          <p:attrName>style.visibility</p:attrName>
                                        </p:attrNameLst>
                                      </p:cBhvr>
                                      <p:to>
                                        <p:strVal val="hidden"/>
                                      </p:to>
                                    </p:set>
                                  </p:childTnLst>
                                </p:cTn>
                              </p:par>
                              <p:par>
                                <p:cTn id="167" presetID="1" presetClass="exit" presetSubtype="0" fill="hold" grpId="5" nodeType="withEffect">
                                  <p:stCondLst>
                                    <p:cond delay="0"/>
                                  </p:stCondLst>
                                  <p:childTnLst>
                                    <p:set>
                                      <p:cBhvr>
                                        <p:cTn id="168" dur="1" fill="hold">
                                          <p:stCondLst>
                                            <p:cond delay="0"/>
                                          </p:stCondLst>
                                        </p:cTn>
                                        <p:tgtEl>
                                          <p:spTgt spid="87"/>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88"/>
                                        </p:tgtEl>
                                        <p:attrNameLst>
                                          <p:attrName>style.visibility</p:attrName>
                                        </p:attrNameLst>
                                      </p:cBhvr>
                                      <p:to>
                                        <p:strVal val="hidden"/>
                                      </p:to>
                                    </p:set>
                                  </p:childTnLst>
                                </p:cTn>
                              </p:par>
                              <p:par>
                                <p:cTn id="171" presetID="1" presetClass="exit" presetSubtype="0" fill="hold" grpId="5" nodeType="withEffect">
                                  <p:stCondLst>
                                    <p:cond delay="0"/>
                                  </p:stCondLst>
                                  <p:childTnLst>
                                    <p:set>
                                      <p:cBhvr>
                                        <p:cTn id="172" dur="1" fill="hold">
                                          <p:stCondLst>
                                            <p:cond delay="0"/>
                                          </p:stCondLst>
                                        </p:cTn>
                                        <p:tgtEl>
                                          <p:spTgt spid="89"/>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75" restart="whenNotActive" fill="hold" evtFilter="cancelBubble" nodeType="interactiveSeq">
                <p:stCondLst>
                  <p:cond evt="onClick" delay="0">
                    <p:tgtEl>
                      <p:spTgt spid="25"/>
                    </p:tgtEl>
                  </p:cond>
                </p:stCondLst>
                <p:endSync evt="end" delay="0">
                  <p:rtn val="all"/>
                </p:endSync>
                <p:childTnLst>
                  <p:par>
                    <p:cTn id="176" fill="hold" nodeType="clickPar">
                      <p:stCondLst>
                        <p:cond delay="0"/>
                      </p:stCondLst>
                      <p:childTnLst>
                        <p:par>
                          <p:cTn id="177" fill="hold" nodeType="withGroup">
                            <p:stCondLst>
                              <p:cond delay="0"/>
                            </p:stCondLst>
                            <p:childTnLst>
                              <p:par>
                                <p:cTn id="178" presetID="1" presetClass="entr" presetSubtype="0" fill="hold" grpId="0" nodeType="afterEffect">
                                  <p:stCondLst>
                                    <p:cond delay="0"/>
                                  </p:stCondLst>
                                  <p:childTnLst>
                                    <p:set>
                                      <p:cBhvr>
                                        <p:cTn id="179" dur="1" fill="hold">
                                          <p:stCondLst>
                                            <p:cond delay="0"/>
                                          </p:stCondLst>
                                        </p:cTn>
                                        <p:tgtEl>
                                          <p:spTgt spid="81"/>
                                        </p:tgtEl>
                                        <p:attrNameLst>
                                          <p:attrName>style.visibility</p:attrName>
                                        </p:attrNameLst>
                                      </p:cBhvr>
                                      <p:to>
                                        <p:strVal val="visible"/>
                                      </p:to>
                                    </p:set>
                                  </p:childTnLst>
                                </p:cTn>
                              </p:par>
                              <p:par>
                                <p:cTn id="180" presetID="1" presetClass="entr" presetSubtype="0" fill="hold" nodeType="withEffect">
                                  <p:stCondLst>
                                    <p:cond delay="0"/>
                                  </p:stCondLst>
                                  <p:childTnLst>
                                    <p:set>
                                      <p:cBhvr>
                                        <p:cTn id="181" dur="1" fill="hold">
                                          <p:stCondLst>
                                            <p:cond delay="0"/>
                                          </p:stCondLst>
                                        </p:cTn>
                                        <p:tgtEl>
                                          <p:spTgt spid="82"/>
                                        </p:tgtEl>
                                        <p:attrNameLst>
                                          <p:attrName>style.visibility</p:attrName>
                                        </p:attrNameLst>
                                      </p:cBhvr>
                                      <p:to>
                                        <p:strVal val="visible"/>
                                      </p:to>
                                    </p:set>
                                  </p:childTnLst>
                                </p:cTn>
                              </p:par>
                              <p:par>
                                <p:cTn id="182" presetID="1" presetClass="exit" presetSubtype="0" fill="hold" grpId="5" nodeType="withEffect">
                                  <p:stCondLst>
                                    <p:cond delay="0"/>
                                  </p:stCondLst>
                                  <p:childTnLst>
                                    <p:set>
                                      <p:cBhvr>
                                        <p:cTn id="183" dur="1" fill="hold">
                                          <p:stCondLst>
                                            <p:cond delay="0"/>
                                          </p:stCondLst>
                                        </p:cTn>
                                        <p:tgtEl>
                                          <p:spTgt spid="53"/>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34"/>
                                        </p:tgtEl>
                                        <p:attrNameLst>
                                          <p:attrName>style.visibility</p:attrName>
                                        </p:attrNameLst>
                                      </p:cBhvr>
                                      <p:to>
                                        <p:strVal val="hidden"/>
                                      </p:to>
                                    </p:set>
                                  </p:childTnLst>
                                </p:cTn>
                              </p:par>
                              <p:par>
                                <p:cTn id="186" presetID="1" presetClass="exit" presetSubtype="0" fill="hold" grpId="5" nodeType="withEffect">
                                  <p:stCondLst>
                                    <p:cond delay="0"/>
                                  </p:stCondLst>
                                  <p:childTnLst>
                                    <p:set>
                                      <p:cBhvr>
                                        <p:cTn id="187" dur="1" fill="hold">
                                          <p:stCondLst>
                                            <p:cond delay="0"/>
                                          </p:stCondLst>
                                        </p:cTn>
                                        <p:tgtEl>
                                          <p:spTgt spid="73"/>
                                        </p:tgtEl>
                                        <p:attrNameLst>
                                          <p:attrName>style.visibility</p:attrName>
                                        </p:attrNameLst>
                                      </p:cBhvr>
                                      <p:to>
                                        <p:strVal val="hidden"/>
                                      </p:to>
                                    </p:set>
                                  </p:childTnLst>
                                </p:cTn>
                              </p:par>
                              <p:par>
                                <p:cTn id="188" presetID="1" presetClass="exit" presetSubtype="0" fill="hold" nodeType="withEffect">
                                  <p:stCondLst>
                                    <p:cond delay="0"/>
                                  </p:stCondLst>
                                  <p:childTnLst>
                                    <p:set>
                                      <p:cBhvr>
                                        <p:cTn id="189" dur="1" fill="hold">
                                          <p:stCondLst>
                                            <p:cond delay="0"/>
                                          </p:stCondLst>
                                        </p:cTn>
                                        <p:tgtEl>
                                          <p:spTgt spid="74"/>
                                        </p:tgtEl>
                                        <p:attrNameLst>
                                          <p:attrName>style.visibility</p:attrName>
                                        </p:attrNameLst>
                                      </p:cBhvr>
                                      <p:to>
                                        <p:strVal val="hidden"/>
                                      </p:to>
                                    </p:set>
                                  </p:childTnLst>
                                </p:cTn>
                              </p:par>
                              <p:par>
                                <p:cTn id="190" presetID="1" presetClass="exit" presetSubtype="0" fill="hold" grpId="5" nodeType="withEffect">
                                  <p:stCondLst>
                                    <p:cond delay="0"/>
                                  </p:stCondLst>
                                  <p:childTnLst>
                                    <p:set>
                                      <p:cBhvr>
                                        <p:cTn id="191" dur="1" fill="hold">
                                          <p:stCondLst>
                                            <p:cond delay="0"/>
                                          </p:stCondLst>
                                        </p:cTn>
                                        <p:tgtEl>
                                          <p:spTgt spid="75"/>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76"/>
                                        </p:tgtEl>
                                        <p:attrNameLst>
                                          <p:attrName>style.visibility</p:attrName>
                                        </p:attrNameLst>
                                      </p:cBhvr>
                                      <p:to>
                                        <p:strVal val="hidden"/>
                                      </p:to>
                                    </p:set>
                                  </p:childTnLst>
                                </p:cTn>
                              </p:par>
                              <p:par>
                                <p:cTn id="194" presetID="1" presetClass="exit" presetSubtype="0" fill="hold" grpId="6" nodeType="withEffect">
                                  <p:stCondLst>
                                    <p:cond delay="0"/>
                                  </p:stCondLst>
                                  <p:childTnLst>
                                    <p:set>
                                      <p:cBhvr>
                                        <p:cTn id="195" dur="1" fill="hold">
                                          <p:stCondLst>
                                            <p:cond delay="0"/>
                                          </p:stCondLst>
                                        </p:cTn>
                                        <p:tgtEl>
                                          <p:spTgt spid="85"/>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86"/>
                                        </p:tgtEl>
                                        <p:attrNameLst>
                                          <p:attrName>style.visibility</p:attrName>
                                        </p:attrNameLst>
                                      </p:cBhvr>
                                      <p:to>
                                        <p:strVal val="hidden"/>
                                      </p:to>
                                    </p:set>
                                  </p:childTnLst>
                                </p:cTn>
                              </p:par>
                              <p:par>
                                <p:cTn id="198" presetID="1" presetClass="exit" presetSubtype="0" fill="hold" grpId="6" nodeType="withEffect">
                                  <p:stCondLst>
                                    <p:cond delay="0"/>
                                  </p:stCondLst>
                                  <p:childTnLst>
                                    <p:set>
                                      <p:cBhvr>
                                        <p:cTn id="199" dur="1" fill="hold">
                                          <p:stCondLst>
                                            <p:cond delay="0"/>
                                          </p:stCondLst>
                                        </p:cTn>
                                        <p:tgtEl>
                                          <p:spTgt spid="87"/>
                                        </p:tgtEl>
                                        <p:attrNameLst>
                                          <p:attrName>style.visibility</p:attrName>
                                        </p:attrNameLst>
                                      </p:cBhvr>
                                      <p:to>
                                        <p:strVal val="hidden"/>
                                      </p:to>
                                    </p:set>
                                  </p:childTnLst>
                                </p:cTn>
                              </p:par>
                              <p:par>
                                <p:cTn id="200" presetID="1" presetClass="exit" presetSubtype="0" fill="hold" nodeType="withEffect">
                                  <p:stCondLst>
                                    <p:cond delay="0"/>
                                  </p:stCondLst>
                                  <p:childTnLst>
                                    <p:set>
                                      <p:cBhvr>
                                        <p:cTn id="201" dur="1" fill="hold">
                                          <p:stCondLst>
                                            <p:cond delay="0"/>
                                          </p:stCondLst>
                                        </p:cTn>
                                        <p:tgtEl>
                                          <p:spTgt spid="88"/>
                                        </p:tgtEl>
                                        <p:attrNameLst>
                                          <p:attrName>style.visibility</p:attrName>
                                        </p:attrNameLst>
                                      </p:cBhvr>
                                      <p:to>
                                        <p:strVal val="hidden"/>
                                      </p:to>
                                    </p:set>
                                  </p:childTnLst>
                                </p:cTn>
                              </p:par>
                              <p:par>
                                <p:cTn id="202" presetID="1" presetClass="exit" presetSubtype="0" fill="hold" grpId="6" nodeType="withEffect">
                                  <p:stCondLst>
                                    <p:cond delay="0"/>
                                  </p:stCondLst>
                                  <p:childTnLst>
                                    <p:set>
                                      <p:cBhvr>
                                        <p:cTn id="203" dur="1" fill="hold">
                                          <p:stCondLst>
                                            <p:cond delay="0"/>
                                          </p:stCondLst>
                                        </p:cTn>
                                        <p:tgtEl>
                                          <p:spTgt spid="89"/>
                                        </p:tgtEl>
                                        <p:attrNameLst>
                                          <p:attrName>style.visibility</p:attrName>
                                        </p:attrNameLst>
                                      </p:cBhvr>
                                      <p:to>
                                        <p:strVal val="hidden"/>
                                      </p:to>
                                    </p:set>
                                  </p:childTnLst>
                                </p:cTn>
                              </p:par>
                              <p:par>
                                <p:cTn id="204" presetID="1" presetClass="exit" presetSubtype="0" fill="hold" nodeType="withEffect">
                                  <p:stCondLst>
                                    <p:cond delay="0"/>
                                  </p:stCondLst>
                                  <p:childTnLst>
                                    <p:set>
                                      <p:cBhvr>
                                        <p:cTn id="205"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6" restart="whenNotActive" fill="hold" evtFilter="cancelBubble" nodeType="interactiveSeq">
                <p:stCondLst>
                  <p:cond evt="onClick" delay="0">
                    <p:tgtEl>
                      <p:spTgt spid="30"/>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1" presetClass="entr" presetSubtype="0" fill="hold" grpId="0" nodeType="afterEffect">
                                  <p:stCondLst>
                                    <p:cond delay="0"/>
                                  </p:stCondLst>
                                  <p:childTnLst>
                                    <p:set>
                                      <p:cBhvr>
                                        <p:cTn id="210" dur="1" fill="hold">
                                          <p:stCondLst>
                                            <p:cond delay="0"/>
                                          </p:stCondLst>
                                        </p:cTn>
                                        <p:tgtEl>
                                          <p:spTgt spid="85"/>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86"/>
                                        </p:tgtEl>
                                        <p:attrNameLst>
                                          <p:attrName>style.visibility</p:attrName>
                                        </p:attrNameLst>
                                      </p:cBhvr>
                                      <p:to>
                                        <p:strVal val="visible"/>
                                      </p:to>
                                    </p:set>
                                  </p:childTnLst>
                                </p:cTn>
                              </p:par>
                              <p:par>
                                <p:cTn id="213" presetID="1" presetClass="exit" presetSubtype="0" fill="hold" grpId="6" nodeType="withEffect">
                                  <p:stCondLst>
                                    <p:cond delay="0"/>
                                  </p:stCondLst>
                                  <p:childTnLst>
                                    <p:set>
                                      <p:cBhvr>
                                        <p:cTn id="214" dur="1" fill="hold">
                                          <p:stCondLst>
                                            <p:cond delay="0"/>
                                          </p:stCondLst>
                                        </p:cTn>
                                        <p:tgtEl>
                                          <p:spTgt spid="53"/>
                                        </p:tgtEl>
                                        <p:attrNameLst>
                                          <p:attrName>style.visibility</p:attrName>
                                        </p:attrNameLst>
                                      </p:cBhvr>
                                      <p:to>
                                        <p:strVal val="hidden"/>
                                      </p:to>
                                    </p:set>
                                  </p:childTnLst>
                                </p:cTn>
                              </p:par>
                              <p:par>
                                <p:cTn id="215" presetID="1" presetClass="exit" presetSubtype="0" fill="hold" nodeType="withEffect">
                                  <p:stCondLst>
                                    <p:cond delay="0"/>
                                  </p:stCondLst>
                                  <p:childTnLst>
                                    <p:set>
                                      <p:cBhvr>
                                        <p:cTn id="216" dur="1" fill="hold">
                                          <p:stCondLst>
                                            <p:cond delay="0"/>
                                          </p:stCondLst>
                                        </p:cTn>
                                        <p:tgtEl>
                                          <p:spTgt spid="34"/>
                                        </p:tgtEl>
                                        <p:attrNameLst>
                                          <p:attrName>style.visibility</p:attrName>
                                        </p:attrNameLst>
                                      </p:cBhvr>
                                      <p:to>
                                        <p:strVal val="hidden"/>
                                      </p:to>
                                    </p:set>
                                  </p:childTnLst>
                                </p:cTn>
                              </p:par>
                              <p:par>
                                <p:cTn id="217" presetID="1" presetClass="exit" presetSubtype="0" fill="hold" grpId="6" nodeType="withEffect">
                                  <p:stCondLst>
                                    <p:cond delay="0"/>
                                  </p:stCondLst>
                                  <p:childTnLst>
                                    <p:set>
                                      <p:cBhvr>
                                        <p:cTn id="218" dur="1" fill="hold">
                                          <p:stCondLst>
                                            <p:cond delay="0"/>
                                          </p:stCondLst>
                                        </p:cTn>
                                        <p:tgtEl>
                                          <p:spTgt spid="73"/>
                                        </p:tgtEl>
                                        <p:attrNameLst>
                                          <p:attrName>style.visibility</p:attrName>
                                        </p:attrNameLst>
                                      </p:cBhvr>
                                      <p:to>
                                        <p:strVal val="hidden"/>
                                      </p:to>
                                    </p:set>
                                  </p:childTnLst>
                                </p:cTn>
                              </p:par>
                              <p:par>
                                <p:cTn id="219" presetID="1" presetClass="exit" presetSubtype="0" fill="hold" nodeType="withEffect">
                                  <p:stCondLst>
                                    <p:cond delay="0"/>
                                  </p:stCondLst>
                                  <p:childTnLst>
                                    <p:set>
                                      <p:cBhvr>
                                        <p:cTn id="220" dur="1" fill="hold">
                                          <p:stCondLst>
                                            <p:cond delay="0"/>
                                          </p:stCondLst>
                                        </p:cTn>
                                        <p:tgtEl>
                                          <p:spTgt spid="74"/>
                                        </p:tgtEl>
                                        <p:attrNameLst>
                                          <p:attrName>style.visibility</p:attrName>
                                        </p:attrNameLst>
                                      </p:cBhvr>
                                      <p:to>
                                        <p:strVal val="hidden"/>
                                      </p:to>
                                    </p:set>
                                  </p:childTnLst>
                                </p:cTn>
                              </p:par>
                              <p:par>
                                <p:cTn id="221" presetID="1" presetClass="exit" presetSubtype="0" fill="hold" grpId="6" nodeType="withEffect">
                                  <p:stCondLst>
                                    <p:cond delay="0"/>
                                  </p:stCondLst>
                                  <p:childTnLst>
                                    <p:set>
                                      <p:cBhvr>
                                        <p:cTn id="222" dur="1" fill="hold">
                                          <p:stCondLst>
                                            <p:cond delay="0"/>
                                          </p:stCondLst>
                                        </p:cTn>
                                        <p:tgtEl>
                                          <p:spTgt spid="75"/>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76"/>
                                        </p:tgtEl>
                                        <p:attrNameLst>
                                          <p:attrName>style.visibility</p:attrName>
                                        </p:attrNameLst>
                                      </p:cBhvr>
                                      <p:to>
                                        <p:strVal val="hidden"/>
                                      </p:to>
                                    </p:set>
                                  </p:childTnLst>
                                </p:cTn>
                              </p:par>
                              <p:par>
                                <p:cTn id="225" presetID="1" presetClass="exit" presetSubtype="0" fill="hold" grpId="6" nodeType="withEffect">
                                  <p:stCondLst>
                                    <p:cond delay="0"/>
                                  </p:stCondLst>
                                  <p:childTnLst>
                                    <p:set>
                                      <p:cBhvr>
                                        <p:cTn id="226" dur="1" fill="hold">
                                          <p:stCondLst>
                                            <p:cond delay="0"/>
                                          </p:stCondLst>
                                        </p:cTn>
                                        <p:tgtEl>
                                          <p:spTgt spid="81"/>
                                        </p:tgtEl>
                                        <p:attrNameLst>
                                          <p:attrName>style.visibility</p:attrName>
                                        </p:attrNameLst>
                                      </p:cBhvr>
                                      <p:to>
                                        <p:strVal val="hidden"/>
                                      </p:to>
                                    </p:set>
                                  </p:childTnLst>
                                </p:cTn>
                              </p:par>
                              <p:par>
                                <p:cTn id="227" presetID="1" presetClass="exit" presetSubtype="0" fill="hold" nodeType="withEffect">
                                  <p:stCondLst>
                                    <p:cond delay="0"/>
                                  </p:stCondLst>
                                  <p:childTnLst>
                                    <p:set>
                                      <p:cBhvr>
                                        <p:cTn id="228" dur="1" fill="hold">
                                          <p:stCondLst>
                                            <p:cond delay="0"/>
                                          </p:stCondLst>
                                        </p:cTn>
                                        <p:tgtEl>
                                          <p:spTgt spid="82"/>
                                        </p:tgtEl>
                                        <p:attrNameLst>
                                          <p:attrName>style.visibility</p:attrName>
                                        </p:attrNameLst>
                                      </p:cBhvr>
                                      <p:to>
                                        <p:strVal val="hidden"/>
                                      </p:to>
                                    </p:set>
                                  </p:childTnLst>
                                </p:cTn>
                              </p:par>
                              <p:par>
                                <p:cTn id="229" presetID="1" presetClass="exit" presetSubtype="0" fill="hold" grpId="7" nodeType="withEffect">
                                  <p:stCondLst>
                                    <p:cond delay="0"/>
                                  </p:stCondLst>
                                  <p:childTnLst>
                                    <p:set>
                                      <p:cBhvr>
                                        <p:cTn id="230" dur="1" fill="hold">
                                          <p:stCondLst>
                                            <p:cond delay="0"/>
                                          </p:stCondLst>
                                        </p:cTn>
                                        <p:tgtEl>
                                          <p:spTgt spid="87"/>
                                        </p:tgtEl>
                                        <p:attrNameLst>
                                          <p:attrName>style.visibility</p:attrName>
                                        </p:attrNameLst>
                                      </p:cBhvr>
                                      <p:to>
                                        <p:strVal val="hidden"/>
                                      </p:to>
                                    </p:set>
                                  </p:childTnLst>
                                </p:cTn>
                              </p:par>
                              <p:par>
                                <p:cTn id="231" presetID="1" presetClass="exit" presetSubtype="0" fill="hold" nodeType="withEffect">
                                  <p:stCondLst>
                                    <p:cond delay="0"/>
                                  </p:stCondLst>
                                  <p:childTnLst>
                                    <p:set>
                                      <p:cBhvr>
                                        <p:cTn id="232" dur="1" fill="hold">
                                          <p:stCondLst>
                                            <p:cond delay="0"/>
                                          </p:stCondLst>
                                        </p:cTn>
                                        <p:tgtEl>
                                          <p:spTgt spid="88"/>
                                        </p:tgtEl>
                                        <p:attrNameLst>
                                          <p:attrName>style.visibility</p:attrName>
                                        </p:attrNameLst>
                                      </p:cBhvr>
                                      <p:to>
                                        <p:strVal val="hidden"/>
                                      </p:to>
                                    </p:set>
                                  </p:childTnLst>
                                </p:cTn>
                              </p:par>
                              <p:par>
                                <p:cTn id="233" presetID="1" presetClass="exit" presetSubtype="0" fill="hold" grpId="7" nodeType="withEffect">
                                  <p:stCondLst>
                                    <p:cond delay="0"/>
                                  </p:stCondLst>
                                  <p:childTnLst>
                                    <p:set>
                                      <p:cBhvr>
                                        <p:cTn id="234" dur="1" fill="hold">
                                          <p:stCondLst>
                                            <p:cond delay="0"/>
                                          </p:stCondLst>
                                        </p:cTn>
                                        <p:tgtEl>
                                          <p:spTgt spid="89"/>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7" restart="whenNotActive" fill="hold" evtFilter="cancelBubble" nodeType="interactiveSeq">
                <p:stCondLst>
                  <p:cond evt="onClick" delay="0">
                    <p:tgtEl>
                      <p:spTgt spid="36"/>
                    </p:tgtEl>
                  </p:cond>
                </p:stCondLst>
                <p:endSync evt="end" delay="0">
                  <p:rtn val="all"/>
                </p:endSync>
                <p:childTnLst>
                  <p:par>
                    <p:cTn id="238" fill="hold" nodeType="clickPar">
                      <p:stCondLst>
                        <p:cond delay="0"/>
                      </p:stCondLst>
                      <p:childTnLst>
                        <p:par>
                          <p:cTn id="239" fill="hold" nodeType="withGroup">
                            <p:stCondLst>
                              <p:cond delay="0"/>
                            </p:stCondLst>
                            <p:childTnLst>
                              <p:par>
                                <p:cTn id="240" presetID="1" presetClass="entr" presetSubtype="0" fill="hold" grpId="0" nodeType="afterEffect">
                                  <p:stCondLst>
                                    <p:cond delay="0"/>
                                  </p:stCondLst>
                                  <p:childTnLst>
                                    <p:set>
                                      <p:cBhvr>
                                        <p:cTn id="241" dur="1" fill="hold">
                                          <p:stCondLst>
                                            <p:cond delay="0"/>
                                          </p:stCondLst>
                                        </p:cTn>
                                        <p:tgtEl>
                                          <p:spTgt spid="87"/>
                                        </p:tgtEl>
                                        <p:attrNameLst>
                                          <p:attrName>style.visibility</p:attrName>
                                        </p:attrNameLst>
                                      </p:cBhvr>
                                      <p:to>
                                        <p:strVal val="visible"/>
                                      </p:to>
                                    </p:set>
                                  </p:childTnLst>
                                </p:cTn>
                              </p:par>
                              <p:par>
                                <p:cTn id="242" presetID="1" presetClass="entr" presetSubtype="0" fill="hold" nodeType="withEffect">
                                  <p:stCondLst>
                                    <p:cond delay="0"/>
                                  </p:stCondLst>
                                  <p:childTnLst>
                                    <p:set>
                                      <p:cBhvr>
                                        <p:cTn id="243" dur="1" fill="hold">
                                          <p:stCondLst>
                                            <p:cond delay="0"/>
                                          </p:stCondLst>
                                        </p:cTn>
                                        <p:tgtEl>
                                          <p:spTgt spid="88"/>
                                        </p:tgtEl>
                                        <p:attrNameLst>
                                          <p:attrName>style.visibility</p:attrName>
                                        </p:attrNameLst>
                                      </p:cBhvr>
                                      <p:to>
                                        <p:strVal val="visible"/>
                                      </p:to>
                                    </p:set>
                                  </p:childTnLst>
                                </p:cTn>
                              </p:par>
                              <p:par>
                                <p:cTn id="244" presetID="1" presetClass="exit" presetSubtype="0" fill="hold" grpId="7" nodeType="withEffect">
                                  <p:stCondLst>
                                    <p:cond delay="0"/>
                                  </p:stCondLst>
                                  <p:childTnLst>
                                    <p:set>
                                      <p:cBhvr>
                                        <p:cTn id="245" dur="1" fill="hold">
                                          <p:stCondLst>
                                            <p:cond delay="0"/>
                                          </p:stCondLst>
                                        </p:cTn>
                                        <p:tgtEl>
                                          <p:spTgt spid="53"/>
                                        </p:tgtEl>
                                        <p:attrNameLst>
                                          <p:attrName>style.visibility</p:attrName>
                                        </p:attrNameLst>
                                      </p:cBhvr>
                                      <p:to>
                                        <p:strVal val="hidden"/>
                                      </p:to>
                                    </p:set>
                                  </p:childTnLst>
                                </p:cTn>
                              </p:par>
                              <p:par>
                                <p:cTn id="246" presetID="1" presetClass="exit" presetSubtype="0" fill="hold" nodeType="withEffect">
                                  <p:stCondLst>
                                    <p:cond delay="0"/>
                                  </p:stCondLst>
                                  <p:childTnLst>
                                    <p:set>
                                      <p:cBhvr>
                                        <p:cTn id="247" dur="1" fill="hold">
                                          <p:stCondLst>
                                            <p:cond delay="0"/>
                                          </p:stCondLst>
                                        </p:cTn>
                                        <p:tgtEl>
                                          <p:spTgt spid="34"/>
                                        </p:tgtEl>
                                        <p:attrNameLst>
                                          <p:attrName>style.visibility</p:attrName>
                                        </p:attrNameLst>
                                      </p:cBhvr>
                                      <p:to>
                                        <p:strVal val="hidden"/>
                                      </p:to>
                                    </p:set>
                                  </p:childTnLst>
                                </p:cTn>
                              </p:par>
                              <p:par>
                                <p:cTn id="248" presetID="1" presetClass="exit" presetSubtype="0" fill="hold" grpId="7" nodeType="withEffect">
                                  <p:stCondLst>
                                    <p:cond delay="0"/>
                                  </p:stCondLst>
                                  <p:childTnLst>
                                    <p:set>
                                      <p:cBhvr>
                                        <p:cTn id="249" dur="1" fill="hold">
                                          <p:stCondLst>
                                            <p:cond delay="0"/>
                                          </p:stCondLst>
                                        </p:cTn>
                                        <p:tgtEl>
                                          <p:spTgt spid="73"/>
                                        </p:tgtEl>
                                        <p:attrNameLst>
                                          <p:attrName>style.visibility</p:attrName>
                                        </p:attrNameLst>
                                      </p:cBhvr>
                                      <p:to>
                                        <p:strVal val="hidden"/>
                                      </p:to>
                                    </p:set>
                                  </p:childTnLst>
                                </p:cTn>
                              </p:par>
                              <p:par>
                                <p:cTn id="250" presetID="1" presetClass="exit" presetSubtype="0" fill="hold" nodeType="withEffect">
                                  <p:stCondLst>
                                    <p:cond delay="0"/>
                                  </p:stCondLst>
                                  <p:childTnLst>
                                    <p:set>
                                      <p:cBhvr>
                                        <p:cTn id="251" dur="1" fill="hold">
                                          <p:stCondLst>
                                            <p:cond delay="0"/>
                                          </p:stCondLst>
                                        </p:cTn>
                                        <p:tgtEl>
                                          <p:spTgt spid="74"/>
                                        </p:tgtEl>
                                        <p:attrNameLst>
                                          <p:attrName>style.visibility</p:attrName>
                                        </p:attrNameLst>
                                      </p:cBhvr>
                                      <p:to>
                                        <p:strVal val="hidden"/>
                                      </p:to>
                                    </p:set>
                                  </p:childTnLst>
                                </p:cTn>
                              </p:par>
                              <p:par>
                                <p:cTn id="252" presetID="1" presetClass="exit" presetSubtype="0" fill="hold" grpId="7" nodeType="withEffect">
                                  <p:stCondLst>
                                    <p:cond delay="0"/>
                                  </p:stCondLst>
                                  <p:childTnLst>
                                    <p:set>
                                      <p:cBhvr>
                                        <p:cTn id="253" dur="1" fill="hold">
                                          <p:stCondLst>
                                            <p:cond delay="0"/>
                                          </p:stCondLst>
                                        </p:cTn>
                                        <p:tgtEl>
                                          <p:spTgt spid="75"/>
                                        </p:tgtEl>
                                        <p:attrNameLst>
                                          <p:attrName>style.visibility</p:attrName>
                                        </p:attrNameLst>
                                      </p:cBhvr>
                                      <p:to>
                                        <p:strVal val="hidden"/>
                                      </p:to>
                                    </p:set>
                                  </p:childTnLst>
                                </p:cTn>
                              </p:par>
                              <p:par>
                                <p:cTn id="254" presetID="1" presetClass="exit" presetSubtype="0" fill="hold" nodeType="withEffect">
                                  <p:stCondLst>
                                    <p:cond delay="0"/>
                                  </p:stCondLst>
                                  <p:childTnLst>
                                    <p:set>
                                      <p:cBhvr>
                                        <p:cTn id="255" dur="1" fill="hold">
                                          <p:stCondLst>
                                            <p:cond delay="0"/>
                                          </p:stCondLst>
                                        </p:cTn>
                                        <p:tgtEl>
                                          <p:spTgt spid="76"/>
                                        </p:tgtEl>
                                        <p:attrNameLst>
                                          <p:attrName>style.visibility</p:attrName>
                                        </p:attrNameLst>
                                      </p:cBhvr>
                                      <p:to>
                                        <p:strVal val="hidden"/>
                                      </p:to>
                                    </p:set>
                                  </p:childTnLst>
                                </p:cTn>
                              </p:par>
                              <p:par>
                                <p:cTn id="256" presetID="1" presetClass="exit" presetSubtype="0" fill="hold" grpId="7" nodeType="withEffect">
                                  <p:stCondLst>
                                    <p:cond delay="0"/>
                                  </p:stCondLst>
                                  <p:childTnLst>
                                    <p:set>
                                      <p:cBhvr>
                                        <p:cTn id="257" dur="1" fill="hold">
                                          <p:stCondLst>
                                            <p:cond delay="0"/>
                                          </p:stCondLst>
                                        </p:cTn>
                                        <p:tgtEl>
                                          <p:spTgt spid="81"/>
                                        </p:tgtEl>
                                        <p:attrNameLst>
                                          <p:attrName>style.visibility</p:attrName>
                                        </p:attrNameLst>
                                      </p:cBhvr>
                                      <p:to>
                                        <p:strVal val="hidden"/>
                                      </p:to>
                                    </p:set>
                                  </p:childTnLst>
                                </p:cTn>
                              </p:par>
                              <p:par>
                                <p:cTn id="258" presetID="1" presetClass="exit" presetSubtype="0" fill="hold" nodeType="withEffect">
                                  <p:stCondLst>
                                    <p:cond delay="0"/>
                                  </p:stCondLst>
                                  <p:childTnLst>
                                    <p:set>
                                      <p:cBhvr>
                                        <p:cTn id="259" dur="1" fill="hold">
                                          <p:stCondLst>
                                            <p:cond delay="0"/>
                                          </p:stCondLst>
                                        </p:cTn>
                                        <p:tgtEl>
                                          <p:spTgt spid="82"/>
                                        </p:tgtEl>
                                        <p:attrNameLst>
                                          <p:attrName>style.visibility</p:attrName>
                                        </p:attrNameLst>
                                      </p:cBhvr>
                                      <p:to>
                                        <p:strVal val="hidden"/>
                                      </p:to>
                                    </p:set>
                                  </p:childTnLst>
                                </p:cTn>
                              </p:par>
                              <p:par>
                                <p:cTn id="260" presetID="1" presetClass="exit" presetSubtype="0" fill="hold" grpId="7" nodeType="withEffect">
                                  <p:stCondLst>
                                    <p:cond delay="0"/>
                                  </p:stCondLst>
                                  <p:childTnLst>
                                    <p:set>
                                      <p:cBhvr>
                                        <p:cTn id="261" dur="1" fill="hold">
                                          <p:stCondLst>
                                            <p:cond delay="0"/>
                                          </p:stCondLst>
                                        </p:cTn>
                                        <p:tgtEl>
                                          <p:spTgt spid="85"/>
                                        </p:tgtEl>
                                        <p:attrNameLst>
                                          <p:attrName>style.visibility</p:attrName>
                                        </p:attrNameLst>
                                      </p:cBhvr>
                                      <p:to>
                                        <p:strVal val="hidden"/>
                                      </p:to>
                                    </p:set>
                                  </p:childTnLst>
                                </p:cTn>
                              </p:par>
                              <p:par>
                                <p:cTn id="262" presetID="1" presetClass="exit" presetSubtype="0" fill="hold" nodeType="withEffect">
                                  <p:stCondLst>
                                    <p:cond delay="0"/>
                                  </p:stCondLst>
                                  <p:childTnLst>
                                    <p:set>
                                      <p:cBhvr>
                                        <p:cTn id="263" dur="1" fill="hold">
                                          <p:stCondLst>
                                            <p:cond delay="0"/>
                                          </p:stCondLst>
                                        </p:cTn>
                                        <p:tgtEl>
                                          <p:spTgt spid="86"/>
                                        </p:tgtEl>
                                        <p:attrNameLst>
                                          <p:attrName>style.visibility</p:attrName>
                                        </p:attrNameLst>
                                      </p:cBhvr>
                                      <p:to>
                                        <p:strVal val="hidden"/>
                                      </p:to>
                                    </p:set>
                                  </p:childTnLst>
                                </p:cTn>
                              </p:par>
                              <p:par>
                                <p:cTn id="264" presetID="1" presetClass="exit" presetSubtype="0" fill="hold" grpId="8" nodeType="withEffect">
                                  <p:stCondLst>
                                    <p:cond delay="0"/>
                                  </p:stCondLst>
                                  <p:childTnLst>
                                    <p:set>
                                      <p:cBhvr>
                                        <p:cTn id="265" dur="1" fill="hold">
                                          <p:stCondLst>
                                            <p:cond delay="0"/>
                                          </p:stCondLst>
                                        </p:cTn>
                                        <p:tgtEl>
                                          <p:spTgt spid="89"/>
                                        </p:tgtEl>
                                        <p:attrNameLst>
                                          <p:attrName>style.visibility</p:attrName>
                                        </p:attrNameLst>
                                      </p:cBhvr>
                                      <p:to>
                                        <p:strVal val="hidden"/>
                                      </p:to>
                                    </p:set>
                                  </p:childTnLst>
                                </p:cTn>
                              </p:par>
                              <p:par>
                                <p:cTn id="266" presetID="1" presetClass="exit" presetSubtype="0" fill="hold" nodeType="withEffect">
                                  <p:stCondLst>
                                    <p:cond delay="0"/>
                                  </p:stCondLst>
                                  <p:childTnLst>
                                    <p:set>
                                      <p:cBhvr>
                                        <p:cTn id="267"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68" restart="whenNotActive" fill="hold" evtFilter="cancelBubble" nodeType="interactiveSeq">
                <p:stCondLst>
                  <p:cond evt="onClick" delay="0">
                    <p:tgtEl>
                      <p:spTgt spid="45"/>
                    </p:tgtEl>
                  </p:cond>
                </p:stCondLst>
                <p:endSync evt="end" delay="0">
                  <p:rtn val="all"/>
                </p:endSync>
                <p:childTnLst>
                  <p:par>
                    <p:cTn id="269" fill="hold" nodeType="clickPar">
                      <p:stCondLst>
                        <p:cond delay="0"/>
                      </p:stCondLst>
                      <p:childTnLst>
                        <p:par>
                          <p:cTn id="270" fill="hold" nodeType="withGroup">
                            <p:stCondLst>
                              <p:cond delay="0"/>
                            </p:stCondLst>
                            <p:childTnLst>
                              <p:par>
                                <p:cTn id="271" presetID="1" presetClass="entr" presetSubtype="0" fill="hold" grpId="0" nodeType="afterEffect">
                                  <p:stCondLst>
                                    <p:cond delay="0"/>
                                  </p:stCondLst>
                                  <p:childTnLst>
                                    <p:set>
                                      <p:cBhvr>
                                        <p:cTn id="272" dur="1" fill="hold">
                                          <p:stCondLst>
                                            <p:cond delay="0"/>
                                          </p:stCondLst>
                                        </p:cTn>
                                        <p:tgtEl>
                                          <p:spTgt spid="89"/>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90"/>
                                        </p:tgtEl>
                                        <p:attrNameLst>
                                          <p:attrName>style.visibility</p:attrName>
                                        </p:attrNameLst>
                                      </p:cBhvr>
                                      <p:to>
                                        <p:strVal val="visible"/>
                                      </p:to>
                                    </p:set>
                                  </p:childTnLst>
                                </p:cTn>
                              </p:par>
                              <p:par>
                                <p:cTn id="275" presetID="1" presetClass="exit" presetSubtype="0" fill="hold" grpId="8" nodeType="withEffect">
                                  <p:stCondLst>
                                    <p:cond delay="0"/>
                                  </p:stCondLst>
                                  <p:childTnLst>
                                    <p:set>
                                      <p:cBhvr>
                                        <p:cTn id="276" dur="1" fill="hold">
                                          <p:stCondLst>
                                            <p:cond delay="0"/>
                                          </p:stCondLst>
                                        </p:cTn>
                                        <p:tgtEl>
                                          <p:spTgt spid="53"/>
                                        </p:tgtEl>
                                        <p:attrNameLst>
                                          <p:attrName>style.visibility</p:attrName>
                                        </p:attrNameLst>
                                      </p:cBhvr>
                                      <p:to>
                                        <p:strVal val="hidden"/>
                                      </p:to>
                                    </p:set>
                                  </p:childTnLst>
                                </p:cTn>
                              </p:par>
                              <p:par>
                                <p:cTn id="277" presetID="1" presetClass="exit" presetSubtype="0" fill="hold" nodeType="withEffect">
                                  <p:stCondLst>
                                    <p:cond delay="0"/>
                                  </p:stCondLst>
                                  <p:childTnLst>
                                    <p:set>
                                      <p:cBhvr>
                                        <p:cTn id="278" dur="1" fill="hold">
                                          <p:stCondLst>
                                            <p:cond delay="0"/>
                                          </p:stCondLst>
                                        </p:cTn>
                                        <p:tgtEl>
                                          <p:spTgt spid="34"/>
                                        </p:tgtEl>
                                        <p:attrNameLst>
                                          <p:attrName>style.visibility</p:attrName>
                                        </p:attrNameLst>
                                      </p:cBhvr>
                                      <p:to>
                                        <p:strVal val="hidden"/>
                                      </p:to>
                                    </p:set>
                                  </p:childTnLst>
                                </p:cTn>
                              </p:par>
                              <p:par>
                                <p:cTn id="279" presetID="1" presetClass="exit" presetSubtype="0" fill="hold" grpId="8" nodeType="withEffect">
                                  <p:stCondLst>
                                    <p:cond delay="0"/>
                                  </p:stCondLst>
                                  <p:childTnLst>
                                    <p:set>
                                      <p:cBhvr>
                                        <p:cTn id="280" dur="1" fill="hold">
                                          <p:stCondLst>
                                            <p:cond delay="0"/>
                                          </p:stCondLst>
                                        </p:cTn>
                                        <p:tgtEl>
                                          <p:spTgt spid="73"/>
                                        </p:tgtEl>
                                        <p:attrNameLst>
                                          <p:attrName>style.visibility</p:attrName>
                                        </p:attrNameLst>
                                      </p:cBhvr>
                                      <p:to>
                                        <p:strVal val="hidden"/>
                                      </p:to>
                                    </p:set>
                                  </p:childTnLst>
                                </p:cTn>
                              </p:par>
                              <p:par>
                                <p:cTn id="281" presetID="1" presetClass="exit" presetSubtype="0" fill="hold" nodeType="withEffect">
                                  <p:stCondLst>
                                    <p:cond delay="0"/>
                                  </p:stCondLst>
                                  <p:childTnLst>
                                    <p:set>
                                      <p:cBhvr>
                                        <p:cTn id="282" dur="1" fill="hold">
                                          <p:stCondLst>
                                            <p:cond delay="0"/>
                                          </p:stCondLst>
                                        </p:cTn>
                                        <p:tgtEl>
                                          <p:spTgt spid="74"/>
                                        </p:tgtEl>
                                        <p:attrNameLst>
                                          <p:attrName>style.visibility</p:attrName>
                                        </p:attrNameLst>
                                      </p:cBhvr>
                                      <p:to>
                                        <p:strVal val="hidden"/>
                                      </p:to>
                                    </p:set>
                                  </p:childTnLst>
                                </p:cTn>
                              </p:par>
                              <p:par>
                                <p:cTn id="283" presetID="1" presetClass="exit" presetSubtype="0" fill="hold" grpId="8" nodeType="withEffect">
                                  <p:stCondLst>
                                    <p:cond delay="0"/>
                                  </p:stCondLst>
                                  <p:childTnLst>
                                    <p:set>
                                      <p:cBhvr>
                                        <p:cTn id="284" dur="1" fill="hold">
                                          <p:stCondLst>
                                            <p:cond delay="0"/>
                                          </p:stCondLst>
                                        </p:cTn>
                                        <p:tgtEl>
                                          <p:spTgt spid="75"/>
                                        </p:tgtEl>
                                        <p:attrNameLst>
                                          <p:attrName>style.visibility</p:attrName>
                                        </p:attrNameLst>
                                      </p:cBhvr>
                                      <p:to>
                                        <p:strVal val="hidden"/>
                                      </p:to>
                                    </p:set>
                                  </p:childTnLst>
                                </p:cTn>
                              </p:par>
                              <p:par>
                                <p:cTn id="285" presetID="1" presetClass="exit" presetSubtype="0" fill="hold" nodeType="withEffect">
                                  <p:stCondLst>
                                    <p:cond delay="0"/>
                                  </p:stCondLst>
                                  <p:childTnLst>
                                    <p:set>
                                      <p:cBhvr>
                                        <p:cTn id="286" dur="1" fill="hold">
                                          <p:stCondLst>
                                            <p:cond delay="0"/>
                                          </p:stCondLst>
                                        </p:cTn>
                                        <p:tgtEl>
                                          <p:spTgt spid="76"/>
                                        </p:tgtEl>
                                        <p:attrNameLst>
                                          <p:attrName>style.visibility</p:attrName>
                                        </p:attrNameLst>
                                      </p:cBhvr>
                                      <p:to>
                                        <p:strVal val="hidden"/>
                                      </p:to>
                                    </p:set>
                                  </p:childTnLst>
                                </p:cTn>
                              </p:par>
                              <p:par>
                                <p:cTn id="287" presetID="1" presetClass="exit" presetSubtype="0" fill="hold" grpId="8" nodeType="withEffect">
                                  <p:stCondLst>
                                    <p:cond delay="0"/>
                                  </p:stCondLst>
                                  <p:childTnLst>
                                    <p:set>
                                      <p:cBhvr>
                                        <p:cTn id="288" dur="1" fill="hold">
                                          <p:stCondLst>
                                            <p:cond delay="0"/>
                                          </p:stCondLst>
                                        </p:cTn>
                                        <p:tgtEl>
                                          <p:spTgt spid="81"/>
                                        </p:tgtEl>
                                        <p:attrNameLst>
                                          <p:attrName>style.visibility</p:attrName>
                                        </p:attrNameLst>
                                      </p:cBhvr>
                                      <p:to>
                                        <p:strVal val="hidden"/>
                                      </p:to>
                                    </p:set>
                                  </p:childTnLst>
                                </p:cTn>
                              </p:par>
                              <p:par>
                                <p:cTn id="289" presetID="1" presetClass="exit" presetSubtype="0" fill="hold" nodeType="withEffect">
                                  <p:stCondLst>
                                    <p:cond delay="0"/>
                                  </p:stCondLst>
                                  <p:childTnLst>
                                    <p:set>
                                      <p:cBhvr>
                                        <p:cTn id="290" dur="1" fill="hold">
                                          <p:stCondLst>
                                            <p:cond delay="0"/>
                                          </p:stCondLst>
                                        </p:cTn>
                                        <p:tgtEl>
                                          <p:spTgt spid="82"/>
                                        </p:tgtEl>
                                        <p:attrNameLst>
                                          <p:attrName>style.visibility</p:attrName>
                                        </p:attrNameLst>
                                      </p:cBhvr>
                                      <p:to>
                                        <p:strVal val="hidden"/>
                                      </p:to>
                                    </p:set>
                                  </p:childTnLst>
                                </p:cTn>
                              </p:par>
                              <p:par>
                                <p:cTn id="291" presetID="1" presetClass="exit" presetSubtype="0" fill="hold" grpId="8" nodeType="withEffect">
                                  <p:stCondLst>
                                    <p:cond delay="0"/>
                                  </p:stCondLst>
                                  <p:childTnLst>
                                    <p:set>
                                      <p:cBhvr>
                                        <p:cTn id="292" dur="1" fill="hold">
                                          <p:stCondLst>
                                            <p:cond delay="0"/>
                                          </p:stCondLst>
                                        </p:cTn>
                                        <p:tgtEl>
                                          <p:spTgt spid="85"/>
                                        </p:tgtEl>
                                        <p:attrNameLst>
                                          <p:attrName>style.visibility</p:attrName>
                                        </p:attrNameLst>
                                      </p:cBhvr>
                                      <p:to>
                                        <p:strVal val="hidden"/>
                                      </p:to>
                                    </p:set>
                                  </p:childTnLst>
                                </p:cTn>
                              </p:par>
                              <p:par>
                                <p:cTn id="293" presetID="1" presetClass="exit" presetSubtype="0" fill="hold" nodeType="withEffect">
                                  <p:stCondLst>
                                    <p:cond delay="0"/>
                                  </p:stCondLst>
                                  <p:childTnLst>
                                    <p:set>
                                      <p:cBhvr>
                                        <p:cTn id="294" dur="1" fill="hold">
                                          <p:stCondLst>
                                            <p:cond delay="0"/>
                                          </p:stCondLst>
                                        </p:cTn>
                                        <p:tgtEl>
                                          <p:spTgt spid="86"/>
                                        </p:tgtEl>
                                        <p:attrNameLst>
                                          <p:attrName>style.visibility</p:attrName>
                                        </p:attrNameLst>
                                      </p:cBhvr>
                                      <p:to>
                                        <p:strVal val="hidden"/>
                                      </p:to>
                                    </p:set>
                                  </p:childTnLst>
                                </p:cTn>
                              </p:par>
                              <p:par>
                                <p:cTn id="295" presetID="1" presetClass="exit" presetSubtype="0" fill="hold" grpId="8" nodeType="withEffect">
                                  <p:stCondLst>
                                    <p:cond delay="0"/>
                                  </p:stCondLst>
                                  <p:childTnLst>
                                    <p:set>
                                      <p:cBhvr>
                                        <p:cTn id="296" dur="1" fill="hold">
                                          <p:stCondLst>
                                            <p:cond delay="0"/>
                                          </p:stCondLst>
                                        </p:cTn>
                                        <p:tgtEl>
                                          <p:spTgt spid="87"/>
                                        </p:tgtEl>
                                        <p:attrNameLst>
                                          <p:attrName>style.visibility</p:attrName>
                                        </p:attrNameLst>
                                      </p:cBhvr>
                                      <p:to>
                                        <p:strVal val="hidden"/>
                                      </p:to>
                                    </p:set>
                                  </p:childTnLst>
                                </p:cTn>
                              </p:par>
                              <p:par>
                                <p:cTn id="297" presetID="1" presetClass="exit" presetSubtype="0" fill="hold" nodeType="withEffect">
                                  <p:stCondLst>
                                    <p:cond delay="0"/>
                                  </p:stCondLst>
                                  <p:childTnLst>
                                    <p:set>
                                      <p:cBhvr>
                                        <p:cTn id="298" dur="1" fill="hold">
                                          <p:stCondLst>
                                            <p:cond delay="0"/>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99" restart="whenNotActive" fill="hold" evtFilter="cancelBubble" nodeType="interactiveSeq">
                <p:stCondLst>
                  <p:cond evt="onClick" delay="0">
                    <p:tgtEl>
                      <p:spTgt spid="43"/>
                    </p:tgtEl>
                  </p:cond>
                </p:stCondLst>
                <p:endSync evt="end" delay="0">
                  <p:rtn val="all"/>
                </p:endSync>
                <p:childTnLst>
                  <p:par>
                    <p:cTn id="300" fill="hold" nodeType="clickPar">
                      <p:stCondLst>
                        <p:cond delay="0"/>
                      </p:stCondLst>
                      <p:childTnLst>
                        <p:par>
                          <p:cTn id="301" fill="hold" nodeType="withGroup">
                            <p:stCondLst>
                              <p:cond delay="0"/>
                            </p:stCondLst>
                            <p:childTnLst>
                              <p:par>
                                <p:cTn id="302" presetID="1" presetClass="exit" presetSubtype="0" fill="hold" grpId="9" nodeType="clickEffect">
                                  <p:stCondLst>
                                    <p:cond delay="0"/>
                                  </p:stCondLst>
                                  <p:childTnLst>
                                    <p:set>
                                      <p:cBhvr>
                                        <p:cTn id="303" dur="1" fill="hold">
                                          <p:stCondLst>
                                            <p:cond delay="0"/>
                                          </p:stCondLst>
                                        </p:cTn>
                                        <p:tgtEl>
                                          <p:spTgt spid="53"/>
                                        </p:tgtEl>
                                        <p:attrNameLst>
                                          <p:attrName>style.visibility</p:attrName>
                                        </p:attrNameLst>
                                      </p:cBhvr>
                                      <p:to>
                                        <p:strVal val="hidden"/>
                                      </p:to>
                                    </p:set>
                                  </p:childTnLst>
                                </p:cTn>
                              </p:par>
                              <p:par>
                                <p:cTn id="304" presetID="1" presetClass="exit" presetSubtype="0" fill="hold" nodeType="withEffect">
                                  <p:stCondLst>
                                    <p:cond delay="0"/>
                                  </p:stCondLst>
                                  <p:childTnLst>
                                    <p:set>
                                      <p:cBhvr>
                                        <p:cTn id="305" dur="1" fill="hold">
                                          <p:stCondLst>
                                            <p:cond delay="0"/>
                                          </p:stCondLst>
                                        </p:cTn>
                                        <p:tgtEl>
                                          <p:spTgt spid="34"/>
                                        </p:tgtEl>
                                        <p:attrNameLst>
                                          <p:attrName>style.visibility</p:attrName>
                                        </p:attrNameLst>
                                      </p:cBhvr>
                                      <p:to>
                                        <p:strVal val="hidden"/>
                                      </p:to>
                                    </p:set>
                                  </p:childTnLst>
                                </p:cTn>
                              </p:par>
                              <p:par>
                                <p:cTn id="306" presetID="1" presetClass="exit" presetSubtype="0" fill="hold" grpId="9" nodeType="withEffect">
                                  <p:stCondLst>
                                    <p:cond delay="0"/>
                                  </p:stCondLst>
                                  <p:childTnLst>
                                    <p:set>
                                      <p:cBhvr>
                                        <p:cTn id="307" dur="1" fill="hold">
                                          <p:stCondLst>
                                            <p:cond delay="0"/>
                                          </p:stCondLst>
                                        </p:cTn>
                                        <p:tgtEl>
                                          <p:spTgt spid="73"/>
                                        </p:tgtEl>
                                        <p:attrNameLst>
                                          <p:attrName>style.visibility</p:attrName>
                                        </p:attrNameLst>
                                      </p:cBhvr>
                                      <p:to>
                                        <p:strVal val="hidden"/>
                                      </p:to>
                                    </p:set>
                                  </p:childTnLst>
                                </p:cTn>
                              </p:par>
                              <p:par>
                                <p:cTn id="308" presetID="1" presetClass="exit" presetSubtype="0" fill="hold" nodeType="withEffect">
                                  <p:stCondLst>
                                    <p:cond delay="0"/>
                                  </p:stCondLst>
                                  <p:childTnLst>
                                    <p:set>
                                      <p:cBhvr>
                                        <p:cTn id="309" dur="1" fill="hold">
                                          <p:stCondLst>
                                            <p:cond delay="0"/>
                                          </p:stCondLst>
                                        </p:cTn>
                                        <p:tgtEl>
                                          <p:spTgt spid="74"/>
                                        </p:tgtEl>
                                        <p:attrNameLst>
                                          <p:attrName>style.visibility</p:attrName>
                                        </p:attrNameLst>
                                      </p:cBhvr>
                                      <p:to>
                                        <p:strVal val="hidden"/>
                                      </p:to>
                                    </p:set>
                                  </p:childTnLst>
                                </p:cTn>
                              </p:par>
                              <p:par>
                                <p:cTn id="310" presetID="1" presetClass="exit" presetSubtype="0" fill="hold" grpId="9" nodeType="withEffect">
                                  <p:stCondLst>
                                    <p:cond delay="0"/>
                                  </p:stCondLst>
                                  <p:childTnLst>
                                    <p:set>
                                      <p:cBhvr>
                                        <p:cTn id="311" dur="1" fill="hold">
                                          <p:stCondLst>
                                            <p:cond delay="0"/>
                                          </p:stCondLst>
                                        </p:cTn>
                                        <p:tgtEl>
                                          <p:spTgt spid="75"/>
                                        </p:tgtEl>
                                        <p:attrNameLst>
                                          <p:attrName>style.visibility</p:attrName>
                                        </p:attrNameLst>
                                      </p:cBhvr>
                                      <p:to>
                                        <p:strVal val="hidden"/>
                                      </p:to>
                                    </p:set>
                                  </p:childTnLst>
                                </p:cTn>
                              </p:par>
                              <p:par>
                                <p:cTn id="312" presetID="1" presetClass="exit" presetSubtype="0" fill="hold" nodeType="withEffect">
                                  <p:stCondLst>
                                    <p:cond delay="0"/>
                                  </p:stCondLst>
                                  <p:childTnLst>
                                    <p:set>
                                      <p:cBhvr>
                                        <p:cTn id="313" dur="1" fill="hold">
                                          <p:stCondLst>
                                            <p:cond delay="0"/>
                                          </p:stCondLst>
                                        </p:cTn>
                                        <p:tgtEl>
                                          <p:spTgt spid="76"/>
                                        </p:tgtEl>
                                        <p:attrNameLst>
                                          <p:attrName>style.visibility</p:attrName>
                                        </p:attrNameLst>
                                      </p:cBhvr>
                                      <p:to>
                                        <p:strVal val="hidden"/>
                                      </p:to>
                                    </p:set>
                                  </p:childTnLst>
                                </p:cTn>
                              </p:par>
                              <p:par>
                                <p:cTn id="314" presetID="1" presetClass="exit" presetSubtype="0" fill="hold" grpId="9" nodeType="withEffect">
                                  <p:stCondLst>
                                    <p:cond delay="0"/>
                                  </p:stCondLst>
                                  <p:childTnLst>
                                    <p:set>
                                      <p:cBhvr>
                                        <p:cTn id="315" dur="1" fill="hold">
                                          <p:stCondLst>
                                            <p:cond delay="0"/>
                                          </p:stCondLst>
                                        </p:cTn>
                                        <p:tgtEl>
                                          <p:spTgt spid="81"/>
                                        </p:tgtEl>
                                        <p:attrNameLst>
                                          <p:attrName>style.visibility</p:attrName>
                                        </p:attrNameLst>
                                      </p:cBhvr>
                                      <p:to>
                                        <p:strVal val="hidden"/>
                                      </p:to>
                                    </p:set>
                                  </p:childTnLst>
                                </p:cTn>
                              </p:par>
                              <p:par>
                                <p:cTn id="316" presetID="1" presetClass="exit" presetSubtype="0" fill="hold" nodeType="withEffect">
                                  <p:stCondLst>
                                    <p:cond delay="0"/>
                                  </p:stCondLst>
                                  <p:childTnLst>
                                    <p:set>
                                      <p:cBhvr>
                                        <p:cTn id="317" dur="1" fill="hold">
                                          <p:stCondLst>
                                            <p:cond delay="0"/>
                                          </p:stCondLst>
                                        </p:cTn>
                                        <p:tgtEl>
                                          <p:spTgt spid="82"/>
                                        </p:tgtEl>
                                        <p:attrNameLst>
                                          <p:attrName>style.visibility</p:attrName>
                                        </p:attrNameLst>
                                      </p:cBhvr>
                                      <p:to>
                                        <p:strVal val="hidden"/>
                                      </p:to>
                                    </p:set>
                                  </p:childTnLst>
                                </p:cTn>
                              </p:par>
                              <p:par>
                                <p:cTn id="318" presetID="1" presetClass="exit" presetSubtype="0" fill="hold" grpId="9" nodeType="withEffect">
                                  <p:stCondLst>
                                    <p:cond delay="0"/>
                                  </p:stCondLst>
                                  <p:childTnLst>
                                    <p:set>
                                      <p:cBhvr>
                                        <p:cTn id="319" dur="1" fill="hold">
                                          <p:stCondLst>
                                            <p:cond delay="0"/>
                                          </p:stCondLst>
                                        </p:cTn>
                                        <p:tgtEl>
                                          <p:spTgt spid="85"/>
                                        </p:tgtEl>
                                        <p:attrNameLst>
                                          <p:attrName>style.visibility</p:attrName>
                                        </p:attrNameLst>
                                      </p:cBhvr>
                                      <p:to>
                                        <p:strVal val="hidden"/>
                                      </p:to>
                                    </p:set>
                                  </p:childTnLst>
                                </p:cTn>
                              </p:par>
                              <p:par>
                                <p:cTn id="320" presetID="1" presetClass="exit" presetSubtype="0" fill="hold" nodeType="withEffect">
                                  <p:stCondLst>
                                    <p:cond delay="0"/>
                                  </p:stCondLst>
                                  <p:childTnLst>
                                    <p:set>
                                      <p:cBhvr>
                                        <p:cTn id="321" dur="1" fill="hold">
                                          <p:stCondLst>
                                            <p:cond delay="0"/>
                                          </p:stCondLst>
                                        </p:cTn>
                                        <p:tgtEl>
                                          <p:spTgt spid="86"/>
                                        </p:tgtEl>
                                        <p:attrNameLst>
                                          <p:attrName>style.visibility</p:attrName>
                                        </p:attrNameLst>
                                      </p:cBhvr>
                                      <p:to>
                                        <p:strVal val="hidden"/>
                                      </p:to>
                                    </p:set>
                                  </p:childTnLst>
                                </p:cTn>
                              </p:par>
                              <p:par>
                                <p:cTn id="322" presetID="1" presetClass="exit" presetSubtype="0" fill="hold" grpId="9" nodeType="withEffect">
                                  <p:stCondLst>
                                    <p:cond delay="0"/>
                                  </p:stCondLst>
                                  <p:childTnLst>
                                    <p:set>
                                      <p:cBhvr>
                                        <p:cTn id="323" dur="1" fill="hold">
                                          <p:stCondLst>
                                            <p:cond delay="0"/>
                                          </p:stCondLst>
                                        </p:cTn>
                                        <p:tgtEl>
                                          <p:spTgt spid="87"/>
                                        </p:tgtEl>
                                        <p:attrNameLst>
                                          <p:attrName>style.visibility</p:attrName>
                                        </p:attrNameLst>
                                      </p:cBhvr>
                                      <p:to>
                                        <p:strVal val="hidden"/>
                                      </p:to>
                                    </p:set>
                                  </p:childTnLst>
                                </p:cTn>
                              </p:par>
                              <p:par>
                                <p:cTn id="324" presetID="1" presetClass="exit" presetSubtype="0" fill="hold" nodeType="withEffect">
                                  <p:stCondLst>
                                    <p:cond delay="0"/>
                                  </p:stCondLst>
                                  <p:childTnLst>
                                    <p:set>
                                      <p:cBhvr>
                                        <p:cTn id="325" dur="1" fill="hold">
                                          <p:stCondLst>
                                            <p:cond delay="0"/>
                                          </p:stCondLst>
                                        </p:cTn>
                                        <p:tgtEl>
                                          <p:spTgt spid="88"/>
                                        </p:tgtEl>
                                        <p:attrNameLst>
                                          <p:attrName>style.visibility</p:attrName>
                                        </p:attrNameLst>
                                      </p:cBhvr>
                                      <p:to>
                                        <p:strVal val="hidden"/>
                                      </p:to>
                                    </p:set>
                                  </p:childTnLst>
                                </p:cTn>
                              </p:par>
                              <p:par>
                                <p:cTn id="326" presetID="1" presetClass="exit" presetSubtype="0" fill="hold" grpId="9" nodeType="withEffect">
                                  <p:stCondLst>
                                    <p:cond delay="0"/>
                                  </p:stCondLst>
                                  <p:childTnLst>
                                    <p:set>
                                      <p:cBhvr>
                                        <p:cTn id="327" dur="1" fill="hold">
                                          <p:stCondLst>
                                            <p:cond delay="0"/>
                                          </p:stCondLst>
                                        </p:cTn>
                                        <p:tgtEl>
                                          <p:spTgt spid="89"/>
                                        </p:tgtEl>
                                        <p:attrNameLst>
                                          <p:attrName>style.visibility</p:attrName>
                                        </p:attrNameLst>
                                      </p:cBhvr>
                                      <p:to>
                                        <p:strVal val="hidden"/>
                                      </p:to>
                                    </p:set>
                                  </p:childTnLst>
                                </p:cTn>
                              </p:par>
                              <p:par>
                                <p:cTn id="328" presetID="1" presetClass="exit" presetSubtype="0" fill="hold" nodeType="withEffect">
                                  <p:stCondLst>
                                    <p:cond delay="0"/>
                                  </p:stCondLst>
                                  <p:childTnLst>
                                    <p:set>
                                      <p:cBhvr>
                                        <p:cTn id="329"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30" restart="whenNotActive" fill="hold" evtFilter="cancelBubble" nodeType="interactiveSeq">
                <p:stCondLst>
                  <p:cond evt="onClick" delay="0">
                    <p:tgtEl>
                      <p:spTgt spid="35"/>
                    </p:tgtEl>
                  </p:cond>
                </p:stCondLst>
                <p:endSync evt="end" delay="0">
                  <p:rtn val="all"/>
                </p:endSync>
                <p:childTnLst>
                  <p:par>
                    <p:cTn id="331" fill="hold" nodeType="clickPar">
                      <p:stCondLst>
                        <p:cond delay="0"/>
                      </p:stCondLst>
                      <p:childTnLst>
                        <p:par>
                          <p:cTn id="332" fill="hold" nodeType="withGroup">
                            <p:stCondLst>
                              <p:cond delay="0"/>
                            </p:stCondLst>
                            <p:childTnLst>
                              <p:par>
                                <p:cTn id="333" presetID="1" presetClass="exit" presetSubtype="0" fill="hold" grpId="10" nodeType="clickEffect">
                                  <p:stCondLst>
                                    <p:cond delay="0"/>
                                  </p:stCondLst>
                                  <p:childTnLst>
                                    <p:set>
                                      <p:cBhvr>
                                        <p:cTn id="334" dur="1" fill="hold">
                                          <p:stCondLst>
                                            <p:cond delay="0"/>
                                          </p:stCondLst>
                                        </p:cTn>
                                        <p:tgtEl>
                                          <p:spTgt spid="53"/>
                                        </p:tgtEl>
                                        <p:attrNameLst>
                                          <p:attrName>style.visibility</p:attrName>
                                        </p:attrNameLst>
                                      </p:cBhvr>
                                      <p:to>
                                        <p:strVal val="hidden"/>
                                      </p:to>
                                    </p:set>
                                  </p:childTnLst>
                                </p:cTn>
                              </p:par>
                              <p:par>
                                <p:cTn id="335" presetID="1" presetClass="exit" presetSubtype="0" fill="hold" nodeType="withEffect">
                                  <p:stCondLst>
                                    <p:cond delay="0"/>
                                  </p:stCondLst>
                                  <p:childTnLst>
                                    <p:set>
                                      <p:cBhvr>
                                        <p:cTn id="336" dur="1" fill="hold">
                                          <p:stCondLst>
                                            <p:cond delay="0"/>
                                          </p:stCondLst>
                                        </p:cTn>
                                        <p:tgtEl>
                                          <p:spTgt spid="34"/>
                                        </p:tgtEl>
                                        <p:attrNameLst>
                                          <p:attrName>style.visibility</p:attrName>
                                        </p:attrNameLst>
                                      </p:cBhvr>
                                      <p:to>
                                        <p:strVal val="hidden"/>
                                      </p:to>
                                    </p:set>
                                  </p:childTnLst>
                                </p:cTn>
                              </p:par>
                              <p:par>
                                <p:cTn id="337" presetID="1" presetClass="exit" presetSubtype="0" fill="hold" grpId="10" nodeType="withEffect">
                                  <p:stCondLst>
                                    <p:cond delay="0"/>
                                  </p:stCondLst>
                                  <p:childTnLst>
                                    <p:set>
                                      <p:cBhvr>
                                        <p:cTn id="338" dur="1" fill="hold">
                                          <p:stCondLst>
                                            <p:cond delay="0"/>
                                          </p:stCondLst>
                                        </p:cTn>
                                        <p:tgtEl>
                                          <p:spTgt spid="73"/>
                                        </p:tgtEl>
                                        <p:attrNameLst>
                                          <p:attrName>style.visibility</p:attrName>
                                        </p:attrNameLst>
                                      </p:cBhvr>
                                      <p:to>
                                        <p:strVal val="hidden"/>
                                      </p:to>
                                    </p:set>
                                  </p:childTnLst>
                                </p:cTn>
                              </p:par>
                              <p:par>
                                <p:cTn id="339" presetID="1" presetClass="exit" presetSubtype="0" fill="hold" nodeType="withEffect">
                                  <p:stCondLst>
                                    <p:cond delay="0"/>
                                  </p:stCondLst>
                                  <p:childTnLst>
                                    <p:set>
                                      <p:cBhvr>
                                        <p:cTn id="340" dur="1" fill="hold">
                                          <p:stCondLst>
                                            <p:cond delay="0"/>
                                          </p:stCondLst>
                                        </p:cTn>
                                        <p:tgtEl>
                                          <p:spTgt spid="74"/>
                                        </p:tgtEl>
                                        <p:attrNameLst>
                                          <p:attrName>style.visibility</p:attrName>
                                        </p:attrNameLst>
                                      </p:cBhvr>
                                      <p:to>
                                        <p:strVal val="hidden"/>
                                      </p:to>
                                    </p:set>
                                  </p:childTnLst>
                                </p:cTn>
                              </p:par>
                              <p:par>
                                <p:cTn id="341" presetID="1" presetClass="exit" presetSubtype="0" fill="hold" grpId="10" nodeType="withEffect">
                                  <p:stCondLst>
                                    <p:cond delay="0"/>
                                  </p:stCondLst>
                                  <p:childTnLst>
                                    <p:set>
                                      <p:cBhvr>
                                        <p:cTn id="342" dur="1" fill="hold">
                                          <p:stCondLst>
                                            <p:cond delay="0"/>
                                          </p:stCondLst>
                                        </p:cTn>
                                        <p:tgtEl>
                                          <p:spTgt spid="75"/>
                                        </p:tgtEl>
                                        <p:attrNameLst>
                                          <p:attrName>style.visibility</p:attrName>
                                        </p:attrNameLst>
                                      </p:cBhvr>
                                      <p:to>
                                        <p:strVal val="hidden"/>
                                      </p:to>
                                    </p:set>
                                  </p:childTnLst>
                                </p:cTn>
                              </p:par>
                              <p:par>
                                <p:cTn id="343" presetID="1" presetClass="exit" presetSubtype="0" fill="hold" nodeType="withEffect">
                                  <p:stCondLst>
                                    <p:cond delay="0"/>
                                  </p:stCondLst>
                                  <p:childTnLst>
                                    <p:set>
                                      <p:cBhvr>
                                        <p:cTn id="344" dur="1" fill="hold">
                                          <p:stCondLst>
                                            <p:cond delay="0"/>
                                          </p:stCondLst>
                                        </p:cTn>
                                        <p:tgtEl>
                                          <p:spTgt spid="76"/>
                                        </p:tgtEl>
                                        <p:attrNameLst>
                                          <p:attrName>style.visibility</p:attrName>
                                        </p:attrNameLst>
                                      </p:cBhvr>
                                      <p:to>
                                        <p:strVal val="hidden"/>
                                      </p:to>
                                    </p:set>
                                  </p:childTnLst>
                                </p:cTn>
                              </p:par>
                              <p:par>
                                <p:cTn id="345" presetID="1" presetClass="exit" presetSubtype="0" fill="hold" grpId="10" nodeType="withEffect">
                                  <p:stCondLst>
                                    <p:cond delay="0"/>
                                  </p:stCondLst>
                                  <p:childTnLst>
                                    <p:set>
                                      <p:cBhvr>
                                        <p:cTn id="346" dur="1" fill="hold">
                                          <p:stCondLst>
                                            <p:cond delay="0"/>
                                          </p:stCondLst>
                                        </p:cTn>
                                        <p:tgtEl>
                                          <p:spTgt spid="81"/>
                                        </p:tgtEl>
                                        <p:attrNameLst>
                                          <p:attrName>style.visibility</p:attrName>
                                        </p:attrNameLst>
                                      </p:cBhvr>
                                      <p:to>
                                        <p:strVal val="hidden"/>
                                      </p:to>
                                    </p:set>
                                  </p:childTnLst>
                                </p:cTn>
                              </p:par>
                              <p:par>
                                <p:cTn id="347" presetID="1" presetClass="exit" presetSubtype="0" fill="hold" nodeType="withEffect">
                                  <p:stCondLst>
                                    <p:cond delay="0"/>
                                  </p:stCondLst>
                                  <p:childTnLst>
                                    <p:set>
                                      <p:cBhvr>
                                        <p:cTn id="348" dur="1" fill="hold">
                                          <p:stCondLst>
                                            <p:cond delay="0"/>
                                          </p:stCondLst>
                                        </p:cTn>
                                        <p:tgtEl>
                                          <p:spTgt spid="82"/>
                                        </p:tgtEl>
                                        <p:attrNameLst>
                                          <p:attrName>style.visibility</p:attrName>
                                        </p:attrNameLst>
                                      </p:cBhvr>
                                      <p:to>
                                        <p:strVal val="hidden"/>
                                      </p:to>
                                    </p:set>
                                  </p:childTnLst>
                                </p:cTn>
                              </p:par>
                              <p:par>
                                <p:cTn id="349" presetID="1" presetClass="exit" presetSubtype="0" fill="hold" grpId="10" nodeType="withEffect">
                                  <p:stCondLst>
                                    <p:cond delay="0"/>
                                  </p:stCondLst>
                                  <p:childTnLst>
                                    <p:set>
                                      <p:cBhvr>
                                        <p:cTn id="350" dur="1" fill="hold">
                                          <p:stCondLst>
                                            <p:cond delay="0"/>
                                          </p:stCondLst>
                                        </p:cTn>
                                        <p:tgtEl>
                                          <p:spTgt spid="85"/>
                                        </p:tgtEl>
                                        <p:attrNameLst>
                                          <p:attrName>style.visibility</p:attrName>
                                        </p:attrNameLst>
                                      </p:cBhvr>
                                      <p:to>
                                        <p:strVal val="hidden"/>
                                      </p:to>
                                    </p:set>
                                  </p:childTnLst>
                                </p:cTn>
                              </p:par>
                              <p:par>
                                <p:cTn id="351" presetID="1" presetClass="exit" presetSubtype="0" fill="hold" nodeType="withEffect">
                                  <p:stCondLst>
                                    <p:cond delay="0"/>
                                  </p:stCondLst>
                                  <p:childTnLst>
                                    <p:set>
                                      <p:cBhvr>
                                        <p:cTn id="352" dur="1" fill="hold">
                                          <p:stCondLst>
                                            <p:cond delay="0"/>
                                          </p:stCondLst>
                                        </p:cTn>
                                        <p:tgtEl>
                                          <p:spTgt spid="86"/>
                                        </p:tgtEl>
                                        <p:attrNameLst>
                                          <p:attrName>style.visibility</p:attrName>
                                        </p:attrNameLst>
                                      </p:cBhvr>
                                      <p:to>
                                        <p:strVal val="hidden"/>
                                      </p:to>
                                    </p:set>
                                  </p:childTnLst>
                                </p:cTn>
                              </p:par>
                              <p:par>
                                <p:cTn id="353" presetID="1" presetClass="exit" presetSubtype="0" fill="hold" grpId="10" nodeType="withEffect">
                                  <p:stCondLst>
                                    <p:cond delay="0"/>
                                  </p:stCondLst>
                                  <p:childTnLst>
                                    <p:set>
                                      <p:cBhvr>
                                        <p:cTn id="354" dur="1" fill="hold">
                                          <p:stCondLst>
                                            <p:cond delay="0"/>
                                          </p:stCondLst>
                                        </p:cTn>
                                        <p:tgtEl>
                                          <p:spTgt spid="87"/>
                                        </p:tgtEl>
                                        <p:attrNameLst>
                                          <p:attrName>style.visibility</p:attrName>
                                        </p:attrNameLst>
                                      </p:cBhvr>
                                      <p:to>
                                        <p:strVal val="hidden"/>
                                      </p:to>
                                    </p:set>
                                  </p:childTnLst>
                                </p:cTn>
                              </p:par>
                              <p:par>
                                <p:cTn id="355" presetID="1" presetClass="exit" presetSubtype="0" fill="hold" nodeType="withEffect">
                                  <p:stCondLst>
                                    <p:cond delay="0"/>
                                  </p:stCondLst>
                                  <p:childTnLst>
                                    <p:set>
                                      <p:cBhvr>
                                        <p:cTn id="356" dur="1" fill="hold">
                                          <p:stCondLst>
                                            <p:cond delay="0"/>
                                          </p:stCondLst>
                                        </p:cTn>
                                        <p:tgtEl>
                                          <p:spTgt spid="88"/>
                                        </p:tgtEl>
                                        <p:attrNameLst>
                                          <p:attrName>style.visibility</p:attrName>
                                        </p:attrNameLst>
                                      </p:cBhvr>
                                      <p:to>
                                        <p:strVal val="hidden"/>
                                      </p:to>
                                    </p:set>
                                  </p:childTnLst>
                                </p:cTn>
                              </p:par>
                              <p:par>
                                <p:cTn id="357" presetID="1" presetClass="exit" presetSubtype="0" fill="hold" grpId="10" nodeType="withEffect">
                                  <p:stCondLst>
                                    <p:cond delay="0"/>
                                  </p:stCondLst>
                                  <p:childTnLst>
                                    <p:set>
                                      <p:cBhvr>
                                        <p:cTn id="358" dur="1" fill="hold">
                                          <p:stCondLst>
                                            <p:cond delay="0"/>
                                          </p:stCondLst>
                                        </p:cTn>
                                        <p:tgtEl>
                                          <p:spTgt spid="89"/>
                                        </p:tgtEl>
                                        <p:attrNameLst>
                                          <p:attrName>style.visibility</p:attrName>
                                        </p:attrNameLst>
                                      </p:cBhvr>
                                      <p:to>
                                        <p:strVal val="hidden"/>
                                      </p:to>
                                    </p:set>
                                  </p:childTnLst>
                                </p:cTn>
                              </p:par>
                              <p:par>
                                <p:cTn id="359" presetID="1" presetClass="exit" presetSubtype="0" fill="hold" nodeType="withEffect">
                                  <p:stCondLst>
                                    <p:cond delay="0"/>
                                  </p:stCondLst>
                                  <p:childTnLst>
                                    <p:set>
                                      <p:cBhvr>
                                        <p:cTn id="360" dur="1" fill="hold">
                                          <p:stCondLst>
                                            <p:cond delay="0"/>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53" grpId="0" animBg="1"/>
      <p:bldP spid="53" grpId="1" animBg="1"/>
      <p:bldP spid="53" grpId="2" animBg="1"/>
      <p:bldP spid="53" grpId="3" animBg="1"/>
      <p:bldP spid="53" grpId="4" animBg="1"/>
      <p:bldP spid="53" grpId="5" animBg="1"/>
      <p:bldP spid="53" grpId="6" animBg="1"/>
      <p:bldP spid="53" grpId="7" animBg="1"/>
      <p:bldP spid="53" grpId="8" animBg="1"/>
      <p:bldP spid="53" grpId="9" animBg="1"/>
      <p:bldP spid="53" grpId="10" animBg="1"/>
      <p:bldP spid="73" grpId="0" animBg="1"/>
      <p:bldP spid="73" grpId="1" animBg="1"/>
      <p:bldP spid="73" grpId="2" animBg="1"/>
      <p:bldP spid="73" grpId="3" animBg="1"/>
      <p:bldP spid="73" grpId="4" animBg="1"/>
      <p:bldP spid="73" grpId="5" animBg="1"/>
      <p:bldP spid="73" grpId="6" animBg="1"/>
      <p:bldP spid="73" grpId="7" animBg="1"/>
      <p:bldP spid="73" grpId="8" animBg="1"/>
      <p:bldP spid="73" grpId="9" animBg="1"/>
      <p:bldP spid="73" grpId="10" animBg="1"/>
      <p:bldP spid="75" grpId="0" animBg="1"/>
      <p:bldP spid="75" grpId="1" animBg="1"/>
      <p:bldP spid="75" grpId="2" animBg="1"/>
      <p:bldP spid="75" grpId="3" animBg="1"/>
      <p:bldP spid="75" grpId="4" animBg="1"/>
      <p:bldP spid="75" grpId="5" animBg="1"/>
      <p:bldP spid="75" grpId="6" animBg="1"/>
      <p:bldP spid="75" grpId="7" animBg="1"/>
      <p:bldP spid="75" grpId="8" animBg="1"/>
      <p:bldP spid="75" grpId="9" animBg="1"/>
      <p:bldP spid="75" grpId="10" animBg="1"/>
      <p:bldP spid="81" grpId="0" animBg="1"/>
      <p:bldP spid="81" grpId="1" animBg="1"/>
      <p:bldP spid="81" grpId="2" animBg="1"/>
      <p:bldP spid="81" grpId="3" animBg="1"/>
      <p:bldP spid="81" grpId="4" animBg="1"/>
      <p:bldP spid="81" grpId="5" animBg="1"/>
      <p:bldP spid="81" grpId="6" animBg="1"/>
      <p:bldP spid="81" grpId="7" animBg="1"/>
      <p:bldP spid="81" grpId="8" animBg="1"/>
      <p:bldP spid="81" grpId="9" animBg="1"/>
      <p:bldP spid="81" grpId="10" animBg="1"/>
      <p:bldP spid="85" grpId="0" animBg="1"/>
      <p:bldP spid="85" grpId="1" animBg="1"/>
      <p:bldP spid="85" grpId="2" animBg="1"/>
      <p:bldP spid="85" grpId="3" animBg="1"/>
      <p:bldP spid="85" grpId="4" animBg="1"/>
      <p:bldP spid="85" grpId="5" animBg="1"/>
      <p:bldP spid="85" grpId="6" animBg="1"/>
      <p:bldP spid="85" grpId="7" animBg="1"/>
      <p:bldP spid="85" grpId="8" animBg="1"/>
      <p:bldP spid="85" grpId="9" animBg="1"/>
      <p:bldP spid="85" grpId="10" animBg="1"/>
      <p:bldP spid="87" grpId="0" animBg="1"/>
      <p:bldP spid="87" grpId="1" animBg="1"/>
      <p:bldP spid="87" grpId="2" animBg="1"/>
      <p:bldP spid="87" grpId="3" animBg="1"/>
      <p:bldP spid="87" grpId="4" animBg="1"/>
      <p:bldP spid="87" grpId="5" animBg="1"/>
      <p:bldP spid="87" grpId="6" animBg="1"/>
      <p:bldP spid="87" grpId="7" animBg="1"/>
      <p:bldP spid="87" grpId="8" animBg="1"/>
      <p:bldP spid="87" grpId="9" animBg="1"/>
      <p:bldP spid="87" grpId="10" animBg="1"/>
      <p:bldP spid="89" grpId="0" animBg="1"/>
      <p:bldP spid="89" grpId="1" animBg="1"/>
      <p:bldP spid="89" grpId="2" animBg="1"/>
      <p:bldP spid="89" grpId="3" animBg="1"/>
      <p:bldP spid="89" grpId="4" animBg="1"/>
      <p:bldP spid="89" grpId="5" animBg="1"/>
      <p:bldP spid="89" grpId="6" animBg="1"/>
      <p:bldP spid="89" grpId="7" animBg="1"/>
      <p:bldP spid="89" grpId="8" animBg="1"/>
      <p:bldP spid="89" grpId="9" animBg="1"/>
      <p:bldP spid="89" grpId="1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B20B3C7A-C5DF-44C2-9DFF-3A99137DB393}"/>
              </a:ext>
            </a:extLst>
          </p:cNvPr>
          <p:cNvSpPr txBox="1"/>
          <p:nvPr/>
        </p:nvSpPr>
        <p:spPr>
          <a:xfrm>
            <a:off x="188913" y="182563"/>
            <a:ext cx="7612062" cy="579437"/>
          </a:xfrm>
          <a:prstGeom prst="roundRect">
            <a:avLst/>
          </a:prstGeom>
          <a:noFill/>
          <a:ln>
            <a:noFill/>
          </a:ln>
        </p:spPr>
        <p:txBody>
          <a:bodyPr>
            <a:spAutoFit/>
          </a:bodyPr>
          <a:lstStyle/>
          <a:p>
            <a:pPr>
              <a:defRPr/>
            </a:pPr>
            <a:r>
              <a:rPr lang="sv-SE" sz="1400" dirty="0">
                <a:latin typeface="+mj-lt"/>
              </a:rPr>
              <a:t>Nyttan med kontinuitetshantering får ofta olika uttryck från fall till fall. Nedanstående exempel påvisar viktiga kontinuitetsfrågor att beakta och nyttan av att hantera dem effektivt.</a:t>
            </a:r>
          </a:p>
        </p:txBody>
      </p:sp>
      <p:pic>
        <p:nvPicPr>
          <p:cNvPr id="34819" name="Bildobjekt 2">
            <a:extLst>
              <a:ext uri="{FF2B5EF4-FFF2-40B4-BE49-F238E27FC236}">
                <a16:creationId xmlns:a16="http://schemas.microsoft.com/office/drawing/2014/main" id="{BF5ACA8A-776F-4D2B-920C-A06810BB46D9}"/>
              </a:ext>
            </a:extLst>
          </p:cNvPr>
          <p:cNvPicPr>
            <a:picLocks noChangeAspect="1"/>
          </p:cNvPicPr>
          <p:nvPr/>
        </p:nvPicPr>
        <p:blipFill>
          <a:blip r:embed="rId3">
            <a:extLst>
              <a:ext uri="{28A0092B-C50C-407E-A947-70E740481C1C}">
                <a14:useLocalDpi xmlns:a14="http://schemas.microsoft.com/office/drawing/2010/main" val="0"/>
              </a:ext>
            </a:extLst>
          </a:blip>
          <a:srcRect l="31827" t="34222" r="32222" b="53333"/>
          <a:stretch>
            <a:fillRect/>
          </a:stretch>
        </p:blipFill>
        <p:spPr bwMode="auto">
          <a:xfrm>
            <a:off x="7996238" y="109538"/>
            <a:ext cx="995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a:extLst>
              <a:ext uri="{FF2B5EF4-FFF2-40B4-BE49-F238E27FC236}">
                <a16:creationId xmlns:a16="http://schemas.microsoft.com/office/drawing/2014/main" id="{845BBE74-7541-444D-A403-111CBEC8F6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888" y="1668463"/>
            <a:ext cx="10318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upp 27">
            <a:extLst>
              <a:ext uri="{FF2B5EF4-FFF2-40B4-BE49-F238E27FC236}">
                <a16:creationId xmlns:a16="http://schemas.microsoft.com/office/drawing/2014/main" id="{D1F8B752-EC1D-4FA2-9A90-2868D0C3D5EC}"/>
              </a:ext>
            </a:extLst>
          </p:cNvPr>
          <p:cNvGrpSpPr>
            <a:grpSpLocks/>
          </p:cNvGrpSpPr>
          <p:nvPr/>
        </p:nvGrpSpPr>
        <p:grpSpPr bwMode="auto">
          <a:xfrm>
            <a:off x="1598613" y="1622425"/>
            <a:ext cx="1831975" cy="885825"/>
            <a:chOff x="2514062" y="2118133"/>
            <a:chExt cx="1830833" cy="886373"/>
          </a:xfrm>
        </p:grpSpPr>
        <p:pic>
          <p:nvPicPr>
            <p:cNvPr id="34855" name="Bildobjekt 18">
              <a:extLst>
                <a:ext uri="{FF2B5EF4-FFF2-40B4-BE49-F238E27FC236}">
                  <a16:creationId xmlns:a16="http://schemas.microsoft.com/office/drawing/2014/main" id="{EA3930FA-DF9D-4E5A-AFC4-BD5484A814D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4062" y="2118133"/>
              <a:ext cx="886373" cy="88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6" name="Bildobjekt 20">
              <a:extLst>
                <a:ext uri="{FF2B5EF4-FFF2-40B4-BE49-F238E27FC236}">
                  <a16:creationId xmlns:a16="http://schemas.microsoft.com/office/drawing/2014/main" id="{2AFAE1B6-04A5-4291-8A2A-382C85C733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90366" y="2203278"/>
              <a:ext cx="754529" cy="75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Höger 26">
              <a:extLst>
                <a:ext uri="{FF2B5EF4-FFF2-40B4-BE49-F238E27FC236}">
                  <a16:creationId xmlns:a16="http://schemas.microsoft.com/office/drawing/2014/main" id="{3798D82C-23E5-4776-9506-62DED9975009}"/>
                </a:ext>
              </a:extLst>
            </p:cNvPr>
            <p:cNvSpPr/>
            <p:nvPr/>
          </p:nvSpPr>
          <p:spPr>
            <a:xfrm>
              <a:off x="3342220" y="2434241"/>
              <a:ext cx="417252" cy="3272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grpSp>
      <p:pic>
        <p:nvPicPr>
          <p:cNvPr id="29" name="Bildobjekt 28">
            <a:extLst>
              <a:ext uri="{FF2B5EF4-FFF2-40B4-BE49-F238E27FC236}">
                <a16:creationId xmlns:a16="http://schemas.microsoft.com/office/drawing/2014/main" id="{3D0FCE58-6237-488E-96C6-B0E4D7E90A06}"/>
              </a:ext>
            </a:extLst>
          </p:cNvPr>
          <p:cNvPicPr>
            <a:picLocks noChangeAspect="1"/>
          </p:cNvPicPr>
          <p:nvPr/>
        </p:nvPicPr>
        <p:blipFill>
          <a:blip r:embed="rId7">
            <a:extLst>
              <a:ext uri="{28A0092B-C50C-407E-A947-70E740481C1C}">
                <a14:useLocalDpi xmlns:a14="http://schemas.microsoft.com/office/drawing/2010/main" val="0"/>
              </a:ext>
            </a:extLst>
          </a:blip>
          <a:srcRect t="17296" b="33238"/>
          <a:stretch>
            <a:fillRect/>
          </a:stretch>
        </p:blipFill>
        <p:spPr bwMode="auto">
          <a:xfrm>
            <a:off x="5229225" y="1922463"/>
            <a:ext cx="20161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Bildobjekt 30">
            <a:extLst>
              <a:ext uri="{FF2B5EF4-FFF2-40B4-BE49-F238E27FC236}">
                <a16:creationId xmlns:a16="http://schemas.microsoft.com/office/drawing/2014/main" id="{ACFB7A61-2418-4C4A-A706-02EF5D905D7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02013" y="1525588"/>
            <a:ext cx="17319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Rak 32">
            <a:extLst>
              <a:ext uri="{FF2B5EF4-FFF2-40B4-BE49-F238E27FC236}">
                <a16:creationId xmlns:a16="http://schemas.microsoft.com/office/drawing/2014/main" id="{BF548598-97AE-47A6-ABE6-50AB9C8AFBED}"/>
              </a:ext>
            </a:extLst>
          </p:cNvPr>
          <p:cNvCxnSpPr/>
          <p:nvPr/>
        </p:nvCxnSpPr>
        <p:spPr>
          <a:xfrm flipH="1">
            <a:off x="1474788" y="1506538"/>
            <a:ext cx="0" cy="1692275"/>
          </a:xfrm>
          <a:prstGeom prst="line">
            <a:avLst/>
          </a:prstGeom>
        </p:spPr>
        <p:style>
          <a:lnRef idx="1">
            <a:schemeClr val="dk1"/>
          </a:lnRef>
          <a:fillRef idx="0">
            <a:schemeClr val="dk1"/>
          </a:fillRef>
          <a:effectRef idx="0">
            <a:schemeClr val="dk1"/>
          </a:effectRef>
          <a:fontRef idx="minor">
            <a:schemeClr val="tx1"/>
          </a:fontRef>
        </p:style>
      </p:cxnSp>
      <p:cxnSp>
        <p:nvCxnSpPr>
          <p:cNvPr id="58" name="Rak 57">
            <a:extLst>
              <a:ext uri="{FF2B5EF4-FFF2-40B4-BE49-F238E27FC236}">
                <a16:creationId xmlns:a16="http://schemas.microsoft.com/office/drawing/2014/main" id="{C8E0F2C0-74DE-4407-9879-89E9DD735341}"/>
              </a:ext>
            </a:extLst>
          </p:cNvPr>
          <p:cNvCxnSpPr/>
          <p:nvPr/>
        </p:nvCxnSpPr>
        <p:spPr>
          <a:xfrm flipH="1">
            <a:off x="3343275" y="1506538"/>
            <a:ext cx="0" cy="1692275"/>
          </a:xfrm>
          <a:prstGeom prst="line">
            <a:avLst/>
          </a:prstGeom>
        </p:spPr>
        <p:style>
          <a:lnRef idx="1">
            <a:schemeClr val="dk1"/>
          </a:lnRef>
          <a:fillRef idx="0">
            <a:schemeClr val="dk1"/>
          </a:fillRef>
          <a:effectRef idx="0">
            <a:schemeClr val="dk1"/>
          </a:effectRef>
          <a:fontRef idx="minor">
            <a:schemeClr val="tx1"/>
          </a:fontRef>
        </p:style>
      </p:cxnSp>
      <p:cxnSp>
        <p:nvCxnSpPr>
          <p:cNvPr id="59" name="Rak 58">
            <a:extLst>
              <a:ext uri="{FF2B5EF4-FFF2-40B4-BE49-F238E27FC236}">
                <a16:creationId xmlns:a16="http://schemas.microsoft.com/office/drawing/2014/main" id="{DEC0AA26-FECF-4779-80D1-B21DF2E8AA58}"/>
              </a:ext>
            </a:extLst>
          </p:cNvPr>
          <p:cNvCxnSpPr/>
          <p:nvPr/>
        </p:nvCxnSpPr>
        <p:spPr>
          <a:xfrm flipH="1">
            <a:off x="5170488" y="1506538"/>
            <a:ext cx="0" cy="1692275"/>
          </a:xfrm>
          <a:prstGeom prst="line">
            <a:avLst/>
          </a:prstGeom>
        </p:spPr>
        <p:style>
          <a:lnRef idx="1">
            <a:schemeClr val="dk1"/>
          </a:lnRef>
          <a:fillRef idx="0">
            <a:schemeClr val="dk1"/>
          </a:fillRef>
          <a:effectRef idx="0">
            <a:schemeClr val="dk1"/>
          </a:effectRef>
          <a:fontRef idx="minor">
            <a:schemeClr val="tx1"/>
          </a:fontRef>
        </p:style>
      </p:cxnSp>
      <p:sp>
        <p:nvSpPr>
          <p:cNvPr id="61" name="textruta 60">
            <a:extLst>
              <a:ext uri="{FF2B5EF4-FFF2-40B4-BE49-F238E27FC236}">
                <a16:creationId xmlns:a16="http://schemas.microsoft.com/office/drawing/2014/main" id="{75B2EB0A-B1D6-4FA1-8D33-84A0DF00ECB0}"/>
              </a:ext>
            </a:extLst>
          </p:cNvPr>
          <p:cNvSpPr txBox="1"/>
          <p:nvPr/>
        </p:nvSpPr>
        <p:spPr>
          <a:xfrm>
            <a:off x="1081088" y="3663950"/>
            <a:ext cx="7029450" cy="2247900"/>
          </a:xfrm>
          <a:prstGeom prst="roundRect">
            <a:avLst/>
          </a:prstGeom>
          <a:solidFill>
            <a:schemeClr val="bg1">
              <a:lumMod val="75000"/>
            </a:schemeClr>
          </a:solidFill>
        </p:spPr>
        <p:txBody>
          <a:bodyPr>
            <a:spAutoFit/>
          </a:bodyPr>
          <a:lstStyle/>
          <a:p>
            <a:pPr>
              <a:defRPr/>
            </a:pPr>
            <a:r>
              <a:rPr lang="sv-SE" sz="1400" b="1" dirty="0">
                <a:latin typeface="+mj-lt"/>
              </a:rPr>
              <a:t>Tänk på och planera för personberoenden</a:t>
            </a:r>
          </a:p>
          <a:p>
            <a:pPr>
              <a:defRPr/>
            </a:pPr>
            <a:endParaRPr lang="sv-SE" sz="1400" dirty="0">
              <a:latin typeface="+mj-lt"/>
            </a:endParaRPr>
          </a:p>
          <a:p>
            <a:pPr>
              <a:defRPr/>
            </a:pPr>
            <a:r>
              <a:rPr lang="sv-SE" sz="1400" dirty="0">
                <a:latin typeface="+mj-lt"/>
              </a:rPr>
              <a:t>Ett företag skickade en hel avdelning</a:t>
            </a:r>
            <a:r>
              <a:rPr lang="sv-SE" sz="1400" dirty="0"/>
              <a:t> på konferens</a:t>
            </a:r>
            <a:r>
              <a:rPr lang="sv-SE" sz="1400" dirty="0">
                <a:latin typeface="+mj-lt"/>
              </a:rPr>
              <a:t>, med specialister på ett företagets områden. Konferensen ägde rum på en färja som sjönk och många omkom. Endast en man överlevde från företagets avdelning. En stor del av kunskapen och kompetensen inom området försvann med de omkomna. Exemplet belyser vikten av att sprida kunskaper och inte förlita sig på nyckelkompetens. Inom kontinuitetshantering identifieras personberoenden och åtgärder och planer utvecklas för att säkerställa kontinuitet.</a:t>
            </a:r>
          </a:p>
        </p:txBody>
      </p:sp>
      <p:sp>
        <p:nvSpPr>
          <p:cNvPr id="62" name="X">
            <a:extLst>
              <a:ext uri="{FF2B5EF4-FFF2-40B4-BE49-F238E27FC236}">
                <a16:creationId xmlns:a16="http://schemas.microsoft.com/office/drawing/2014/main" id="{FF1B4E7A-8978-4181-9ED1-86EE2D67107B}"/>
              </a:ext>
            </a:extLst>
          </p:cNvPr>
          <p:cNvSpPr>
            <a:spLocks noChangeAspect="1"/>
          </p:cNvSpPr>
          <p:nvPr/>
        </p:nvSpPr>
        <p:spPr>
          <a:xfrm>
            <a:off x="7902575" y="3603625"/>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textruta 62">
            <a:extLst>
              <a:ext uri="{FF2B5EF4-FFF2-40B4-BE49-F238E27FC236}">
                <a16:creationId xmlns:a16="http://schemas.microsoft.com/office/drawing/2014/main" id="{B62CCFB9-B377-4005-8695-61149B279981}"/>
              </a:ext>
            </a:extLst>
          </p:cNvPr>
          <p:cNvSpPr txBox="1"/>
          <p:nvPr/>
        </p:nvSpPr>
        <p:spPr>
          <a:xfrm>
            <a:off x="1087438" y="3673475"/>
            <a:ext cx="7029450" cy="2009775"/>
          </a:xfrm>
          <a:prstGeom prst="roundRect">
            <a:avLst/>
          </a:prstGeom>
          <a:solidFill>
            <a:schemeClr val="bg1">
              <a:lumMod val="75000"/>
            </a:schemeClr>
          </a:solidFill>
        </p:spPr>
        <p:txBody>
          <a:bodyPr>
            <a:spAutoFit/>
          </a:bodyPr>
          <a:lstStyle/>
          <a:p>
            <a:pPr>
              <a:defRPr/>
            </a:pPr>
            <a:r>
              <a:rPr lang="sv-SE" sz="1400" b="1" dirty="0">
                <a:latin typeface="+mj-lt"/>
              </a:rPr>
              <a:t>Planera för och öva byte av lokal </a:t>
            </a:r>
          </a:p>
          <a:p>
            <a:pPr>
              <a:defRPr/>
            </a:pPr>
            <a:endParaRPr lang="sv-SE" sz="1400" dirty="0">
              <a:latin typeface="+mj-lt"/>
            </a:endParaRPr>
          </a:p>
          <a:p>
            <a:pPr>
              <a:defRPr/>
            </a:pPr>
            <a:r>
              <a:rPr lang="sv-SE" sz="1400" dirty="0">
                <a:latin typeface="+mj-lt"/>
              </a:rPr>
              <a:t>Ett företag med kontor i en skyskrapa identifierade brister i sin kontinuitetshantering när ett attentat mot byggnaden ledde till evakuering. Företaget uppmärksammade att reservarbetsplatser saknades och att evakueringen tog för lång tid, och genomförde åtgärder för att komma tillrätta med bristerna. När ett andra attentat senare inträffade, kunde företaget utrymma byggnaden </a:t>
            </a:r>
            <a:r>
              <a:rPr lang="sv-SE" sz="1400" dirty="0"/>
              <a:t>och byta till andra lokaler </a:t>
            </a:r>
            <a:r>
              <a:rPr lang="sv-SE" sz="1400" dirty="0">
                <a:latin typeface="+mj-lt"/>
              </a:rPr>
              <a:t>snabbare, tack vare god kontinuitetsplanering och övning.</a:t>
            </a:r>
          </a:p>
        </p:txBody>
      </p:sp>
      <p:sp>
        <p:nvSpPr>
          <p:cNvPr id="64" name="X">
            <a:extLst>
              <a:ext uri="{FF2B5EF4-FFF2-40B4-BE49-F238E27FC236}">
                <a16:creationId xmlns:a16="http://schemas.microsoft.com/office/drawing/2014/main" id="{6C19FBF8-5DE6-473F-ACF4-F7CC6B5843FC}"/>
              </a:ext>
            </a:extLst>
          </p:cNvPr>
          <p:cNvSpPr>
            <a:spLocks noChangeAspect="1"/>
          </p:cNvSpPr>
          <p:nvPr/>
        </p:nvSpPr>
        <p:spPr>
          <a:xfrm>
            <a:off x="7902575" y="3613150"/>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textruta 64">
            <a:extLst>
              <a:ext uri="{FF2B5EF4-FFF2-40B4-BE49-F238E27FC236}">
                <a16:creationId xmlns:a16="http://schemas.microsoft.com/office/drawing/2014/main" id="{C811B4A8-988C-4DE3-97EF-664F37F38189}"/>
              </a:ext>
            </a:extLst>
          </p:cNvPr>
          <p:cNvSpPr txBox="1"/>
          <p:nvPr/>
        </p:nvSpPr>
        <p:spPr>
          <a:xfrm>
            <a:off x="1087438" y="3432175"/>
            <a:ext cx="6983412" cy="2724150"/>
          </a:xfrm>
          <a:prstGeom prst="roundRect">
            <a:avLst/>
          </a:prstGeom>
          <a:solidFill>
            <a:schemeClr val="bg1">
              <a:lumMod val="75000"/>
            </a:schemeClr>
          </a:solidFill>
        </p:spPr>
        <p:txBody>
          <a:bodyPr>
            <a:spAutoFit/>
          </a:bodyPr>
          <a:lstStyle/>
          <a:p>
            <a:pPr>
              <a:defRPr/>
            </a:pPr>
            <a:r>
              <a:rPr lang="sv-SE" sz="1400" b="1" dirty="0">
                <a:latin typeface="+mj-lt"/>
              </a:rPr>
              <a:t>En kontinuitetsmedveten organisationskultur gör stor skillnad</a:t>
            </a:r>
          </a:p>
          <a:p>
            <a:pPr>
              <a:defRPr/>
            </a:pPr>
            <a:endParaRPr lang="sv-SE" sz="1400" dirty="0">
              <a:latin typeface="+mj-lt"/>
            </a:endParaRPr>
          </a:p>
          <a:p>
            <a:pPr>
              <a:defRPr/>
            </a:pPr>
            <a:r>
              <a:rPr lang="sv-SE" sz="1400" dirty="0">
                <a:latin typeface="+mj-lt"/>
              </a:rPr>
              <a:t>Två konkurrenter använde samma leverantör av en liten men kritisk teknisk kompentent till sina produkter. När en olycka inträffade i leverantörens fabrik, så stannade produktionen helt, men de två konkurrenterna agerade olika. Den ena hade en kontinuitetsmedveten organisationskultur och handlade snabbt, skrev avtal med leverantören att produktion från andra anläggningar skulle tillägnas dem, högsta ledningen bokade möte med leverantörens högsta ledning, designade om sin produkt så att man kunde köpa komponenter från andra aktörer. Konkurrenten gjorde motsatsen – dvs agerade långsamt, var inaktiv, och förlorade marknadsandelar till sin konkurrent.</a:t>
            </a:r>
          </a:p>
        </p:txBody>
      </p:sp>
      <p:sp>
        <p:nvSpPr>
          <p:cNvPr id="66" name="X">
            <a:extLst>
              <a:ext uri="{FF2B5EF4-FFF2-40B4-BE49-F238E27FC236}">
                <a16:creationId xmlns:a16="http://schemas.microsoft.com/office/drawing/2014/main" id="{D5A90A3F-A534-4566-A49A-52D1BED0144C}"/>
              </a:ext>
            </a:extLst>
          </p:cNvPr>
          <p:cNvSpPr>
            <a:spLocks noChangeAspect="1"/>
          </p:cNvSpPr>
          <p:nvPr/>
        </p:nvSpPr>
        <p:spPr>
          <a:xfrm>
            <a:off x="7856538" y="3400425"/>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textruta 66">
            <a:extLst>
              <a:ext uri="{FF2B5EF4-FFF2-40B4-BE49-F238E27FC236}">
                <a16:creationId xmlns:a16="http://schemas.microsoft.com/office/drawing/2014/main" id="{63CF3D9D-AC60-42BB-A587-77CBF2A2FBF5}"/>
              </a:ext>
            </a:extLst>
          </p:cNvPr>
          <p:cNvSpPr txBox="1"/>
          <p:nvPr/>
        </p:nvSpPr>
        <p:spPr>
          <a:xfrm>
            <a:off x="1087438" y="3683000"/>
            <a:ext cx="7029450" cy="2008188"/>
          </a:xfrm>
          <a:prstGeom prst="roundRect">
            <a:avLst/>
          </a:prstGeom>
          <a:solidFill>
            <a:schemeClr val="bg1">
              <a:lumMod val="75000"/>
            </a:schemeClr>
          </a:solidFill>
        </p:spPr>
        <p:txBody>
          <a:bodyPr>
            <a:spAutoFit/>
          </a:bodyPr>
          <a:lstStyle/>
          <a:p>
            <a:pPr>
              <a:defRPr/>
            </a:pPr>
            <a:r>
              <a:rPr lang="sv-SE" sz="1400" b="1" dirty="0">
                <a:latin typeface="+mj-lt"/>
              </a:rPr>
              <a:t>Kartlagda och standardiserade </a:t>
            </a:r>
            <a:r>
              <a:rPr lang="sv-SE" sz="1400" b="1" dirty="0"/>
              <a:t>processer </a:t>
            </a:r>
            <a:r>
              <a:rPr lang="sv-SE" sz="1400" b="1" dirty="0">
                <a:latin typeface="+mj-lt"/>
              </a:rPr>
              <a:t>ger goda förutsättningar för kontinuitet</a:t>
            </a:r>
          </a:p>
          <a:p>
            <a:pPr>
              <a:defRPr/>
            </a:pPr>
            <a:endParaRPr lang="sv-SE" sz="1400" dirty="0">
              <a:latin typeface="+mj-lt"/>
            </a:endParaRPr>
          </a:p>
          <a:p>
            <a:pPr>
              <a:defRPr/>
            </a:pPr>
            <a:r>
              <a:rPr lang="sv-SE" sz="1400" dirty="0">
                <a:latin typeface="+mj-lt"/>
              </a:rPr>
              <a:t>Personalen hos ett globalt transportföretag kunde inte ta sig med bil flygplatsen i en stad som drabbats av snöstorm. Utan personal att packa och dirigera paket, så riskerades verksamheten </a:t>
            </a:r>
            <a:r>
              <a:rPr lang="sv-SE" sz="1400" dirty="0"/>
              <a:t>att paralyseras,</a:t>
            </a:r>
            <a:r>
              <a:rPr lang="sv-SE" sz="1400" dirty="0">
                <a:latin typeface="+mj-lt"/>
              </a:rPr>
              <a:t> trots att startbanorna rensades på snö.</a:t>
            </a:r>
          </a:p>
          <a:p>
            <a:pPr>
              <a:defRPr/>
            </a:pPr>
            <a:endParaRPr lang="sv-SE" sz="1400" dirty="0">
              <a:latin typeface="+mj-lt"/>
            </a:endParaRPr>
          </a:p>
          <a:p>
            <a:pPr>
              <a:defRPr/>
            </a:pPr>
            <a:r>
              <a:rPr lang="sv-SE" sz="1400" dirty="0">
                <a:latin typeface="+mj-lt"/>
              </a:rPr>
              <a:t>Företaget hade som tur var tydligt kartlagda och standardiserade processer. De enhetliga arbetsprocesserna gjorde det möjligt att flyga in anställda från andra orter.</a:t>
            </a:r>
          </a:p>
        </p:txBody>
      </p:sp>
      <p:sp>
        <p:nvSpPr>
          <p:cNvPr id="68" name="X">
            <a:extLst>
              <a:ext uri="{FF2B5EF4-FFF2-40B4-BE49-F238E27FC236}">
                <a16:creationId xmlns:a16="http://schemas.microsoft.com/office/drawing/2014/main" id="{C43519AE-6B82-4575-82F6-86D98248BD58}"/>
              </a:ext>
            </a:extLst>
          </p:cNvPr>
          <p:cNvSpPr>
            <a:spLocks noChangeAspect="1"/>
          </p:cNvSpPr>
          <p:nvPr/>
        </p:nvSpPr>
        <p:spPr>
          <a:xfrm>
            <a:off x="7902575" y="3622675"/>
            <a:ext cx="325438"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Höger 31">
            <a:hlinkClick r:id="rId9" action="ppaction://hlinksldjump"/>
            <a:extLst>
              <a:ext uri="{FF2B5EF4-FFF2-40B4-BE49-F238E27FC236}">
                <a16:creationId xmlns:a16="http://schemas.microsoft.com/office/drawing/2014/main" id="{925E2B06-876D-4B0B-B5A8-7ED416DEE5F1}"/>
              </a:ext>
            </a:extLst>
          </p:cNvPr>
          <p:cNvSpPr/>
          <p:nvPr/>
        </p:nvSpPr>
        <p:spPr>
          <a:xfrm>
            <a:off x="8002588" y="6280150"/>
            <a:ext cx="1079500" cy="53975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dirty="0"/>
              <a:t>Fortsätt</a:t>
            </a:r>
            <a:endParaRPr lang="sv-SE" dirty="0"/>
          </a:p>
        </p:txBody>
      </p:sp>
      <p:grpSp>
        <p:nvGrpSpPr>
          <p:cNvPr id="34836" name="Grupp 33">
            <a:extLst>
              <a:ext uri="{FF2B5EF4-FFF2-40B4-BE49-F238E27FC236}">
                <a16:creationId xmlns:a16="http://schemas.microsoft.com/office/drawing/2014/main" id="{68692F6E-6B44-479F-87F6-6BDB5C002605}"/>
              </a:ext>
            </a:extLst>
          </p:cNvPr>
          <p:cNvGrpSpPr>
            <a:grpSpLocks/>
          </p:cNvGrpSpPr>
          <p:nvPr/>
        </p:nvGrpSpPr>
        <p:grpSpPr bwMode="auto">
          <a:xfrm>
            <a:off x="69850" y="6280150"/>
            <a:ext cx="1079500" cy="539750"/>
            <a:chOff x="169363" y="6133850"/>
            <a:chExt cx="1080000" cy="540000"/>
          </a:xfrm>
        </p:grpSpPr>
        <p:sp>
          <p:nvSpPr>
            <p:cNvPr id="35" name="Höger 34">
              <a:extLst>
                <a:ext uri="{FF2B5EF4-FFF2-40B4-BE49-F238E27FC236}">
                  <a16:creationId xmlns:a16="http://schemas.microsoft.com/office/drawing/2014/main" id="{71981CD3-57DD-489A-A09A-0D81FF857EBF}"/>
                </a:ext>
              </a:extLst>
            </p:cNvPr>
            <p:cNvSpPr/>
            <p:nvPr/>
          </p:nvSpPr>
          <p:spPr>
            <a:xfrm rot="10800000">
              <a:off x="169363" y="6133850"/>
              <a:ext cx="1080000" cy="540000"/>
            </a:xfrm>
            <a:prstGeom prst="rightArrow">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36" name="textruta 35">
              <a:hlinkClick r:id="rId10" action="ppaction://hlinksldjump"/>
              <a:extLst>
                <a:ext uri="{FF2B5EF4-FFF2-40B4-BE49-F238E27FC236}">
                  <a16:creationId xmlns:a16="http://schemas.microsoft.com/office/drawing/2014/main" id="{F81F0BED-5386-489E-9378-C1F1DA529725}"/>
                </a:ext>
              </a:extLst>
            </p:cNvPr>
            <p:cNvSpPr txBox="1"/>
            <p:nvPr/>
          </p:nvSpPr>
          <p:spPr>
            <a:xfrm>
              <a:off x="231305" y="6264085"/>
              <a:ext cx="1018058" cy="277942"/>
            </a:xfrm>
            <a:prstGeom prst="rect">
              <a:avLst/>
            </a:prstGeom>
            <a:noFill/>
          </p:spPr>
          <p:txBody>
            <a:bodyPr>
              <a:spAutoFit/>
            </a:bodyPr>
            <a:lstStyle/>
            <a:p>
              <a:pPr>
                <a:defRPr/>
              </a:pPr>
              <a:r>
                <a:rPr lang="sv-SE" sz="1200" dirty="0">
                  <a:solidFill>
                    <a:schemeClr val="bg1"/>
                  </a:solidFill>
                  <a:latin typeface="+mj-lt"/>
                </a:rPr>
                <a:t>    Tillbaka</a:t>
              </a:r>
            </a:p>
          </p:txBody>
        </p:sp>
      </p:grpSp>
      <p:sp>
        <p:nvSpPr>
          <p:cNvPr id="30" name="textruta 29">
            <a:extLst>
              <a:ext uri="{FF2B5EF4-FFF2-40B4-BE49-F238E27FC236}">
                <a16:creationId xmlns:a16="http://schemas.microsoft.com/office/drawing/2014/main" id="{357D885F-AA2E-4C48-95B9-48FFE4239656}"/>
              </a:ext>
            </a:extLst>
          </p:cNvPr>
          <p:cNvSpPr txBox="1"/>
          <p:nvPr/>
        </p:nvSpPr>
        <p:spPr>
          <a:xfrm>
            <a:off x="1104900" y="3454400"/>
            <a:ext cx="7029450" cy="2724150"/>
          </a:xfrm>
          <a:prstGeom prst="roundRect">
            <a:avLst/>
          </a:prstGeom>
          <a:solidFill>
            <a:schemeClr val="bg1">
              <a:lumMod val="75000"/>
            </a:schemeClr>
          </a:solidFill>
        </p:spPr>
        <p:txBody>
          <a:bodyPr>
            <a:spAutoFit/>
          </a:bodyPr>
          <a:lstStyle/>
          <a:p>
            <a:pPr>
              <a:defRPr/>
            </a:pPr>
            <a:r>
              <a:rPr lang="sv-SE" sz="1400" b="1" dirty="0">
                <a:latin typeface="+mj-lt"/>
              </a:rPr>
              <a:t>Säkerställ kontinuitet för beroenden till leverantörer (av it, m.m.)</a:t>
            </a:r>
          </a:p>
          <a:p>
            <a:pPr>
              <a:defRPr/>
            </a:pPr>
            <a:endParaRPr lang="sv-SE" sz="1400" dirty="0">
              <a:latin typeface="+mj-lt"/>
            </a:endParaRPr>
          </a:p>
          <a:p>
            <a:pPr>
              <a:defRPr/>
            </a:pPr>
            <a:r>
              <a:rPr lang="sv-SE" sz="1400" dirty="0">
                <a:latin typeface="+mj-lt"/>
              </a:rPr>
              <a:t>Ett större haveri inträffade hos en marknadsledande leverantör av it-tjänster, och drabbade organisationer, privata och offentliga, i flera sektorer. Många av de drabbade saknade kontinuitetslösningar för att hantera avbrottet och flera uppmärksammades på att man saknade förståelse för leverantörens egen kontinuitetshantering och vilka garantier som gavs i gällande avtal. Exemplet belyser vikten av it-beroenden och hur sårbart det är att förlita sig på en leverantör. Alternativa, ibland manuella, reservrutiner kan ibland behöva upprättas och den avtalsmässiga kravställningen mot leverantörer behöver motsvara organisationens krav på kontinuitet.</a:t>
            </a:r>
          </a:p>
        </p:txBody>
      </p:sp>
      <p:sp>
        <p:nvSpPr>
          <p:cNvPr id="34" name="X">
            <a:extLst>
              <a:ext uri="{FF2B5EF4-FFF2-40B4-BE49-F238E27FC236}">
                <a16:creationId xmlns:a16="http://schemas.microsoft.com/office/drawing/2014/main" id="{E81C6E62-2437-4907-A10D-FFAEB8CBD6CC}"/>
              </a:ext>
            </a:extLst>
          </p:cNvPr>
          <p:cNvSpPr>
            <a:spLocks noChangeAspect="1"/>
          </p:cNvSpPr>
          <p:nvPr/>
        </p:nvSpPr>
        <p:spPr>
          <a:xfrm>
            <a:off x="7926388" y="3394075"/>
            <a:ext cx="325437" cy="498475"/>
          </a:xfrm>
          <a:prstGeom prst="mathMultiply">
            <a:avLst/>
          </a:prstGeom>
          <a:solidFill>
            <a:srgbClr val="00956F"/>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Bildobjekt 1">
            <a:extLst>
              <a:ext uri="{FF2B5EF4-FFF2-40B4-BE49-F238E27FC236}">
                <a16:creationId xmlns:a16="http://schemas.microsoft.com/office/drawing/2014/main" id="{E8450E46-C8EF-484C-A6D1-DF54D2B6A998}"/>
              </a:ext>
            </a:extLst>
          </p:cNvPr>
          <p:cNvPicPr>
            <a:picLocks noChangeAspect="1"/>
          </p:cNvPicPr>
          <p:nvPr/>
        </p:nvPicPr>
        <p:blipFill>
          <a:blip r:embed="rId11">
            <a:extLst>
              <a:ext uri="{28A0092B-C50C-407E-A947-70E740481C1C}">
                <a14:useLocalDpi xmlns:a14="http://schemas.microsoft.com/office/drawing/2010/main" val="0"/>
              </a:ext>
            </a:extLst>
          </a:blip>
          <a:srcRect b="6860"/>
          <a:stretch>
            <a:fillRect/>
          </a:stretch>
        </p:blipFill>
        <p:spPr bwMode="auto">
          <a:xfrm>
            <a:off x="7577138" y="1509713"/>
            <a:ext cx="12350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Rak 36">
            <a:extLst>
              <a:ext uri="{FF2B5EF4-FFF2-40B4-BE49-F238E27FC236}">
                <a16:creationId xmlns:a16="http://schemas.microsoft.com/office/drawing/2014/main" id="{4A0ACE0F-BC2F-4C4D-9FC2-CE9EFD60451D}"/>
              </a:ext>
            </a:extLst>
          </p:cNvPr>
          <p:cNvCxnSpPr/>
          <p:nvPr/>
        </p:nvCxnSpPr>
        <p:spPr>
          <a:xfrm flipH="1">
            <a:off x="7262813" y="1517650"/>
            <a:ext cx="0" cy="1692275"/>
          </a:xfrm>
          <a:prstGeom prst="line">
            <a:avLst/>
          </a:prstGeom>
        </p:spPr>
        <p:style>
          <a:lnRef idx="1">
            <a:schemeClr val="dk1"/>
          </a:lnRef>
          <a:fillRef idx="0">
            <a:schemeClr val="dk1"/>
          </a:fillRef>
          <a:effectRef idx="0">
            <a:schemeClr val="dk1"/>
          </a:effectRef>
          <a:fontRef idx="minor">
            <a:schemeClr val="tx1"/>
          </a:fontRef>
        </p:style>
      </p:cxnSp>
      <p:sp>
        <p:nvSpPr>
          <p:cNvPr id="38" name="textruta 37">
            <a:hlinkClick r:id="rId10" action="ppaction://hlinksldjump"/>
            <a:extLst>
              <a:ext uri="{FF2B5EF4-FFF2-40B4-BE49-F238E27FC236}">
                <a16:creationId xmlns:a16="http://schemas.microsoft.com/office/drawing/2014/main" id="{A07B72DB-EC3E-481C-A407-DED7D6E8274B}"/>
              </a:ext>
            </a:extLst>
          </p:cNvPr>
          <p:cNvSpPr txBox="1">
            <a:spLocks noChangeArrowheads="1"/>
          </p:cNvSpPr>
          <p:nvPr/>
        </p:nvSpPr>
        <p:spPr bwMode="auto">
          <a:xfrm>
            <a:off x="0" y="6261100"/>
            <a:ext cx="12430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endParaRPr lang="sv-SE" altLang="sv-SE" sz="2400">
              <a:latin typeface="Times New Roman" panose="02020603050405020304" pitchFamily="18" charset="0"/>
            </a:endParaRPr>
          </a:p>
        </p:txBody>
      </p:sp>
      <p:sp>
        <p:nvSpPr>
          <p:cNvPr id="34842" name="textruta 39">
            <a:extLst>
              <a:ext uri="{FF2B5EF4-FFF2-40B4-BE49-F238E27FC236}">
                <a16:creationId xmlns:a16="http://schemas.microsoft.com/office/drawing/2014/main" id="{ACF7E720-F316-4E02-8844-100AEE63478E}"/>
              </a:ext>
            </a:extLst>
          </p:cNvPr>
          <p:cNvSpPr txBox="1">
            <a:spLocks noChangeArrowheads="1"/>
          </p:cNvSpPr>
          <p:nvPr/>
        </p:nvSpPr>
        <p:spPr bwMode="auto">
          <a:xfrm>
            <a:off x="111125" y="2597150"/>
            <a:ext cx="1263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200">
                <a:latin typeface="Times New Roman" panose="02020603050405020304" pitchFamily="18" charset="0"/>
              </a:rPr>
              <a:t>Tänk på och planera för personberoenden</a:t>
            </a:r>
          </a:p>
        </p:txBody>
      </p:sp>
      <p:sp>
        <p:nvSpPr>
          <p:cNvPr id="34843" name="textruta 40">
            <a:extLst>
              <a:ext uri="{FF2B5EF4-FFF2-40B4-BE49-F238E27FC236}">
                <a16:creationId xmlns:a16="http://schemas.microsoft.com/office/drawing/2014/main" id="{F896EA25-8176-4506-AA50-43211D26B5A3}"/>
              </a:ext>
            </a:extLst>
          </p:cNvPr>
          <p:cNvSpPr txBox="1">
            <a:spLocks noChangeArrowheads="1"/>
          </p:cNvSpPr>
          <p:nvPr/>
        </p:nvSpPr>
        <p:spPr bwMode="auto">
          <a:xfrm>
            <a:off x="1808163" y="2689225"/>
            <a:ext cx="1263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200">
                <a:latin typeface="Times New Roman" panose="02020603050405020304" pitchFamily="18" charset="0"/>
              </a:rPr>
              <a:t>Planera för och öva byte av lokal </a:t>
            </a:r>
          </a:p>
        </p:txBody>
      </p:sp>
      <p:sp>
        <p:nvSpPr>
          <p:cNvPr id="34844" name="textruta 41">
            <a:extLst>
              <a:ext uri="{FF2B5EF4-FFF2-40B4-BE49-F238E27FC236}">
                <a16:creationId xmlns:a16="http://schemas.microsoft.com/office/drawing/2014/main" id="{8A518172-E57F-417D-89BB-61D8C9AA7296}"/>
              </a:ext>
            </a:extLst>
          </p:cNvPr>
          <p:cNvSpPr txBox="1">
            <a:spLocks noChangeArrowheads="1"/>
          </p:cNvSpPr>
          <p:nvPr/>
        </p:nvSpPr>
        <p:spPr bwMode="auto">
          <a:xfrm>
            <a:off x="3370263" y="2605088"/>
            <a:ext cx="1798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200">
                <a:latin typeface="Times New Roman" panose="02020603050405020304" pitchFamily="18" charset="0"/>
              </a:rPr>
              <a:t>En kontinuitetsmedveten organisationskultur gör stor skillnad</a:t>
            </a:r>
          </a:p>
        </p:txBody>
      </p:sp>
      <p:sp>
        <p:nvSpPr>
          <p:cNvPr id="34845" name="textruta 42">
            <a:extLst>
              <a:ext uri="{FF2B5EF4-FFF2-40B4-BE49-F238E27FC236}">
                <a16:creationId xmlns:a16="http://schemas.microsoft.com/office/drawing/2014/main" id="{273A0C78-24B8-4EE6-9603-AA276CB2613F}"/>
              </a:ext>
            </a:extLst>
          </p:cNvPr>
          <p:cNvSpPr txBox="1">
            <a:spLocks noChangeArrowheads="1"/>
          </p:cNvSpPr>
          <p:nvPr/>
        </p:nvSpPr>
        <p:spPr bwMode="auto">
          <a:xfrm>
            <a:off x="5235575" y="2436813"/>
            <a:ext cx="1924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200">
                <a:latin typeface="Times New Roman" panose="02020603050405020304" pitchFamily="18" charset="0"/>
              </a:rPr>
              <a:t>Kartlagda och standardiserade processer ger goda förutsättningar för kontinuitet</a:t>
            </a:r>
          </a:p>
        </p:txBody>
      </p:sp>
      <p:sp>
        <p:nvSpPr>
          <p:cNvPr id="34846" name="textruta 43">
            <a:extLst>
              <a:ext uri="{FF2B5EF4-FFF2-40B4-BE49-F238E27FC236}">
                <a16:creationId xmlns:a16="http://schemas.microsoft.com/office/drawing/2014/main" id="{56911A8C-EADC-4C86-B49A-42A6E069BE36}"/>
              </a:ext>
            </a:extLst>
          </p:cNvPr>
          <p:cNvSpPr txBox="1">
            <a:spLocks noChangeArrowheads="1"/>
          </p:cNvSpPr>
          <p:nvPr/>
        </p:nvSpPr>
        <p:spPr bwMode="auto">
          <a:xfrm>
            <a:off x="7280275" y="2622550"/>
            <a:ext cx="1912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lgn="ctr">
              <a:spcBef>
                <a:spcPct val="0"/>
              </a:spcBef>
              <a:buFontTx/>
              <a:buNone/>
            </a:pPr>
            <a:r>
              <a:rPr lang="sv-SE" altLang="sv-SE" sz="1200">
                <a:latin typeface="Times New Roman" panose="02020603050405020304" pitchFamily="18" charset="0"/>
              </a:rPr>
              <a:t>Säkerställ kontinuitet för beroenden till leverantörer (av IT, m.m.)</a:t>
            </a:r>
          </a:p>
        </p:txBody>
      </p:sp>
      <p:sp>
        <p:nvSpPr>
          <p:cNvPr id="39" name="textruta 38">
            <a:hlinkClick r:id="rId12" action="ppaction://hlinksldjump"/>
            <a:extLst>
              <a:ext uri="{FF2B5EF4-FFF2-40B4-BE49-F238E27FC236}">
                <a16:creationId xmlns:a16="http://schemas.microsoft.com/office/drawing/2014/main" id="{FD13E174-146B-4871-ADA5-AA53B58A6665}"/>
              </a:ext>
            </a:extLst>
          </p:cNvPr>
          <p:cNvSpPr txBox="1">
            <a:spLocks noChangeArrowheads="1"/>
          </p:cNvSpPr>
          <p:nvPr/>
        </p:nvSpPr>
        <p:spPr bwMode="auto">
          <a:xfrm>
            <a:off x="1243013" y="6416675"/>
            <a:ext cx="1528762" cy="2524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sv-SE"/>
            </a:defPPr>
            <a:lvl1pPr algn="ctr">
              <a:defRPr sz="1600">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defRPr/>
            </a:pPr>
            <a:r>
              <a:rPr lang="sv-SE" altLang="sv-SE" sz="1200" dirty="0"/>
              <a:t>Gå till huvudmeny</a:t>
            </a:r>
          </a:p>
        </p:txBody>
      </p:sp>
      <p:sp>
        <p:nvSpPr>
          <p:cNvPr id="34848" name="textruta 22">
            <a:extLst>
              <a:ext uri="{FF2B5EF4-FFF2-40B4-BE49-F238E27FC236}">
                <a16:creationId xmlns:a16="http://schemas.microsoft.com/office/drawing/2014/main" id="{4268D837-3CA4-482B-BBCC-E954ACBB5C44}"/>
              </a:ext>
            </a:extLst>
          </p:cNvPr>
          <p:cNvSpPr txBox="1">
            <a:spLocks noChangeArrowheads="1"/>
          </p:cNvSpPr>
          <p:nvPr/>
        </p:nvSpPr>
        <p:spPr bwMode="auto">
          <a:xfrm>
            <a:off x="-6350" y="12525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4849" name="textruta 22">
            <a:extLst>
              <a:ext uri="{FF2B5EF4-FFF2-40B4-BE49-F238E27FC236}">
                <a16:creationId xmlns:a16="http://schemas.microsoft.com/office/drawing/2014/main" id="{364D091C-8A04-4B18-A55A-6ACA50319CC5}"/>
              </a:ext>
            </a:extLst>
          </p:cNvPr>
          <p:cNvSpPr txBox="1">
            <a:spLocks noChangeArrowheads="1"/>
          </p:cNvSpPr>
          <p:nvPr/>
        </p:nvSpPr>
        <p:spPr bwMode="auto">
          <a:xfrm>
            <a:off x="1462088" y="12525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4850" name="textruta 22">
            <a:extLst>
              <a:ext uri="{FF2B5EF4-FFF2-40B4-BE49-F238E27FC236}">
                <a16:creationId xmlns:a16="http://schemas.microsoft.com/office/drawing/2014/main" id="{34566861-B52B-47D7-82E5-18DD55A7B412}"/>
              </a:ext>
            </a:extLst>
          </p:cNvPr>
          <p:cNvSpPr txBox="1">
            <a:spLocks noChangeArrowheads="1"/>
          </p:cNvSpPr>
          <p:nvPr/>
        </p:nvSpPr>
        <p:spPr bwMode="auto">
          <a:xfrm>
            <a:off x="3443288" y="12525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4851" name="textruta 22">
            <a:extLst>
              <a:ext uri="{FF2B5EF4-FFF2-40B4-BE49-F238E27FC236}">
                <a16:creationId xmlns:a16="http://schemas.microsoft.com/office/drawing/2014/main" id="{EFB9D629-822E-4ED2-8380-39F1C823915E}"/>
              </a:ext>
            </a:extLst>
          </p:cNvPr>
          <p:cNvSpPr txBox="1">
            <a:spLocks noChangeArrowheads="1"/>
          </p:cNvSpPr>
          <p:nvPr/>
        </p:nvSpPr>
        <p:spPr bwMode="auto">
          <a:xfrm>
            <a:off x="5164138" y="12525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
        <p:nvSpPr>
          <p:cNvPr id="34852" name="textruta 22">
            <a:extLst>
              <a:ext uri="{FF2B5EF4-FFF2-40B4-BE49-F238E27FC236}">
                <a16:creationId xmlns:a16="http://schemas.microsoft.com/office/drawing/2014/main" id="{50A54164-43B1-4006-8748-82FF9BEB314D}"/>
              </a:ext>
            </a:extLst>
          </p:cNvPr>
          <p:cNvSpPr txBox="1">
            <a:spLocks noChangeArrowheads="1"/>
          </p:cNvSpPr>
          <p:nvPr/>
        </p:nvSpPr>
        <p:spPr bwMode="auto">
          <a:xfrm>
            <a:off x="7242175" y="1252538"/>
            <a:ext cx="5937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Book Antiqua" panose="02040602050305030304" pitchFamily="18" charset="0"/>
                <a:cs typeface="Times New Roman" panose="02020603050405020304" pitchFamily="18" charset="0"/>
              </a:defRPr>
            </a:lvl1pPr>
            <a:lvl2pPr marL="742950" indent="-285750">
              <a:spcBef>
                <a:spcPct val="20000"/>
              </a:spcBef>
              <a:buChar char="–"/>
              <a:defRPr sz="2400">
                <a:solidFill>
                  <a:schemeClr val="tx1"/>
                </a:solidFill>
                <a:latin typeface="Book Antiqua" panose="02040602050305030304" pitchFamily="18" charset="0"/>
                <a:cs typeface="Times New Roman" panose="02020603050405020304" pitchFamily="18" charset="0"/>
              </a:defRPr>
            </a:lvl2pPr>
            <a:lvl3pPr marL="1143000" indent="-228600">
              <a:spcBef>
                <a:spcPct val="20000"/>
              </a:spcBef>
              <a:buChar char="•"/>
              <a:defRPr sz="2000">
                <a:solidFill>
                  <a:schemeClr val="tx1"/>
                </a:solidFill>
                <a:latin typeface="Book Antiqua" panose="02040602050305030304" pitchFamily="18" charset="0"/>
                <a:cs typeface="Times New Roman" panose="02020603050405020304" pitchFamily="18" charset="0"/>
              </a:defRPr>
            </a:lvl3pPr>
            <a:lvl4pPr marL="1600200" indent="-228600">
              <a:spcBef>
                <a:spcPct val="20000"/>
              </a:spcBef>
              <a:buChar char="–"/>
              <a:defRPr>
                <a:solidFill>
                  <a:schemeClr val="tx1"/>
                </a:solidFill>
                <a:latin typeface="Book Antiqua" panose="02040602050305030304" pitchFamily="18" charset="0"/>
                <a:cs typeface="Times New Roman" panose="02020603050405020304" pitchFamily="18" charset="0"/>
              </a:defRPr>
            </a:lvl4pPr>
            <a:lvl5pPr marL="2057400" indent="-228600">
              <a:spcBef>
                <a:spcPct val="20000"/>
              </a:spcBef>
              <a:buChar char="»"/>
              <a:defRPr>
                <a:solidFill>
                  <a:schemeClr val="tx1"/>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cs typeface="Times New Roman" panose="02020603050405020304" pitchFamily="18" charset="0"/>
              </a:defRPr>
            </a:lvl9pPr>
          </a:lstStyle>
          <a:p>
            <a:pPr>
              <a:spcBef>
                <a:spcPct val="0"/>
              </a:spcBef>
              <a:buFontTx/>
              <a:buNone/>
            </a:pPr>
            <a:r>
              <a:rPr lang="sv-SE" altLang="sv-SE" sz="3200">
                <a:latin typeface="Times New Roman" panose="02020603050405020304" pitchFamily="18" charset="0"/>
                <a:sym typeface="Wingdings 2" panose="05020102010507070707" pitchFamily="18" charset="2"/>
              </a:rPr>
              <a:t></a:t>
            </a:r>
            <a:endParaRPr lang="sv-SE" altLang="sv-SE" sz="32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62"/>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6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4"/>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6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6"/>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6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8"/>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6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4"/>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2"/>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xit" presetSubtype="0" fill="hold" nodeType="withEffect">
                                  <p:stCondLst>
                                    <p:cond delay="0"/>
                                  </p:stCondLst>
                                  <p:childTnLst>
                                    <p:set>
                                      <p:cBhvr>
                                        <p:cTn id="29" dur="1" fill="hold">
                                          <p:stCondLst>
                                            <p:cond delay="0"/>
                                          </p:stCondLst>
                                        </p:cTn>
                                        <p:tgtEl>
                                          <p:spTgt spid="62"/>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2" restart="whenNotActive" fill="hold" evtFilter="cancelBubble" nodeType="interactiveSeq">
                <p:stCondLst>
                  <p:cond evt="onClick" delay="0">
                    <p:tgtEl>
                      <p:spTgt spid="6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xit" presetSubtype="0" fill="hold" nodeType="withEffect">
                                  <p:stCondLst>
                                    <p:cond delay="0"/>
                                  </p:stCondLst>
                                  <p:childTnLst>
                                    <p:set>
                                      <p:cBhvr>
                                        <p:cTn id="36" dur="1" fill="hold">
                                          <p:stCondLst>
                                            <p:cond delay="0"/>
                                          </p:stCondLst>
                                        </p:cTn>
                                        <p:tgtEl>
                                          <p:spTgt spid="6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39" restart="whenNotActive" fill="hold" evtFilter="cancelBubble" nodeType="interactiveSeq">
                <p:stCondLst>
                  <p:cond evt="onClick" delay="0">
                    <p:tgtEl>
                      <p:spTgt spid="6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xit" presetSubtype="0" fill="hold" nodeType="withEffect">
                                  <p:stCondLst>
                                    <p:cond delay="0"/>
                                  </p:stCondLst>
                                  <p:childTnLst>
                                    <p:set>
                                      <p:cBhvr>
                                        <p:cTn id="43" dur="1" fill="hold">
                                          <p:stCondLst>
                                            <p:cond delay="0"/>
                                          </p:stCondLst>
                                        </p:cTn>
                                        <p:tgtEl>
                                          <p:spTgt spid="6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xit" presetSubtype="0" fill="hold" nodeType="withEffect">
                                  <p:stCondLst>
                                    <p:cond delay="0"/>
                                  </p:stCondLst>
                                  <p:childTnLst>
                                    <p:set>
                                      <p:cBhvr>
                                        <p:cTn id="50" dur="1" fill="hold">
                                          <p:stCondLst>
                                            <p:cond delay="0"/>
                                          </p:stCondLst>
                                        </p:cTn>
                                        <p:tgtEl>
                                          <p:spTgt spid="6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53" restart="whenNotActive" fill="hold" evtFilter="cancelBubble" nodeType="interactiveSeq">
                <p:stCondLst>
                  <p:cond evt="onClick" delay="0">
                    <p:tgtEl>
                      <p:spTgt spid="9"/>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0" presetClass="entr" presetSubtype="0"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par>
                                <p:cTn id="59" presetID="10" presetClass="entr" presetSubtype="0" fill="hold"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par>
                                <p:cTn id="62" presetID="1" presetClass="exit" presetSubtype="0" fill="hold" nodeType="withEffect">
                                  <p:stCondLst>
                                    <p:cond delay="0"/>
                                  </p:stCondLst>
                                  <p:childTnLst>
                                    <p:set>
                                      <p:cBhvr>
                                        <p:cTn id="63" dur="1" fill="hold">
                                          <p:stCondLst>
                                            <p:cond delay="0"/>
                                          </p:stCondLst>
                                        </p:cTn>
                                        <p:tgtEl>
                                          <p:spTgt spid="64"/>
                                        </p:tgtEl>
                                        <p:attrNameLst>
                                          <p:attrName>style.visibility</p:attrName>
                                        </p:attrNameLst>
                                      </p:cBhvr>
                                      <p:to>
                                        <p:strVal val="hidden"/>
                                      </p:to>
                                    </p:set>
                                  </p:childTnLst>
                                </p:cTn>
                              </p:par>
                              <p:par>
                                <p:cTn id="64" presetID="1" presetClass="exit" presetSubtype="0" fill="hold" grpId="3" nodeType="withEffect">
                                  <p:stCondLst>
                                    <p:cond delay="0"/>
                                  </p:stCondLst>
                                  <p:childTnLst>
                                    <p:set>
                                      <p:cBhvr>
                                        <p:cTn id="65" dur="1" fill="hold">
                                          <p:stCondLst>
                                            <p:cond delay="0"/>
                                          </p:stCondLst>
                                        </p:cTn>
                                        <p:tgtEl>
                                          <p:spTgt spid="63"/>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66"/>
                                        </p:tgtEl>
                                        <p:attrNameLst>
                                          <p:attrName>style.visibility</p:attrName>
                                        </p:attrNameLst>
                                      </p:cBhvr>
                                      <p:to>
                                        <p:strVal val="hidden"/>
                                      </p:to>
                                    </p:set>
                                  </p:childTnLst>
                                </p:cTn>
                              </p:par>
                              <p:par>
                                <p:cTn id="68" presetID="1" presetClass="exit" presetSubtype="0" fill="hold" grpId="3" nodeType="withEffect">
                                  <p:stCondLst>
                                    <p:cond delay="0"/>
                                  </p:stCondLst>
                                  <p:childTnLst>
                                    <p:set>
                                      <p:cBhvr>
                                        <p:cTn id="69" dur="1" fill="hold">
                                          <p:stCondLst>
                                            <p:cond delay="0"/>
                                          </p:stCondLst>
                                        </p:cTn>
                                        <p:tgtEl>
                                          <p:spTgt spid="65"/>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68"/>
                                        </p:tgtEl>
                                        <p:attrNameLst>
                                          <p:attrName>style.visibility</p:attrName>
                                        </p:attrNameLst>
                                      </p:cBhvr>
                                      <p:to>
                                        <p:strVal val="hidden"/>
                                      </p:to>
                                    </p:set>
                                  </p:childTnLst>
                                </p:cTn>
                              </p:par>
                              <p:par>
                                <p:cTn id="72" presetID="1" presetClass="exit" presetSubtype="0" fill="hold" grpId="3" nodeType="withEffect">
                                  <p:stCondLst>
                                    <p:cond delay="0"/>
                                  </p:stCondLst>
                                  <p:childTnLst>
                                    <p:set>
                                      <p:cBhvr>
                                        <p:cTn id="73" dur="1" fill="hold">
                                          <p:stCondLst>
                                            <p:cond delay="0"/>
                                          </p:stCondLst>
                                        </p:cTn>
                                        <p:tgtEl>
                                          <p:spTgt spid="67"/>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34"/>
                                        </p:tgtEl>
                                        <p:attrNameLst>
                                          <p:attrName>style.visibility</p:attrName>
                                        </p:attrNameLst>
                                      </p:cBhvr>
                                      <p:to>
                                        <p:strVal val="hidden"/>
                                      </p:to>
                                    </p:set>
                                  </p:childTnLst>
                                </p:cTn>
                              </p:par>
                              <p:par>
                                <p:cTn id="76" presetID="1" presetClass="exit" presetSubtype="0" fill="hold" grpId="3" nodeType="withEffect">
                                  <p:stCondLst>
                                    <p:cond delay="0"/>
                                  </p:stCondLst>
                                  <p:childTnLst>
                                    <p:set>
                                      <p:cBhvr>
                                        <p:cTn id="7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8" restart="whenNotActive" fill="hold" evtFilter="cancelBubble" nodeType="interactiveSeq">
                <p:stCondLst>
                  <p:cond evt="onClick" delay="0">
                    <p:tgtEl>
                      <p:spTgt spid="28"/>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10" presetClass="entr" presetSubtype="0"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500"/>
                                        <p:tgtEl>
                                          <p:spTgt spid="63"/>
                                        </p:tgtEl>
                                      </p:cBhvr>
                                    </p:animEffect>
                                  </p:childTnLst>
                                </p:cTn>
                              </p:par>
                              <p:par>
                                <p:cTn id="84" presetID="10" presetClass="entr" presetSubtype="0" fill="hold"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500"/>
                                        <p:tgtEl>
                                          <p:spTgt spid="64"/>
                                        </p:tgtEl>
                                      </p:cBhvr>
                                    </p:animEffect>
                                  </p:childTnLst>
                                </p:cTn>
                              </p:par>
                              <p:par>
                                <p:cTn id="87" presetID="1" presetClass="exit" presetSubtype="0" fill="hold" nodeType="withEffect">
                                  <p:stCondLst>
                                    <p:cond delay="0"/>
                                  </p:stCondLst>
                                  <p:childTnLst>
                                    <p:set>
                                      <p:cBhvr>
                                        <p:cTn id="88" dur="1" fill="hold">
                                          <p:stCondLst>
                                            <p:cond delay="0"/>
                                          </p:stCondLst>
                                        </p:cTn>
                                        <p:tgtEl>
                                          <p:spTgt spid="62"/>
                                        </p:tgtEl>
                                        <p:attrNameLst>
                                          <p:attrName>style.visibility</p:attrName>
                                        </p:attrNameLst>
                                      </p:cBhvr>
                                      <p:to>
                                        <p:strVal val="hidden"/>
                                      </p:to>
                                    </p:set>
                                  </p:childTnLst>
                                </p:cTn>
                              </p:par>
                              <p:par>
                                <p:cTn id="89" presetID="1" presetClass="exit" presetSubtype="0" fill="hold" grpId="3" nodeType="withEffect">
                                  <p:stCondLst>
                                    <p:cond delay="0"/>
                                  </p:stCondLst>
                                  <p:childTnLst>
                                    <p:set>
                                      <p:cBhvr>
                                        <p:cTn id="90" dur="1" fill="hold">
                                          <p:stCondLst>
                                            <p:cond delay="0"/>
                                          </p:stCondLst>
                                        </p:cTn>
                                        <p:tgtEl>
                                          <p:spTgt spid="61"/>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66"/>
                                        </p:tgtEl>
                                        <p:attrNameLst>
                                          <p:attrName>style.visibility</p:attrName>
                                        </p:attrNameLst>
                                      </p:cBhvr>
                                      <p:to>
                                        <p:strVal val="hidden"/>
                                      </p:to>
                                    </p:set>
                                  </p:childTnLst>
                                </p:cTn>
                              </p:par>
                              <p:par>
                                <p:cTn id="93" presetID="1" presetClass="exit" presetSubtype="0" fill="hold" grpId="4" nodeType="withEffect">
                                  <p:stCondLst>
                                    <p:cond delay="0"/>
                                  </p:stCondLst>
                                  <p:childTnLst>
                                    <p:set>
                                      <p:cBhvr>
                                        <p:cTn id="94" dur="1" fill="hold">
                                          <p:stCondLst>
                                            <p:cond delay="0"/>
                                          </p:stCondLst>
                                        </p:cTn>
                                        <p:tgtEl>
                                          <p:spTgt spid="65"/>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68"/>
                                        </p:tgtEl>
                                        <p:attrNameLst>
                                          <p:attrName>style.visibility</p:attrName>
                                        </p:attrNameLst>
                                      </p:cBhvr>
                                      <p:to>
                                        <p:strVal val="hidden"/>
                                      </p:to>
                                    </p:set>
                                  </p:childTnLst>
                                </p:cTn>
                              </p:par>
                              <p:par>
                                <p:cTn id="97" presetID="1" presetClass="exit" presetSubtype="0" fill="hold" grpId="4" nodeType="withEffect">
                                  <p:stCondLst>
                                    <p:cond delay="0"/>
                                  </p:stCondLst>
                                  <p:childTnLst>
                                    <p:set>
                                      <p:cBhvr>
                                        <p:cTn id="98" dur="1" fill="hold">
                                          <p:stCondLst>
                                            <p:cond delay="0"/>
                                          </p:stCondLst>
                                        </p:cTn>
                                        <p:tgtEl>
                                          <p:spTgt spid="67"/>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34"/>
                                        </p:tgtEl>
                                        <p:attrNameLst>
                                          <p:attrName>style.visibility</p:attrName>
                                        </p:attrNameLst>
                                      </p:cBhvr>
                                      <p:to>
                                        <p:strVal val="hidden"/>
                                      </p:to>
                                    </p:set>
                                  </p:childTnLst>
                                </p:cTn>
                              </p:par>
                              <p:par>
                                <p:cTn id="101" presetID="1" presetClass="exit" presetSubtype="0" fill="hold" grpId="4" nodeType="withEffect">
                                  <p:stCondLst>
                                    <p:cond delay="0"/>
                                  </p:stCondLst>
                                  <p:childTnLst>
                                    <p:set>
                                      <p:cBhvr>
                                        <p:cTn id="102"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03" restart="whenNotActive" fill="hold" evtFilter="cancelBubble" nodeType="interactiveSeq">
                <p:stCondLst>
                  <p:cond evt="onClick" delay="0">
                    <p:tgtEl>
                      <p:spTgt spid="31"/>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10" presetClass="entr" presetSubtype="0" fill="hold" grpId="0" nodeType="with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fade">
                                      <p:cBhvr>
                                        <p:cTn id="108" dur="500"/>
                                        <p:tgtEl>
                                          <p:spTgt spid="65"/>
                                        </p:tgtEl>
                                      </p:cBhvr>
                                    </p:animEffect>
                                  </p:childTnLst>
                                </p:cTn>
                              </p:par>
                              <p:par>
                                <p:cTn id="109" presetID="10" presetClass="entr" presetSubtype="0"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500"/>
                                        <p:tgtEl>
                                          <p:spTgt spid="66"/>
                                        </p:tgtEl>
                                      </p:cBhvr>
                                    </p:animEffect>
                                  </p:childTnLst>
                                </p:cTn>
                              </p:par>
                              <p:par>
                                <p:cTn id="112" presetID="1" presetClass="exit" presetSubtype="0" fill="hold" nodeType="withEffect">
                                  <p:stCondLst>
                                    <p:cond delay="0"/>
                                  </p:stCondLst>
                                  <p:childTnLst>
                                    <p:set>
                                      <p:cBhvr>
                                        <p:cTn id="113" dur="1" fill="hold">
                                          <p:stCondLst>
                                            <p:cond delay="0"/>
                                          </p:stCondLst>
                                        </p:cTn>
                                        <p:tgtEl>
                                          <p:spTgt spid="62"/>
                                        </p:tgtEl>
                                        <p:attrNameLst>
                                          <p:attrName>style.visibility</p:attrName>
                                        </p:attrNameLst>
                                      </p:cBhvr>
                                      <p:to>
                                        <p:strVal val="hidden"/>
                                      </p:to>
                                    </p:set>
                                  </p:childTnLst>
                                </p:cTn>
                              </p:par>
                              <p:par>
                                <p:cTn id="114" presetID="1" presetClass="exit" presetSubtype="0" fill="hold" grpId="4" nodeType="withEffect">
                                  <p:stCondLst>
                                    <p:cond delay="0"/>
                                  </p:stCondLst>
                                  <p:childTnLst>
                                    <p:set>
                                      <p:cBhvr>
                                        <p:cTn id="115" dur="1" fill="hold">
                                          <p:stCondLst>
                                            <p:cond delay="0"/>
                                          </p:stCondLst>
                                        </p:cTn>
                                        <p:tgtEl>
                                          <p:spTgt spid="61"/>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64"/>
                                        </p:tgtEl>
                                        <p:attrNameLst>
                                          <p:attrName>style.visibility</p:attrName>
                                        </p:attrNameLst>
                                      </p:cBhvr>
                                      <p:to>
                                        <p:strVal val="hidden"/>
                                      </p:to>
                                    </p:set>
                                  </p:childTnLst>
                                </p:cTn>
                              </p:par>
                              <p:par>
                                <p:cTn id="118" presetID="1" presetClass="exit" presetSubtype="0" fill="hold" grpId="4" nodeType="withEffect">
                                  <p:stCondLst>
                                    <p:cond delay="0"/>
                                  </p:stCondLst>
                                  <p:childTnLst>
                                    <p:set>
                                      <p:cBhvr>
                                        <p:cTn id="119" dur="1" fill="hold">
                                          <p:stCondLst>
                                            <p:cond delay="0"/>
                                          </p:stCondLst>
                                        </p:cTn>
                                        <p:tgtEl>
                                          <p:spTgt spid="63"/>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68"/>
                                        </p:tgtEl>
                                        <p:attrNameLst>
                                          <p:attrName>style.visibility</p:attrName>
                                        </p:attrNameLst>
                                      </p:cBhvr>
                                      <p:to>
                                        <p:strVal val="hidden"/>
                                      </p:to>
                                    </p:set>
                                  </p:childTnLst>
                                </p:cTn>
                              </p:par>
                              <p:par>
                                <p:cTn id="122" presetID="1" presetClass="exit" presetSubtype="0" fill="hold" grpId="5" nodeType="withEffect">
                                  <p:stCondLst>
                                    <p:cond delay="0"/>
                                  </p:stCondLst>
                                  <p:childTnLst>
                                    <p:set>
                                      <p:cBhvr>
                                        <p:cTn id="123" dur="1" fill="hold">
                                          <p:stCondLst>
                                            <p:cond delay="0"/>
                                          </p:stCondLst>
                                        </p:cTn>
                                        <p:tgtEl>
                                          <p:spTgt spid="67"/>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34"/>
                                        </p:tgtEl>
                                        <p:attrNameLst>
                                          <p:attrName>style.visibility</p:attrName>
                                        </p:attrNameLst>
                                      </p:cBhvr>
                                      <p:to>
                                        <p:strVal val="hidden"/>
                                      </p:to>
                                    </p:set>
                                  </p:childTnLst>
                                </p:cTn>
                              </p:par>
                              <p:par>
                                <p:cTn id="126" presetID="1" presetClass="exit" presetSubtype="0" fill="hold" grpId="5" nodeType="withEffect">
                                  <p:stCondLst>
                                    <p:cond delay="0"/>
                                  </p:stCondLst>
                                  <p:childTnLst>
                                    <p:set>
                                      <p:cBhvr>
                                        <p:cTn id="12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28" restart="whenNotActive" fill="hold" evtFilter="cancelBubble" nodeType="interactiveSeq">
                <p:stCondLst>
                  <p:cond evt="onClick" delay="0">
                    <p:tgtEl>
                      <p:spTgt spid="29"/>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0"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500"/>
                                        <p:tgtEl>
                                          <p:spTgt spid="67"/>
                                        </p:tgtEl>
                                      </p:cBhvr>
                                    </p:animEffect>
                                  </p:childTnLst>
                                </p:cTn>
                              </p:par>
                              <p:par>
                                <p:cTn id="134" presetID="10" presetClass="entr" presetSubtype="0" fill="hold" nodeType="withEffect">
                                  <p:stCondLst>
                                    <p:cond delay="0"/>
                                  </p:stCondLst>
                                  <p:childTnLst>
                                    <p:set>
                                      <p:cBhvr>
                                        <p:cTn id="135" dur="1" fill="hold">
                                          <p:stCondLst>
                                            <p:cond delay="0"/>
                                          </p:stCondLst>
                                        </p:cTn>
                                        <p:tgtEl>
                                          <p:spTgt spid="68"/>
                                        </p:tgtEl>
                                        <p:attrNameLst>
                                          <p:attrName>style.visibility</p:attrName>
                                        </p:attrNameLst>
                                      </p:cBhvr>
                                      <p:to>
                                        <p:strVal val="visible"/>
                                      </p:to>
                                    </p:set>
                                    <p:animEffect transition="in" filter="fade">
                                      <p:cBhvr>
                                        <p:cTn id="136" dur="500"/>
                                        <p:tgtEl>
                                          <p:spTgt spid="68"/>
                                        </p:tgtEl>
                                      </p:cBhvr>
                                    </p:animEffect>
                                  </p:childTnLst>
                                </p:cTn>
                              </p:par>
                              <p:par>
                                <p:cTn id="137" presetID="1" presetClass="exit" presetSubtype="0" fill="hold" nodeType="withEffect">
                                  <p:stCondLst>
                                    <p:cond delay="0"/>
                                  </p:stCondLst>
                                  <p:childTnLst>
                                    <p:set>
                                      <p:cBhvr>
                                        <p:cTn id="138" dur="1" fill="hold">
                                          <p:stCondLst>
                                            <p:cond delay="0"/>
                                          </p:stCondLst>
                                        </p:cTn>
                                        <p:tgtEl>
                                          <p:spTgt spid="62"/>
                                        </p:tgtEl>
                                        <p:attrNameLst>
                                          <p:attrName>style.visibility</p:attrName>
                                        </p:attrNameLst>
                                      </p:cBhvr>
                                      <p:to>
                                        <p:strVal val="hidden"/>
                                      </p:to>
                                    </p:set>
                                  </p:childTnLst>
                                </p:cTn>
                              </p:par>
                              <p:par>
                                <p:cTn id="139" presetID="1" presetClass="exit" presetSubtype="0" fill="hold" grpId="5" nodeType="withEffect">
                                  <p:stCondLst>
                                    <p:cond delay="0"/>
                                  </p:stCondLst>
                                  <p:childTnLst>
                                    <p:set>
                                      <p:cBhvr>
                                        <p:cTn id="140" dur="1" fill="hold">
                                          <p:stCondLst>
                                            <p:cond delay="0"/>
                                          </p:stCondLst>
                                        </p:cTn>
                                        <p:tgtEl>
                                          <p:spTgt spid="61"/>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64"/>
                                        </p:tgtEl>
                                        <p:attrNameLst>
                                          <p:attrName>style.visibility</p:attrName>
                                        </p:attrNameLst>
                                      </p:cBhvr>
                                      <p:to>
                                        <p:strVal val="hidden"/>
                                      </p:to>
                                    </p:set>
                                  </p:childTnLst>
                                </p:cTn>
                              </p:par>
                              <p:par>
                                <p:cTn id="143" presetID="1" presetClass="exit" presetSubtype="0" fill="hold" grpId="5" nodeType="withEffect">
                                  <p:stCondLst>
                                    <p:cond delay="0"/>
                                  </p:stCondLst>
                                  <p:childTnLst>
                                    <p:set>
                                      <p:cBhvr>
                                        <p:cTn id="144" dur="1" fill="hold">
                                          <p:stCondLst>
                                            <p:cond delay="0"/>
                                          </p:stCondLst>
                                        </p:cTn>
                                        <p:tgtEl>
                                          <p:spTgt spid="63"/>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66"/>
                                        </p:tgtEl>
                                        <p:attrNameLst>
                                          <p:attrName>style.visibility</p:attrName>
                                        </p:attrNameLst>
                                      </p:cBhvr>
                                      <p:to>
                                        <p:strVal val="hidden"/>
                                      </p:to>
                                    </p:set>
                                  </p:childTnLst>
                                </p:cTn>
                              </p:par>
                              <p:par>
                                <p:cTn id="147" presetID="1" presetClass="exit" presetSubtype="0" fill="hold" grpId="5" nodeType="withEffect">
                                  <p:stCondLst>
                                    <p:cond delay="0"/>
                                  </p:stCondLst>
                                  <p:childTnLst>
                                    <p:set>
                                      <p:cBhvr>
                                        <p:cTn id="148" dur="1" fill="hold">
                                          <p:stCondLst>
                                            <p:cond delay="0"/>
                                          </p:stCondLst>
                                        </p:cTn>
                                        <p:tgtEl>
                                          <p:spTgt spid="65"/>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34"/>
                                        </p:tgtEl>
                                        <p:attrNameLst>
                                          <p:attrName>style.visibility</p:attrName>
                                        </p:attrNameLst>
                                      </p:cBhvr>
                                      <p:to>
                                        <p:strVal val="hidden"/>
                                      </p:to>
                                    </p:set>
                                  </p:childTnLst>
                                </p:cTn>
                              </p:par>
                              <p:par>
                                <p:cTn id="151" presetID="1" presetClass="exit" presetSubtype="0" fill="hold" grpId="6" nodeType="withEffect">
                                  <p:stCondLst>
                                    <p:cond delay="0"/>
                                  </p:stCondLst>
                                  <p:childTnLst>
                                    <p:set>
                                      <p:cBhvr>
                                        <p:cTn id="152"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53" restart="whenNotActive" fill="hold" evtFilter="cancelBubble" nodeType="interactiveSeq">
                <p:stCondLst>
                  <p:cond evt="onClick" delay="0">
                    <p:tgtEl>
                      <p:spTgt spid="34"/>
                    </p:tgtEl>
                  </p:cond>
                </p:stCondLst>
                <p:endSync evt="end" delay="0">
                  <p:rtn val="all"/>
                </p:endSync>
                <p:childTnLst>
                  <p:par>
                    <p:cTn id="154" fill="hold" nodeType="clickPar">
                      <p:stCondLst>
                        <p:cond delay="0"/>
                      </p:stCondLst>
                      <p:childTnLst>
                        <p:par>
                          <p:cTn id="155" fill="hold" nodeType="withGroup">
                            <p:stCondLst>
                              <p:cond delay="0"/>
                            </p:stCondLst>
                            <p:childTnLst>
                              <p:par>
                                <p:cTn id="156" presetID="1" presetClass="exit" presetSubtype="0" fill="hold" nodeType="withEffect">
                                  <p:stCondLst>
                                    <p:cond delay="0"/>
                                  </p:stCondLst>
                                  <p:childTnLst>
                                    <p:set>
                                      <p:cBhvr>
                                        <p:cTn id="157" dur="1" fill="hold">
                                          <p:stCondLst>
                                            <p:cond delay="0"/>
                                          </p:stCondLst>
                                        </p:cTn>
                                        <p:tgtEl>
                                          <p:spTgt spid="34"/>
                                        </p:tgtEl>
                                        <p:attrNameLst>
                                          <p:attrName>style.visibility</p:attrName>
                                        </p:attrNameLst>
                                      </p:cBhvr>
                                      <p:to>
                                        <p:strVal val="hidden"/>
                                      </p:to>
                                    </p:set>
                                  </p:childTnLst>
                                </p:cTn>
                              </p:par>
                              <p:par>
                                <p:cTn id="158" presetID="1" presetClass="exit" presetSubtype="0" fill="hold" grpId="1" nodeType="withEffect">
                                  <p:stCondLst>
                                    <p:cond delay="0"/>
                                  </p:stCondLst>
                                  <p:childTnLst>
                                    <p:set>
                                      <p:cBhvr>
                                        <p:cTn id="159"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60" restart="whenNotActive" fill="hold" evtFilter="cancelBubble" nodeType="interactiveSeq">
                <p:stCondLst>
                  <p:cond evt="onClick" delay="0">
                    <p:tgtEl>
                      <p:spTgt spid="2"/>
                    </p:tgtEl>
                  </p:cond>
                </p:stCondLst>
                <p:endSync evt="end" delay="0">
                  <p:rtn val="all"/>
                </p:endSync>
                <p:childTnLst>
                  <p:par>
                    <p:cTn id="161" fill="hold" nodeType="clickPar">
                      <p:stCondLst>
                        <p:cond delay="0"/>
                      </p:stCondLst>
                      <p:childTnLst>
                        <p:par>
                          <p:cTn id="162" fill="hold" nodeType="withGroup">
                            <p:stCondLst>
                              <p:cond delay="0"/>
                            </p:stCondLst>
                            <p:childTnLst>
                              <p:par>
                                <p:cTn id="163" presetID="10" presetClass="entr" presetSubtype="0" fill="hold" grpId="0" nodeType="withEffect">
                                  <p:stCondLst>
                                    <p:cond delay="0"/>
                                  </p:stCondLst>
                                  <p:childTnLst>
                                    <p:set>
                                      <p:cBhvr>
                                        <p:cTn id="164" dur="1" fill="hold">
                                          <p:stCondLst>
                                            <p:cond delay="0"/>
                                          </p:stCondLst>
                                        </p:cTn>
                                        <p:tgtEl>
                                          <p:spTgt spid="30"/>
                                        </p:tgtEl>
                                        <p:attrNameLst>
                                          <p:attrName>style.visibility</p:attrName>
                                        </p:attrNameLst>
                                      </p:cBhvr>
                                      <p:to>
                                        <p:strVal val="visible"/>
                                      </p:to>
                                    </p:set>
                                    <p:animEffect transition="in" filter="fade">
                                      <p:cBhvr>
                                        <p:cTn id="165" dur="500"/>
                                        <p:tgtEl>
                                          <p:spTgt spid="30"/>
                                        </p:tgtEl>
                                      </p:cBhvr>
                                    </p:animEffect>
                                  </p:childTnLst>
                                </p:cTn>
                              </p:par>
                              <p:par>
                                <p:cTn id="166" presetID="10" presetClass="entr" presetSubtype="0" fill="hold" nodeType="withEffect">
                                  <p:stCondLst>
                                    <p:cond delay="0"/>
                                  </p:stCondLst>
                                  <p:childTnLst>
                                    <p:set>
                                      <p:cBhvr>
                                        <p:cTn id="167" dur="1" fill="hold">
                                          <p:stCondLst>
                                            <p:cond delay="0"/>
                                          </p:stCondLst>
                                        </p:cTn>
                                        <p:tgtEl>
                                          <p:spTgt spid="34"/>
                                        </p:tgtEl>
                                        <p:attrNameLst>
                                          <p:attrName>style.visibility</p:attrName>
                                        </p:attrNameLst>
                                      </p:cBhvr>
                                      <p:to>
                                        <p:strVal val="visible"/>
                                      </p:to>
                                    </p:set>
                                    <p:animEffect transition="in" filter="fade">
                                      <p:cBhvr>
                                        <p:cTn id="168" dur="500"/>
                                        <p:tgtEl>
                                          <p:spTgt spid="34"/>
                                        </p:tgtEl>
                                      </p:cBhvr>
                                    </p:animEffect>
                                  </p:childTnLst>
                                </p:cTn>
                              </p:par>
                              <p:par>
                                <p:cTn id="169" presetID="1" presetClass="exit" presetSubtype="0" fill="hold" nodeType="withEffect">
                                  <p:stCondLst>
                                    <p:cond delay="0"/>
                                  </p:stCondLst>
                                  <p:childTnLst>
                                    <p:set>
                                      <p:cBhvr>
                                        <p:cTn id="170" dur="1" fill="hold">
                                          <p:stCondLst>
                                            <p:cond delay="0"/>
                                          </p:stCondLst>
                                        </p:cTn>
                                        <p:tgtEl>
                                          <p:spTgt spid="62"/>
                                        </p:tgtEl>
                                        <p:attrNameLst>
                                          <p:attrName>style.visibility</p:attrName>
                                        </p:attrNameLst>
                                      </p:cBhvr>
                                      <p:to>
                                        <p:strVal val="hidden"/>
                                      </p:to>
                                    </p:set>
                                  </p:childTnLst>
                                </p:cTn>
                              </p:par>
                              <p:par>
                                <p:cTn id="171" presetID="1" presetClass="exit" presetSubtype="0" fill="hold" grpId="6" nodeType="withEffect">
                                  <p:stCondLst>
                                    <p:cond delay="0"/>
                                  </p:stCondLst>
                                  <p:childTnLst>
                                    <p:set>
                                      <p:cBhvr>
                                        <p:cTn id="172" dur="1" fill="hold">
                                          <p:stCondLst>
                                            <p:cond delay="0"/>
                                          </p:stCondLst>
                                        </p:cTn>
                                        <p:tgtEl>
                                          <p:spTgt spid="61"/>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64"/>
                                        </p:tgtEl>
                                        <p:attrNameLst>
                                          <p:attrName>style.visibility</p:attrName>
                                        </p:attrNameLst>
                                      </p:cBhvr>
                                      <p:to>
                                        <p:strVal val="hidden"/>
                                      </p:to>
                                    </p:set>
                                  </p:childTnLst>
                                </p:cTn>
                              </p:par>
                              <p:par>
                                <p:cTn id="175" presetID="1" presetClass="exit" presetSubtype="0" fill="hold" grpId="6" nodeType="withEffect">
                                  <p:stCondLst>
                                    <p:cond delay="0"/>
                                  </p:stCondLst>
                                  <p:childTnLst>
                                    <p:set>
                                      <p:cBhvr>
                                        <p:cTn id="176" dur="1" fill="hold">
                                          <p:stCondLst>
                                            <p:cond delay="0"/>
                                          </p:stCondLst>
                                        </p:cTn>
                                        <p:tgtEl>
                                          <p:spTgt spid="63"/>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66"/>
                                        </p:tgtEl>
                                        <p:attrNameLst>
                                          <p:attrName>style.visibility</p:attrName>
                                        </p:attrNameLst>
                                      </p:cBhvr>
                                      <p:to>
                                        <p:strVal val="hidden"/>
                                      </p:to>
                                    </p:set>
                                  </p:childTnLst>
                                </p:cTn>
                              </p:par>
                              <p:par>
                                <p:cTn id="179" presetID="1" presetClass="exit" presetSubtype="0" fill="hold" grpId="6" nodeType="withEffect">
                                  <p:stCondLst>
                                    <p:cond delay="0"/>
                                  </p:stCondLst>
                                  <p:childTnLst>
                                    <p:set>
                                      <p:cBhvr>
                                        <p:cTn id="180" dur="1" fill="hold">
                                          <p:stCondLst>
                                            <p:cond delay="0"/>
                                          </p:stCondLst>
                                        </p:cTn>
                                        <p:tgtEl>
                                          <p:spTgt spid="65"/>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68"/>
                                        </p:tgtEl>
                                        <p:attrNameLst>
                                          <p:attrName>style.visibility</p:attrName>
                                        </p:attrNameLst>
                                      </p:cBhvr>
                                      <p:to>
                                        <p:strVal val="hidden"/>
                                      </p:to>
                                    </p:set>
                                  </p:childTnLst>
                                </p:cTn>
                              </p:par>
                              <p:par>
                                <p:cTn id="183" presetID="1" presetClass="exit" presetSubtype="0" fill="hold" grpId="6" nodeType="withEffect">
                                  <p:stCondLst>
                                    <p:cond delay="0"/>
                                  </p:stCondLst>
                                  <p:childTnLst>
                                    <p:set>
                                      <p:cBhvr>
                                        <p:cTn id="184" dur="1" fill="hold">
                                          <p:stCondLst>
                                            <p:cond delay="0"/>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85" restart="whenNotActive" fill="hold" evtFilter="cancelBubble" nodeType="interactiveSeq">
                <p:stCondLst>
                  <p:cond evt="onClick" delay="0">
                    <p:tgtEl>
                      <p:spTgt spid="32"/>
                    </p:tgtEl>
                  </p:cond>
                </p:stCondLst>
                <p:endSync evt="end" delay="0">
                  <p:rtn val="all"/>
                </p:endSync>
                <p:childTnLst>
                  <p:par>
                    <p:cTn id="186" fill="hold" nodeType="clickPar">
                      <p:stCondLst>
                        <p:cond delay="0"/>
                      </p:stCondLst>
                      <p:childTnLst>
                        <p:par>
                          <p:cTn id="187" fill="hold" nodeType="withGroup">
                            <p:stCondLst>
                              <p:cond delay="0"/>
                            </p:stCondLst>
                            <p:childTnLst>
                              <p:par>
                                <p:cTn id="188" presetID="1" presetClass="exit" presetSubtype="0" fill="hold" nodeType="clickEffect">
                                  <p:stCondLst>
                                    <p:cond delay="0"/>
                                  </p:stCondLst>
                                  <p:childTnLst>
                                    <p:set>
                                      <p:cBhvr>
                                        <p:cTn id="189" dur="1" fill="hold">
                                          <p:stCondLst>
                                            <p:cond delay="0"/>
                                          </p:stCondLst>
                                        </p:cTn>
                                        <p:tgtEl>
                                          <p:spTgt spid="62"/>
                                        </p:tgtEl>
                                        <p:attrNameLst>
                                          <p:attrName>style.visibility</p:attrName>
                                        </p:attrNameLst>
                                      </p:cBhvr>
                                      <p:to>
                                        <p:strVal val="hidden"/>
                                      </p:to>
                                    </p:set>
                                  </p:childTnLst>
                                </p:cTn>
                              </p:par>
                              <p:par>
                                <p:cTn id="190" presetID="1" presetClass="exit" presetSubtype="0" fill="hold" grpId="7" nodeType="withEffect">
                                  <p:stCondLst>
                                    <p:cond delay="0"/>
                                  </p:stCondLst>
                                  <p:childTnLst>
                                    <p:set>
                                      <p:cBhvr>
                                        <p:cTn id="191" dur="1" fill="hold">
                                          <p:stCondLst>
                                            <p:cond delay="0"/>
                                          </p:stCondLst>
                                        </p:cTn>
                                        <p:tgtEl>
                                          <p:spTgt spid="61"/>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64"/>
                                        </p:tgtEl>
                                        <p:attrNameLst>
                                          <p:attrName>style.visibility</p:attrName>
                                        </p:attrNameLst>
                                      </p:cBhvr>
                                      <p:to>
                                        <p:strVal val="hidden"/>
                                      </p:to>
                                    </p:set>
                                  </p:childTnLst>
                                </p:cTn>
                              </p:par>
                              <p:par>
                                <p:cTn id="194" presetID="1" presetClass="exit" presetSubtype="0" fill="hold" grpId="7" nodeType="withEffect">
                                  <p:stCondLst>
                                    <p:cond delay="0"/>
                                  </p:stCondLst>
                                  <p:childTnLst>
                                    <p:set>
                                      <p:cBhvr>
                                        <p:cTn id="195" dur="1" fill="hold">
                                          <p:stCondLst>
                                            <p:cond delay="0"/>
                                          </p:stCondLst>
                                        </p:cTn>
                                        <p:tgtEl>
                                          <p:spTgt spid="63"/>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66"/>
                                        </p:tgtEl>
                                        <p:attrNameLst>
                                          <p:attrName>style.visibility</p:attrName>
                                        </p:attrNameLst>
                                      </p:cBhvr>
                                      <p:to>
                                        <p:strVal val="hidden"/>
                                      </p:to>
                                    </p:set>
                                  </p:childTnLst>
                                </p:cTn>
                              </p:par>
                              <p:par>
                                <p:cTn id="198" presetID="1" presetClass="exit" presetSubtype="0" fill="hold" grpId="7" nodeType="withEffect">
                                  <p:stCondLst>
                                    <p:cond delay="0"/>
                                  </p:stCondLst>
                                  <p:childTnLst>
                                    <p:set>
                                      <p:cBhvr>
                                        <p:cTn id="199" dur="1" fill="hold">
                                          <p:stCondLst>
                                            <p:cond delay="0"/>
                                          </p:stCondLst>
                                        </p:cTn>
                                        <p:tgtEl>
                                          <p:spTgt spid="65"/>
                                        </p:tgtEl>
                                        <p:attrNameLst>
                                          <p:attrName>style.visibility</p:attrName>
                                        </p:attrNameLst>
                                      </p:cBhvr>
                                      <p:to>
                                        <p:strVal val="hidden"/>
                                      </p:to>
                                    </p:set>
                                  </p:childTnLst>
                                </p:cTn>
                              </p:par>
                              <p:par>
                                <p:cTn id="200" presetID="1" presetClass="exit" presetSubtype="0" fill="hold" nodeType="withEffect">
                                  <p:stCondLst>
                                    <p:cond delay="0"/>
                                  </p:stCondLst>
                                  <p:childTnLst>
                                    <p:set>
                                      <p:cBhvr>
                                        <p:cTn id="201" dur="1" fill="hold">
                                          <p:stCondLst>
                                            <p:cond delay="0"/>
                                          </p:stCondLst>
                                        </p:cTn>
                                        <p:tgtEl>
                                          <p:spTgt spid="68"/>
                                        </p:tgtEl>
                                        <p:attrNameLst>
                                          <p:attrName>style.visibility</p:attrName>
                                        </p:attrNameLst>
                                      </p:cBhvr>
                                      <p:to>
                                        <p:strVal val="hidden"/>
                                      </p:to>
                                    </p:set>
                                  </p:childTnLst>
                                </p:cTn>
                              </p:par>
                              <p:par>
                                <p:cTn id="202" presetID="1" presetClass="exit" presetSubtype="0" fill="hold" grpId="7" nodeType="withEffect">
                                  <p:stCondLst>
                                    <p:cond delay="0"/>
                                  </p:stCondLst>
                                  <p:childTnLst>
                                    <p:set>
                                      <p:cBhvr>
                                        <p:cTn id="203" dur="1" fill="hold">
                                          <p:stCondLst>
                                            <p:cond delay="0"/>
                                          </p:stCondLst>
                                        </p:cTn>
                                        <p:tgtEl>
                                          <p:spTgt spid="67"/>
                                        </p:tgtEl>
                                        <p:attrNameLst>
                                          <p:attrName>style.visibility</p:attrName>
                                        </p:attrNameLst>
                                      </p:cBhvr>
                                      <p:to>
                                        <p:strVal val="hidden"/>
                                      </p:to>
                                    </p:set>
                                  </p:childTnLst>
                                </p:cTn>
                              </p:par>
                              <p:par>
                                <p:cTn id="204" presetID="1" presetClass="exit" presetSubtype="0" fill="hold" nodeType="withEffect">
                                  <p:stCondLst>
                                    <p:cond delay="0"/>
                                  </p:stCondLst>
                                  <p:childTnLst>
                                    <p:set>
                                      <p:cBhvr>
                                        <p:cTn id="205" dur="1" fill="hold">
                                          <p:stCondLst>
                                            <p:cond delay="0"/>
                                          </p:stCondLst>
                                        </p:cTn>
                                        <p:tgtEl>
                                          <p:spTgt spid="34"/>
                                        </p:tgtEl>
                                        <p:attrNameLst>
                                          <p:attrName>style.visibility</p:attrName>
                                        </p:attrNameLst>
                                      </p:cBhvr>
                                      <p:to>
                                        <p:strVal val="hidden"/>
                                      </p:to>
                                    </p:set>
                                  </p:childTnLst>
                                </p:cTn>
                              </p:par>
                              <p:par>
                                <p:cTn id="206" presetID="1" presetClass="exit" presetSubtype="0" fill="hold" grpId="7" nodeType="withEffect">
                                  <p:stCondLst>
                                    <p:cond delay="0"/>
                                  </p:stCondLst>
                                  <p:childTnLst>
                                    <p:set>
                                      <p:cBhvr>
                                        <p:cTn id="20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08" restart="whenNotActive" fill="hold" evtFilter="cancelBubble" nodeType="interactiveSeq">
                <p:stCondLst>
                  <p:cond evt="onClick" delay="0">
                    <p:tgtEl>
                      <p:spTgt spid="38"/>
                    </p:tgtEl>
                  </p:cond>
                </p:stCondLst>
                <p:endSync evt="end" delay="0">
                  <p:rtn val="all"/>
                </p:endSync>
                <p:childTnLst>
                  <p:par>
                    <p:cTn id="209" fill="hold" nodeType="clickPar">
                      <p:stCondLst>
                        <p:cond delay="0"/>
                      </p:stCondLst>
                      <p:childTnLst>
                        <p:par>
                          <p:cTn id="210" fill="hold" nodeType="withGroup">
                            <p:stCondLst>
                              <p:cond delay="0"/>
                            </p:stCondLst>
                            <p:childTnLst>
                              <p:par>
                                <p:cTn id="211" presetID="1" presetClass="exit" presetSubtype="0" fill="hold" nodeType="clickEffect">
                                  <p:stCondLst>
                                    <p:cond delay="0"/>
                                  </p:stCondLst>
                                  <p:childTnLst>
                                    <p:set>
                                      <p:cBhvr>
                                        <p:cTn id="212" dur="1" fill="hold">
                                          <p:stCondLst>
                                            <p:cond delay="0"/>
                                          </p:stCondLst>
                                        </p:cTn>
                                        <p:tgtEl>
                                          <p:spTgt spid="62"/>
                                        </p:tgtEl>
                                        <p:attrNameLst>
                                          <p:attrName>style.visibility</p:attrName>
                                        </p:attrNameLst>
                                      </p:cBhvr>
                                      <p:to>
                                        <p:strVal val="hidden"/>
                                      </p:to>
                                    </p:set>
                                  </p:childTnLst>
                                </p:cTn>
                              </p:par>
                              <p:par>
                                <p:cTn id="213" presetID="1" presetClass="exit" presetSubtype="0" fill="hold" grpId="8" nodeType="withEffect">
                                  <p:stCondLst>
                                    <p:cond delay="0"/>
                                  </p:stCondLst>
                                  <p:childTnLst>
                                    <p:set>
                                      <p:cBhvr>
                                        <p:cTn id="214" dur="1" fill="hold">
                                          <p:stCondLst>
                                            <p:cond delay="0"/>
                                          </p:stCondLst>
                                        </p:cTn>
                                        <p:tgtEl>
                                          <p:spTgt spid="61"/>
                                        </p:tgtEl>
                                        <p:attrNameLst>
                                          <p:attrName>style.visibility</p:attrName>
                                        </p:attrNameLst>
                                      </p:cBhvr>
                                      <p:to>
                                        <p:strVal val="hidden"/>
                                      </p:to>
                                    </p:set>
                                  </p:childTnLst>
                                </p:cTn>
                              </p:par>
                              <p:par>
                                <p:cTn id="215" presetID="1" presetClass="exit" presetSubtype="0" fill="hold" nodeType="withEffect">
                                  <p:stCondLst>
                                    <p:cond delay="0"/>
                                  </p:stCondLst>
                                  <p:childTnLst>
                                    <p:set>
                                      <p:cBhvr>
                                        <p:cTn id="216" dur="1" fill="hold">
                                          <p:stCondLst>
                                            <p:cond delay="0"/>
                                          </p:stCondLst>
                                        </p:cTn>
                                        <p:tgtEl>
                                          <p:spTgt spid="64"/>
                                        </p:tgtEl>
                                        <p:attrNameLst>
                                          <p:attrName>style.visibility</p:attrName>
                                        </p:attrNameLst>
                                      </p:cBhvr>
                                      <p:to>
                                        <p:strVal val="hidden"/>
                                      </p:to>
                                    </p:set>
                                  </p:childTnLst>
                                </p:cTn>
                              </p:par>
                              <p:par>
                                <p:cTn id="217" presetID="1" presetClass="exit" presetSubtype="0" fill="hold" grpId="8" nodeType="withEffect">
                                  <p:stCondLst>
                                    <p:cond delay="0"/>
                                  </p:stCondLst>
                                  <p:childTnLst>
                                    <p:set>
                                      <p:cBhvr>
                                        <p:cTn id="218" dur="1" fill="hold">
                                          <p:stCondLst>
                                            <p:cond delay="0"/>
                                          </p:stCondLst>
                                        </p:cTn>
                                        <p:tgtEl>
                                          <p:spTgt spid="63"/>
                                        </p:tgtEl>
                                        <p:attrNameLst>
                                          <p:attrName>style.visibility</p:attrName>
                                        </p:attrNameLst>
                                      </p:cBhvr>
                                      <p:to>
                                        <p:strVal val="hidden"/>
                                      </p:to>
                                    </p:set>
                                  </p:childTnLst>
                                </p:cTn>
                              </p:par>
                              <p:par>
                                <p:cTn id="219" presetID="1" presetClass="exit" presetSubtype="0" fill="hold" nodeType="withEffect">
                                  <p:stCondLst>
                                    <p:cond delay="0"/>
                                  </p:stCondLst>
                                  <p:childTnLst>
                                    <p:set>
                                      <p:cBhvr>
                                        <p:cTn id="220" dur="1" fill="hold">
                                          <p:stCondLst>
                                            <p:cond delay="0"/>
                                          </p:stCondLst>
                                        </p:cTn>
                                        <p:tgtEl>
                                          <p:spTgt spid="66"/>
                                        </p:tgtEl>
                                        <p:attrNameLst>
                                          <p:attrName>style.visibility</p:attrName>
                                        </p:attrNameLst>
                                      </p:cBhvr>
                                      <p:to>
                                        <p:strVal val="hidden"/>
                                      </p:to>
                                    </p:set>
                                  </p:childTnLst>
                                </p:cTn>
                              </p:par>
                              <p:par>
                                <p:cTn id="221" presetID="1" presetClass="exit" presetSubtype="0" fill="hold" grpId="8" nodeType="withEffect">
                                  <p:stCondLst>
                                    <p:cond delay="0"/>
                                  </p:stCondLst>
                                  <p:childTnLst>
                                    <p:set>
                                      <p:cBhvr>
                                        <p:cTn id="222" dur="1" fill="hold">
                                          <p:stCondLst>
                                            <p:cond delay="0"/>
                                          </p:stCondLst>
                                        </p:cTn>
                                        <p:tgtEl>
                                          <p:spTgt spid="65"/>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68"/>
                                        </p:tgtEl>
                                        <p:attrNameLst>
                                          <p:attrName>style.visibility</p:attrName>
                                        </p:attrNameLst>
                                      </p:cBhvr>
                                      <p:to>
                                        <p:strVal val="hidden"/>
                                      </p:to>
                                    </p:set>
                                  </p:childTnLst>
                                </p:cTn>
                              </p:par>
                              <p:par>
                                <p:cTn id="225" presetID="1" presetClass="exit" presetSubtype="0" fill="hold" grpId="8" nodeType="withEffect">
                                  <p:stCondLst>
                                    <p:cond delay="0"/>
                                  </p:stCondLst>
                                  <p:childTnLst>
                                    <p:set>
                                      <p:cBhvr>
                                        <p:cTn id="226" dur="1" fill="hold">
                                          <p:stCondLst>
                                            <p:cond delay="0"/>
                                          </p:stCondLst>
                                        </p:cTn>
                                        <p:tgtEl>
                                          <p:spTgt spid="67"/>
                                        </p:tgtEl>
                                        <p:attrNameLst>
                                          <p:attrName>style.visibility</p:attrName>
                                        </p:attrNameLst>
                                      </p:cBhvr>
                                      <p:to>
                                        <p:strVal val="hidden"/>
                                      </p:to>
                                    </p:set>
                                  </p:childTnLst>
                                </p:cTn>
                              </p:par>
                              <p:par>
                                <p:cTn id="227" presetID="1" presetClass="exit" presetSubtype="0" fill="hold" nodeType="withEffect">
                                  <p:stCondLst>
                                    <p:cond delay="0"/>
                                  </p:stCondLst>
                                  <p:childTnLst>
                                    <p:set>
                                      <p:cBhvr>
                                        <p:cTn id="228" dur="1" fill="hold">
                                          <p:stCondLst>
                                            <p:cond delay="0"/>
                                          </p:stCondLst>
                                        </p:cTn>
                                        <p:tgtEl>
                                          <p:spTgt spid="34"/>
                                        </p:tgtEl>
                                        <p:attrNameLst>
                                          <p:attrName>style.visibility</p:attrName>
                                        </p:attrNameLst>
                                      </p:cBhvr>
                                      <p:to>
                                        <p:strVal val="hidden"/>
                                      </p:to>
                                    </p:set>
                                  </p:childTnLst>
                                </p:cTn>
                              </p:par>
                              <p:par>
                                <p:cTn id="229" presetID="1" presetClass="exit" presetSubtype="0" fill="hold" grpId="8" nodeType="withEffect">
                                  <p:stCondLst>
                                    <p:cond delay="0"/>
                                  </p:stCondLst>
                                  <p:childTnLst>
                                    <p:set>
                                      <p:cBhvr>
                                        <p:cTn id="230"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61" grpId="0" animBg="1"/>
      <p:bldP spid="61" grpId="1" animBg="1"/>
      <p:bldP spid="61" grpId="2" animBg="1"/>
      <p:bldP spid="61" grpId="3" animBg="1"/>
      <p:bldP spid="61" grpId="4" animBg="1"/>
      <p:bldP spid="61" grpId="5" animBg="1"/>
      <p:bldP spid="61" grpId="6" animBg="1"/>
      <p:bldP spid="61" grpId="7" animBg="1"/>
      <p:bldP spid="61" grpId="8" animBg="1"/>
      <p:bldP spid="63" grpId="0" animBg="1"/>
      <p:bldP spid="63" grpId="1" animBg="1"/>
      <p:bldP spid="63" grpId="2" animBg="1"/>
      <p:bldP spid="63" grpId="3" animBg="1"/>
      <p:bldP spid="63" grpId="4" animBg="1"/>
      <p:bldP spid="63" grpId="5" animBg="1"/>
      <p:bldP spid="63" grpId="6" animBg="1"/>
      <p:bldP spid="63" grpId="7" animBg="1"/>
      <p:bldP spid="63" grpId="8" animBg="1"/>
      <p:bldP spid="65" grpId="0" animBg="1"/>
      <p:bldP spid="65" grpId="1" animBg="1"/>
      <p:bldP spid="65" grpId="2" animBg="1"/>
      <p:bldP spid="65" grpId="3" animBg="1"/>
      <p:bldP spid="65" grpId="4" animBg="1"/>
      <p:bldP spid="65" grpId="5" animBg="1"/>
      <p:bldP spid="65" grpId="6" animBg="1"/>
      <p:bldP spid="65" grpId="7" animBg="1"/>
      <p:bldP spid="65" grpId="8" animBg="1"/>
      <p:bldP spid="67" grpId="0" animBg="1"/>
      <p:bldP spid="67" grpId="1" animBg="1"/>
      <p:bldP spid="67" grpId="2" animBg="1"/>
      <p:bldP spid="67" grpId="3" animBg="1"/>
      <p:bldP spid="67" grpId="4" animBg="1"/>
      <p:bldP spid="67" grpId="5" animBg="1"/>
      <p:bldP spid="67" grpId="6" animBg="1"/>
      <p:bldP spid="67" grpId="7" animBg="1"/>
      <p:bldP spid="67" grpId="8" animBg="1"/>
      <p:bldP spid="30" grpId="0" animBg="1"/>
      <p:bldP spid="30" grpId="1" animBg="1"/>
      <p:bldP spid="30" grpId="2" animBg="1"/>
      <p:bldP spid="30" grpId="3" animBg="1"/>
      <p:bldP spid="30" grpId="4" animBg="1"/>
      <p:bldP spid="30" grpId="5" animBg="1"/>
      <p:bldP spid="30" grpId="6" animBg="1"/>
      <p:bldP spid="30" grpId="7" animBg="1"/>
      <p:bldP spid="30" grpId="8" animBg="1"/>
    </p:bldLst>
  </p:timing>
</p:sld>
</file>

<file path=ppt/theme/theme1.xml><?xml version="1.0" encoding="utf-8"?>
<a:theme xmlns:a="http://schemas.openxmlformats.org/drawingml/2006/main" name="FSPOS-mall">
  <a:themeElements>
    <a:clrScheme name="FSPOS-mal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SPOS-mall">
      <a:majorFont>
        <a:latin typeface="Book Antiqua"/>
        <a:ea typeface=""/>
        <a:cs typeface="Times New Roman"/>
      </a:majorFont>
      <a:minorFont>
        <a:latin typeface="Book Antiqu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SPOS-mal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SPOS-mal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SPOS-mal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SPOS-mal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SPOS-mal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SPOS-mal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SPOS-mal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mall_svensk">
  <a:themeElements>
    <a:clrScheme name="Powerpointmall_svensk 2">
      <a:dk1>
        <a:srgbClr val="000000"/>
      </a:dk1>
      <a:lt1>
        <a:srgbClr val="FFFFFF"/>
      </a:lt1>
      <a:dk2>
        <a:srgbClr val="000000"/>
      </a:dk2>
      <a:lt2>
        <a:srgbClr val="808080"/>
      </a:lt2>
      <a:accent1>
        <a:srgbClr val="FF4B00"/>
      </a:accent1>
      <a:accent2>
        <a:srgbClr val="FF8200"/>
      </a:accent2>
      <a:accent3>
        <a:srgbClr val="FFFFFF"/>
      </a:accent3>
      <a:accent4>
        <a:srgbClr val="000000"/>
      </a:accent4>
      <a:accent5>
        <a:srgbClr val="FFB1AA"/>
      </a:accent5>
      <a:accent6>
        <a:srgbClr val="E77500"/>
      </a:accent6>
      <a:hlink>
        <a:srgbClr val="FFB400"/>
      </a:hlink>
      <a:folHlink>
        <a:srgbClr val="37AA37"/>
      </a:folHlink>
    </a:clrScheme>
    <a:fontScheme name="Powerpointmall_sven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charset="0"/>
          </a:defRPr>
        </a:defPPr>
      </a:lstStyle>
    </a:lnDef>
  </a:objectDefaults>
  <a:extraClrSchemeLst>
    <a:extraClrScheme>
      <a:clrScheme name="Powerpointmall_svensk 1">
        <a:dk1>
          <a:srgbClr val="808080"/>
        </a:dk1>
        <a:lt1>
          <a:srgbClr val="FFFFFF"/>
        </a:lt1>
        <a:dk2>
          <a:srgbClr val="000000"/>
        </a:dk2>
        <a:lt2>
          <a:srgbClr val="FFFFFF"/>
        </a:lt2>
        <a:accent1>
          <a:srgbClr val="FF4B00"/>
        </a:accent1>
        <a:accent2>
          <a:srgbClr val="FF8200"/>
        </a:accent2>
        <a:accent3>
          <a:srgbClr val="AAAAAA"/>
        </a:accent3>
        <a:accent4>
          <a:srgbClr val="DADADA"/>
        </a:accent4>
        <a:accent5>
          <a:srgbClr val="FFB1AA"/>
        </a:accent5>
        <a:accent6>
          <a:srgbClr val="E77500"/>
        </a:accent6>
        <a:hlink>
          <a:srgbClr val="FFB400"/>
        </a:hlink>
        <a:folHlink>
          <a:srgbClr val="37AA37"/>
        </a:folHlink>
      </a:clrScheme>
      <a:clrMap bg1="dk2" tx1="lt1" bg2="dk1" tx2="lt2" accent1="accent1" accent2="accent2" accent3="accent3" accent4="accent4" accent5="accent5" accent6="accent6" hlink="hlink" folHlink="folHlink"/>
    </a:extraClrScheme>
    <a:extraClrScheme>
      <a:clrScheme name="Powerpointmall_svensk 2">
        <a:dk1>
          <a:srgbClr val="000000"/>
        </a:dk1>
        <a:lt1>
          <a:srgbClr val="FFFFFF"/>
        </a:lt1>
        <a:dk2>
          <a:srgbClr val="000000"/>
        </a:dk2>
        <a:lt2>
          <a:srgbClr val="808080"/>
        </a:lt2>
        <a:accent1>
          <a:srgbClr val="FF4B00"/>
        </a:accent1>
        <a:accent2>
          <a:srgbClr val="FF8200"/>
        </a:accent2>
        <a:accent3>
          <a:srgbClr val="FFFFFF"/>
        </a:accent3>
        <a:accent4>
          <a:srgbClr val="000000"/>
        </a:accent4>
        <a:accent5>
          <a:srgbClr val="FFB1AA"/>
        </a:accent5>
        <a:accent6>
          <a:srgbClr val="E77500"/>
        </a:accent6>
        <a:hlink>
          <a:srgbClr val="FFB400"/>
        </a:hlink>
        <a:folHlink>
          <a:srgbClr val="37AA3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FSPOS-mall</Template>
  <TotalTime>32122</TotalTime>
  <Words>12792</Words>
  <Application>Microsoft Office PowerPoint</Application>
  <PresentationFormat>Bildspel på skärmen (4:3)</PresentationFormat>
  <Paragraphs>1534</Paragraphs>
  <Slides>55</Slides>
  <Notes>39</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55</vt:i4>
      </vt:variant>
    </vt:vector>
  </HeadingPairs>
  <TitlesOfParts>
    <vt:vector size="64" baseType="lpstr">
      <vt:lpstr>Arial</vt:lpstr>
      <vt:lpstr>Book Antiqua</vt:lpstr>
      <vt:lpstr>Garamond</vt:lpstr>
      <vt:lpstr>Times New Roman</vt:lpstr>
      <vt:lpstr>Webdings</vt:lpstr>
      <vt:lpstr>Wingdings</vt:lpstr>
      <vt:lpstr>Wingdings 2</vt:lpstr>
      <vt:lpstr>FSPOS-mall</vt:lpstr>
      <vt:lpstr>Powerpointmall_svensk</vt:lpstr>
      <vt:lpstr>Välkommen till FSPOS interaktiva utbildning  Kontinuitetshantering i praktiken</vt:lpstr>
      <vt:lpstr>Anvisningar till materialet</vt:lpstr>
      <vt:lpstr>Anvisningar till materialet</vt:lpstr>
      <vt:lpstr>Översikt och huvudmeny</vt:lpstr>
      <vt:lpstr>Behovet av kontinuitetshantering i den finansiella sektorn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2. Styrande dokument</vt:lpstr>
      <vt:lpstr>PowerPoint-presentation</vt:lpstr>
      <vt:lpstr>PowerPoint-presentation</vt:lpstr>
      <vt:lpstr>PowerPoint-presentation</vt:lpstr>
      <vt:lpstr>PowerPoint-presentation</vt:lpstr>
      <vt:lpstr>PowerPoint-presentation</vt:lpstr>
      <vt:lpstr>PowerPoint-presentation</vt:lpstr>
      <vt:lpstr>PowerPoint-presentation</vt:lpstr>
      <vt:lpstr>3. Analys av verksamheten</vt:lpstr>
      <vt:lpstr>PowerPoint-presentation</vt:lpstr>
      <vt:lpstr>PowerPoint-presentation</vt:lpstr>
      <vt:lpstr>PowerPoint-presentation</vt:lpstr>
      <vt:lpstr>PowerPoint-presentation</vt:lpstr>
      <vt:lpstr>PowerPoint-presentation</vt:lpstr>
      <vt:lpstr>4. Kontinuitetsstrategi</vt:lpstr>
      <vt:lpstr>PowerPoint-presentation</vt:lpstr>
      <vt:lpstr>PowerPoint-presentation</vt:lpstr>
      <vt:lpstr>PowerPoint-presentation</vt:lpstr>
      <vt:lpstr>PowerPoint-presentation</vt:lpstr>
      <vt:lpstr>PowerPoint-presentation</vt:lpstr>
      <vt:lpstr>5. Kontinuitetsplaner</vt:lpstr>
      <vt:lpstr>PowerPoint-presentation</vt:lpstr>
      <vt:lpstr>PowerPoint-presentation</vt:lpstr>
      <vt:lpstr>PowerPoint-presentation</vt:lpstr>
      <vt:lpstr>PowerPoint-presentation</vt:lpstr>
      <vt:lpstr>6. Upprätthålla</vt:lpstr>
      <vt:lpstr>PowerPoint-presentation</vt:lpstr>
      <vt:lpstr>PowerPoint-presentation</vt:lpstr>
      <vt:lpstr>PowerPoint-presentation</vt:lpstr>
      <vt:lpstr>PowerPoint-presentation</vt:lpstr>
      <vt:lpstr>PowerPoint-presentation</vt:lpstr>
      <vt:lpstr>PowerPoint-presentation</vt:lpstr>
      <vt:lpstr>PowerPoint-presentation</vt:lpstr>
      <vt:lpstr>7. Utbildningsquiz</vt:lpstr>
      <vt:lpstr>Fråga 1</vt:lpstr>
      <vt:lpstr>Fråga 2</vt:lpstr>
      <vt:lpstr>Fråga 3</vt:lpstr>
      <vt:lpstr>Fråga 4</vt:lpstr>
      <vt:lpstr>Fråga 5</vt:lpstr>
      <vt:lpstr>Fråga 6</vt:lpstr>
      <vt:lpstr>Ytterligare fördjupning på FSPOS.se</vt:lpstr>
      <vt:lpstr>Slut på utbildningen!</vt:lpstr>
    </vt:vector>
  </TitlesOfParts>
  <Company>FSPOS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FSPOS Powerpointmall</dc:title>
  <dc:creator>FSPOS</dc:creator>
  <cp:lastModifiedBy>Niclas Wallertz</cp:lastModifiedBy>
  <cp:revision>1448</cp:revision>
  <cp:lastPrinted>2015-08-27T08:39:41Z</cp:lastPrinted>
  <dcterms:created xsi:type="dcterms:W3CDTF">2008-05-14T15:18:32Z</dcterms:created>
  <dcterms:modified xsi:type="dcterms:W3CDTF">2021-04-01T09:10:10Z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sprung">
    <vt:lpwstr>Riksbanken</vt:lpwstr>
  </property>
  <property fmtid="{D5CDD505-2E9C-101B-9397-08002B2CF9AE}" pid="3" name="Amneskategorier">
    <vt:lpwstr>Strategisk och operativ ledning; Samordningsfrågor</vt:lpwstr>
  </property>
  <property fmtid="{D5CDD505-2E9C-101B-9397-08002B2CF9AE}" pid="4" name="Nyckelord">
    <vt:lpwstr/>
  </property>
  <property fmtid="{D5CDD505-2E9C-101B-9397-08002B2CF9AE}" pid="5" name="_GUID_CONTAINER1">
    <vt:lpwstr>&lt;ROOT&gt;&lt;ITEM name="urn:schemas-microsoft-com:office:office#Dokumenttyp"&gt;54e091eb-4eae-4fac-b7cd-a0100c99a4dd|&lt;/ITEM&gt;&lt;/ROOT&gt;</vt:lpwstr>
  </property>
  <property fmtid="{D5CDD505-2E9C-101B-9397-08002B2CF9AE}" pid="6" name="Profile">
    <vt:lpwstr>Riksbanken</vt:lpwstr>
  </property>
  <property fmtid="{D5CDD505-2E9C-101B-9397-08002B2CF9AE}" pid="7" name="Dokumentdatum">
    <vt:lpwstr>2008-07-02T00:00:00Z</vt:lpwstr>
  </property>
  <property fmtid="{D5CDD505-2E9C-101B-9397-08002B2CF9AE}" pid="8" name="Arkivering">
    <vt:lpwstr>Arkiveras</vt:lpwstr>
  </property>
  <property fmtid="{D5CDD505-2E9C-101B-9397-08002B2CF9AE}" pid="9" name="Forfattare">
    <vt:lpwstr>Örtberg, Urban</vt:lpwstr>
  </property>
  <property fmtid="{D5CDD505-2E9C-101B-9397-08002B2CF9AE}" pid="10" name="Hanteringsklass">
    <vt:lpwstr/>
  </property>
  <property fmtid="{D5CDD505-2E9C-101B-9397-08002B2CF9AE}" pid="11" name="Dokumenttyp">
    <vt:lpwstr>Presentations- och utbildningsmaterial</vt:lpwstr>
  </property>
  <property fmtid="{D5CDD505-2E9C-101B-9397-08002B2CF9AE}" pid="12" name="Diarienummer">
    <vt:lpwstr/>
  </property>
  <property fmtid="{D5CDD505-2E9C-101B-9397-08002B2CF9AE}" pid="13" name="Organisationstillh_righet">
    <vt:lpwstr>STA</vt:lpwstr>
  </property>
  <property fmtid="{D5CDD505-2E9C-101B-9397-08002B2CF9AE}" pid="14" name="_GUID_CONTAINER">
    <vt:lpwstr/>
  </property>
</Properties>
</file>